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5.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8.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9.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2.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3.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4.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5.xml" ContentType="application/vnd.openxmlformats-officedocument.presentationml.notesSlide+xml"/>
  <Override PartName="/ppt/tags/tag65.xml" ContentType="application/vnd.openxmlformats-officedocument.presentationml.tags+xml"/>
  <Override PartName="/ppt/notesSlides/notesSlide16.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7.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8.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9.xml" ContentType="application/vnd.openxmlformats-officedocument.presentationml.notesSlide+xml"/>
  <Override PartName="/ppt/tags/tag75.xml" ContentType="application/vnd.openxmlformats-officedocument.presentationml.tags+xml"/>
  <Override PartName="/ppt/notesSlides/notesSlide20.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21.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 id="2147483674" r:id="rId2"/>
    <p:sldMasterId id="2147483686" r:id="rId3"/>
  </p:sldMasterIdLst>
  <p:notesMasterIdLst>
    <p:notesMasterId r:id="rId27"/>
  </p:notesMasterIdLst>
  <p:handoutMasterIdLst>
    <p:handoutMasterId r:id="rId28"/>
  </p:handoutMasterIdLst>
  <p:sldIdLst>
    <p:sldId id="257" r:id="rId4"/>
    <p:sldId id="427" r:id="rId5"/>
    <p:sldId id="563" r:id="rId6"/>
    <p:sldId id="562" r:id="rId7"/>
    <p:sldId id="566" r:id="rId8"/>
    <p:sldId id="300" r:id="rId9"/>
    <p:sldId id="432" r:id="rId10"/>
    <p:sldId id="434" r:id="rId11"/>
    <p:sldId id="564" r:id="rId12"/>
    <p:sldId id="567" r:id="rId13"/>
    <p:sldId id="568" r:id="rId14"/>
    <p:sldId id="569" r:id="rId15"/>
    <p:sldId id="571" r:id="rId16"/>
    <p:sldId id="570" r:id="rId17"/>
    <p:sldId id="572" r:id="rId18"/>
    <p:sldId id="573" r:id="rId19"/>
    <p:sldId id="574" r:id="rId20"/>
    <p:sldId id="575" r:id="rId21"/>
    <p:sldId id="576" r:id="rId22"/>
    <p:sldId id="538" r:id="rId23"/>
    <p:sldId id="539" r:id="rId24"/>
    <p:sldId id="579" r:id="rId25"/>
    <p:sldId id="276" r:id="rId26"/>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 initials="m" lastIdx="1" clrIdx="0">
    <p:extLst>
      <p:ext uri="{19B8F6BF-5375-455C-9EA6-DF929625EA0E}">
        <p15:presenceInfo xmlns:p15="http://schemas.microsoft.com/office/powerpoint/2012/main" userId="1fc012f516d8528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23439"/>
    <a:srgbClr val="395859"/>
    <a:srgbClr val="A2BFC1"/>
    <a:srgbClr val="123539"/>
    <a:srgbClr val="395959"/>
    <a:srgbClr val="A0C7C8"/>
    <a:srgbClr val="D6F1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021" autoAdjust="0"/>
  </p:normalViewPr>
  <p:slideViewPr>
    <p:cSldViewPr snapToGrid="0">
      <p:cViewPr varScale="1">
        <p:scale>
          <a:sx n="107" d="100"/>
          <a:sy n="107" d="100"/>
        </p:scale>
        <p:origin x="750" y="78"/>
      </p:cViewPr>
      <p:guideLst/>
    </p:cSldViewPr>
  </p:slideViewPr>
  <p:notesTextViewPr>
    <p:cViewPr>
      <p:scale>
        <a:sx n="1" d="1"/>
        <a:sy n="1" d="1"/>
      </p:scale>
      <p:origin x="0" y="0"/>
    </p:cViewPr>
  </p:notesTextViewPr>
  <p:sorterViewPr>
    <p:cViewPr>
      <p:scale>
        <a:sx n="20" d="100"/>
        <a:sy n="20" d="100"/>
      </p:scale>
      <p:origin x="0" y="0"/>
    </p:cViewPr>
  </p:sorterViewPr>
  <p:notesViewPr>
    <p:cSldViewPr snapToGrid="0">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doughnutChart>
        <c:varyColors val="1"/>
        <c:ser>
          <c:idx val="0"/>
          <c:order val="0"/>
          <c:tx>
            <c:strRef>
              <c:f>Sheet1!$B$1</c:f>
              <c:strCache>
                <c:ptCount val="1"/>
                <c:pt idx="0">
                  <c:v>Sales</c:v>
                </c:pt>
              </c:strCache>
            </c:strRef>
          </c:tx>
          <c:spPr>
            <a:solidFill>
              <a:srgbClr val="FF0000"/>
            </a:solidFill>
            <a:effectLst>
              <a:outerShdw blurRad="50800" dist="38100" dir="5400000" algn="t" rotWithShape="0">
                <a:prstClr val="black">
                  <a:alpha val="40000"/>
                </a:prstClr>
              </a:outerShdw>
            </a:effectLst>
          </c:spPr>
          <c:dPt>
            <c:idx val="0"/>
            <c:bubble3D val="0"/>
            <c:spPr>
              <a:solidFill>
                <a:srgbClr val="00B050"/>
              </a:solidFill>
              <a:effectLst>
                <a:outerShdw blurRad="50800" dist="38100" dir="5400000" algn="t" rotWithShape="0">
                  <a:prstClr val="black">
                    <a:alpha val="40000"/>
                  </a:prstClr>
                </a:outerShdw>
              </a:effectLst>
            </c:spPr>
            <c:extLst>
              <c:ext xmlns:c16="http://schemas.microsoft.com/office/drawing/2014/chart" uri="{C3380CC4-5D6E-409C-BE32-E72D297353CC}">
                <c16:uniqueId val="{00000001-B515-4F0A-84BD-45A2ECD86A1B}"/>
              </c:ext>
            </c:extLst>
          </c:dPt>
          <c:dPt>
            <c:idx val="1"/>
            <c:bubble3D val="0"/>
            <c:spPr>
              <a:solidFill>
                <a:srgbClr val="FFFF00"/>
              </a:solidFill>
              <a:effectLst>
                <a:outerShdw blurRad="50800" dist="38100" dir="5400000" algn="t" rotWithShape="0">
                  <a:prstClr val="black">
                    <a:alpha val="40000"/>
                  </a:prstClr>
                </a:outerShdw>
              </a:effectLst>
            </c:spPr>
            <c:extLst>
              <c:ext xmlns:c16="http://schemas.microsoft.com/office/drawing/2014/chart" uri="{C3380CC4-5D6E-409C-BE32-E72D297353CC}">
                <c16:uniqueId val="{00000003-B515-4F0A-84BD-45A2ECD86A1B}"/>
              </c:ext>
            </c:extLst>
          </c:dPt>
          <c:dPt>
            <c:idx val="2"/>
            <c:bubble3D val="0"/>
            <c:explosion val="5"/>
            <c:extLst>
              <c:ext xmlns:c16="http://schemas.microsoft.com/office/drawing/2014/chart" uri="{C3380CC4-5D6E-409C-BE32-E72D297353CC}">
                <c16:uniqueId val="{00000005-B515-4F0A-84BD-45A2ECD86A1B}"/>
              </c:ext>
            </c:extLst>
          </c:dPt>
          <c:dPt>
            <c:idx val="3"/>
            <c:bubble3D val="0"/>
            <c:extLst>
              <c:ext xmlns:c16="http://schemas.microsoft.com/office/drawing/2014/chart" uri="{C3380CC4-5D6E-409C-BE32-E72D297353CC}">
                <c16:uniqueId val="{00000007-B515-4F0A-84BD-45A2ECD86A1B}"/>
              </c:ext>
            </c:extLst>
          </c:dPt>
          <c:cat>
            <c:strRef>
              <c:f>Sheet1!$A$2:$A$5</c:f>
              <c:strCache>
                <c:ptCount val="3"/>
                <c:pt idx="0">
                  <c:v>1st Qtr</c:v>
                </c:pt>
                <c:pt idx="1">
                  <c:v>2nd Qtr</c:v>
                </c:pt>
                <c:pt idx="2">
                  <c:v>3rd Qtr</c:v>
                </c:pt>
              </c:strCache>
            </c:strRef>
          </c:cat>
          <c:val>
            <c:numRef>
              <c:f>Sheet1!$B$2:$B$5</c:f>
              <c:numCache>
                <c:formatCode>General</c:formatCode>
                <c:ptCount val="4"/>
                <c:pt idx="0">
                  <c:v>8.1999999999999993</c:v>
                </c:pt>
                <c:pt idx="1">
                  <c:v>3.2</c:v>
                </c:pt>
                <c:pt idx="2">
                  <c:v>5.4</c:v>
                </c:pt>
              </c:numCache>
            </c:numRef>
          </c:val>
          <c:extLst>
            <c:ext xmlns:c16="http://schemas.microsoft.com/office/drawing/2014/chart" uri="{C3380CC4-5D6E-409C-BE32-E72D297353CC}">
              <c16:uniqueId val="{00000008-B515-4F0A-84BD-45A2ECD86A1B}"/>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lang="zh-CN" sz="1800"/>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ea typeface="思源黑体 CN Light" panose="020B0300000000000000"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ea typeface="思源黑体 CN Light" panose="020B0300000000000000" pitchFamily="34" charset="-122"/>
              </a:rPr>
              <a:t>2022/6/21</a:t>
            </a:fld>
            <a:endParaRPr lang="zh-CN" altLang="en-US" dirty="0">
              <a:ea typeface="思源黑体 CN Light" panose="020B0300000000000000"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ea typeface="思源黑体 CN Light" panose="020B0300000000000000"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ea typeface="思源黑体 CN Light" panose="020B0300000000000000" pitchFamily="34" charset="-122"/>
              </a:rPr>
              <a:t>‹#›</a:t>
            </a:fld>
            <a:endParaRPr lang="zh-CN" altLang="en-US" dirty="0">
              <a:ea typeface="思源黑体 CN Light" panose="020B0300000000000000" pitchFamily="34" charset="-122"/>
            </a:endParaRPr>
          </a:p>
        </p:txBody>
      </p:sp>
    </p:spTree>
    <p:extLst>
      <p:ext uri="{BB962C8B-B14F-4D97-AF65-F5344CB8AC3E}">
        <p14:creationId xmlns:p14="http://schemas.microsoft.com/office/powerpoint/2010/main" val="1225932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Normal" panose="020B0400000000000000" pitchFamily="34" charset="-122"/>
                <a:ea typeface="思源黑体 CN Normal" panose="020B0400000000000000"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Normal" panose="020B0400000000000000" pitchFamily="34" charset="-122"/>
                <a:ea typeface="思源黑体 CN Normal" panose="020B0400000000000000" pitchFamily="34" charset="-122"/>
              </a:defRPr>
            </a:lvl1pPr>
          </a:lstStyle>
          <a:p>
            <a:fld id="{55F34A8D-3C4B-49CA-B522-451D0970926D}" type="datetimeFigureOut">
              <a:rPr lang="zh-CN" altLang="en-US" smtClean="0"/>
              <a:t>2022/6/20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Normal" panose="020B0400000000000000" pitchFamily="34" charset="-122"/>
                <a:ea typeface="思源黑体 CN Normal" panose="020B0400000000000000"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Normal" panose="020B0400000000000000" pitchFamily="34" charset="-122"/>
                <a:ea typeface="思源黑体 CN Normal" panose="020B0400000000000000" pitchFamily="34" charset="-122"/>
              </a:defRPr>
            </a:lvl1pPr>
          </a:lstStyle>
          <a:p>
            <a:fld id="{957F689F-C29B-4067-B332-9085AEC33D5F}" type="slidenum">
              <a:rPr lang="zh-CN" altLang="en-US" smtClean="0"/>
              <a:t>‹#›</a:t>
            </a:fld>
            <a:endParaRPr lang="zh-CN" altLang="en-US" dirty="0"/>
          </a:p>
        </p:txBody>
      </p:sp>
    </p:spTree>
    <p:extLst>
      <p:ext uri="{BB962C8B-B14F-4D97-AF65-F5344CB8AC3E}">
        <p14:creationId xmlns:p14="http://schemas.microsoft.com/office/powerpoint/2010/main" val="920770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Normal" panose="020B0400000000000000" pitchFamily="34" charset="-122"/>
        <a:ea typeface="思源黑体 CN Normal" panose="020B0400000000000000" pitchFamily="34" charset="-122"/>
        <a:cs typeface="+mn-cs"/>
      </a:defRPr>
    </a:lvl1pPr>
    <a:lvl2pPr marL="457200" algn="l" defTabSz="914400" rtl="0" eaLnBrk="1" latinLnBrk="0" hangingPunct="1">
      <a:defRPr sz="1200" kern="1200">
        <a:solidFill>
          <a:schemeClr val="tx1"/>
        </a:solidFill>
        <a:latin typeface="思源黑体 CN Normal" panose="020B0400000000000000" pitchFamily="34" charset="-122"/>
        <a:ea typeface="思源黑体 CN Normal" panose="020B0400000000000000" pitchFamily="34" charset="-122"/>
        <a:cs typeface="+mn-cs"/>
      </a:defRPr>
    </a:lvl2pPr>
    <a:lvl3pPr marL="914400" algn="l" defTabSz="914400" rtl="0" eaLnBrk="1" latinLnBrk="0" hangingPunct="1">
      <a:defRPr sz="1200" kern="1200">
        <a:solidFill>
          <a:schemeClr val="tx1"/>
        </a:solidFill>
        <a:latin typeface="思源黑体 CN Normal" panose="020B0400000000000000" pitchFamily="34" charset="-122"/>
        <a:ea typeface="思源黑体 CN Normal" panose="020B0400000000000000" pitchFamily="34" charset="-122"/>
        <a:cs typeface="+mn-cs"/>
      </a:defRPr>
    </a:lvl3pPr>
    <a:lvl4pPr marL="1371600" algn="l" defTabSz="914400" rtl="0" eaLnBrk="1" latinLnBrk="0" hangingPunct="1">
      <a:defRPr sz="1200" kern="1200">
        <a:solidFill>
          <a:schemeClr val="tx1"/>
        </a:solidFill>
        <a:latin typeface="思源黑体 CN Normal" panose="020B0400000000000000" pitchFamily="34" charset="-122"/>
        <a:ea typeface="思源黑体 CN Normal" panose="020B0400000000000000" pitchFamily="34" charset="-122"/>
        <a:cs typeface="+mn-cs"/>
      </a:defRPr>
    </a:lvl4pPr>
    <a:lvl5pPr marL="1828800" algn="l" defTabSz="914400" rtl="0" eaLnBrk="1" latinLnBrk="0" hangingPunct="1">
      <a:defRPr sz="1200" kern="1200">
        <a:solidFill>
          <a:schemeClr val="tx1"/>
        </a:solidFill>
        <a:latin typeface="思源黑体 CN Normal" panose="020B0400000000000000" pitchFamily="34" charset="-122"/>
        <a:ea typeface="思源黑体 CN Normal" panose="020B04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57F689F-C29B-4067-B332-9085AEC33D5F}" type="slidenum">
              <a:rPr lang="zh-CN" altLang="en-US" smtClean="0"/>
              <a:t>1</a:t>
            </a:fld>
            <a:endParaRPr lang="zh-CN" altLang="en-US" dirty="0"/>
          </a:p>
        </p:txBody>
      </p:sp>
    </p:spTree>
    <p:extLst>
      <p:ext uri="{BB962C8B-B14F-4D97-AF65-F5344CB8AC3E}">
        <p14:creationId xmlns:p14="http://schemas.microsoft.com/office/powerpoint/2010/main" val="347255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906096-3A33-4C69-8792-D6E1DFB7B2B2}" type="slidenum">
              <a:rPr kumimoji="0" lang="zh-CN" altLang="en-US" sz="1200" b="0" i="0" u="none" strike="noStrike" kern="1200" cap="none" spc="0" normalizeH="0" baseline="0" noProof="0" smtClean="0">
                <a:ln>
                  <a:noFill/>
                </a:ln>
                <a:solidFill>
                  <a:prstClr val="black"/>
                </a:solidFill>
                <a:effectLst/>
                <a:uLnTx/>
                <a:uFillTx/>
                <a:ea typeface="思源黑体 CN Normal" panose="020B04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ea typeface="思源黑体 CN Normal" panose="020B0400000000000000" pitchFamily="34" charset="-122"/>
              <a:cs typeface="+mn-cs"/>
            </a:endParaRPr>
          </a:p>
        </p:txBody>
      </p:sp>
    </p:spTree>
    <p:extLst>
      <p:ext uri="{BB962C8B-B14F-4D97-AF65-F5344CB8AC3E}">
        <p14:creationId xmlns:p14="http://schemas.microsoft.com/office/powerpoint/2010/main" val="3196139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906096-3A33-4C69-8792-D6E1DFB7B2B2}" type="slidenum">
              <a:rPr kumimoji="0" lang="zh-CN" altLang="en-US" sz="1200" b="0" i="0" u="none" strike="noStrike" kern="1200" cap="none" spc="0" normalizeH="0" baseline="0" noProof="0" smtClean="0">
                <a:ln>
                  <a:noFill/>
                </a:ln>
                <a:solidFill>
                  <a:prstClr val="black"/>
                </a:solidFill>
                <a:effectLst/>
                <a:uLnTx/>
                <a:uFillTx/>
                <a:ea typeface="思源黑体 CN Normal" panose="020B04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ea typeface="思源黑体 CN Normal" panose="020B0400000000000000" pitchFamily="34" charset="-122"/>
              <a:cs typeface="+mn-cs"/>
            </a:endParaRPr>
          </a:p>
        </p:txBody>
      </p:sp>
    </p:spTree>
    <p:extLst>
      <p:ext uri="{BB962C8B-B14F-4D97-AF65-F5344CB8AC3E}">
        <p14:creationId xmlns:p14="http://schemas.microsoft.com/office/powerpoint/2010/main" val="3968901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906096-3A33-4C69-8792-D6E1DFB7B2B2}" type="slidenum">
              <a:rPr kumimoji="0" lang="zh-CN" altLang="en-US" sz="1200" b="0" i="0" u="none" strike="noStrike" kern="1200" cap="none" spc="0" normalizeH="0" baseline="0" noProof="0" smtClean="0">
                <a:ln>
                  <a:noFill/>
                </a:ln>
                <a:solidFill>
                  <a:prstClr val="black"/>
                </a:solidFill>
                <a:effectLst/>
                <a:uLnTx/>
                <a:uFillTx/>
                <a:ea typeface="思源黑体 CN Normal" panose="020B04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ea typeface="思源黑体 CN Normal" panose="020B0400000000000000" pitchFamily="34" charset="-122"/>
              <a:cs typeface="+mn-cs"/>
            </a:endParaRPr>
          </a:p>
        </p:txBody>
      </p:sp>
    </p:spTree>
    <p:extLst>
      <p:ext uri="{BB962C8B-B14F-4D97-AF65-F5344CB8AC3E}">
        <p14:creationId xmlns:p14="http://schemas.microsoft.com/office/powerpoint/2010/main" val="1860133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906096-3A33-4C69-8792-D6E1DFB7B2B2}" type="slidenum">
              <a:rPr kumimoji="0" lang="zh-CN" altLang="en-US" sz="1200" b="0" i="0" u="none" strike="noStrike" kern="1200" cap="none" spc="0" normalizeH="0" baseline="0" noProof="0" smtClean="0">
                <a:ln>
                  <a:noFill/>
                </a:ln>
                <a:solidFill>
                  <a:prstClr val="black"/>
                </a:solidFill>
                <a:effectLst/>
                <a:uLnTx/>
                <a:uFillTx/>
                <a:ea typeface="思源黑体 CN Normal" panose="020B04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ea typeface="思源黑体 CN Normal" panose="020B0400000000000000" pitchFamily="34" charset="-122"/>
              <a:cs typeface="+mn-cs"/>
            </a:endParaRPr>
          </a:p>
        </p:txBody>
      </p:sp>
    </p:spTree>
    <p:extLst>
      <p:ext uri="{BB962C8B-B14F-4D97-AF65-F5344CB8AC3E}">
        <p14:creationId xmlns:p14="http://schemas.microsoft.com/office/powerpoint/2010/main" val="2570887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906096-3A33-4C69-8792-D6E1DFB7B2B2}" type="slidenum">
              <a:rPr kumimoji="0" lang="zh-CN" altLang="en-US" sz="1200" b="0" i="0" u="none" strike="noStrike" kern="1200" cap="none" spc="0" normalizeH="0" baseline="0" noProof="0" smtClean="0">
                <a:ln>
                  <a:noFill/>
                </a:ln>
                <a:solidFill>
                  <a:prstClr val="black"/>
                </a:solidFill>
                <a:effectLst/>
                <a:uLnTx/>
                <a:uFillTx/>
                <a:ea typeface="思源黑体 CN Normal" panose="020B04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ea typeface="思源黑体 CN Normal" panose="020B0400000000000000" pitchFamily="34" charset="-122"/>
              <a:cs typeface="+mn-cs"/>
            </a:endParaRPr>
          </a:p>
        </p:txBody>
      </p:sp>
    </p:spTree>
    <p:extLst>
      <p:ext uri="{BB962C8B-B14F-4D97-AF65-F5344CB8AC3E}">
        <p14:creationId xmlns:p14="http://schemas.microsoft.com/office/powerpoint/2010/main" val="1154469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906096-3A33-4C69-8792-D6E1DFB7B2B2}" type="slidenum">
              <a:rPr kumimoji="0" lang="zh-CN" altLang="en-US" sz="1200" b="0" i="0" u="none" strike="noStrike" kern="1200" cap="none" spc="0" normalizeH="0" baseline="0" noProof="0" smtClean="0">
                <a:ln>
                  <a:noFill/>
                </a:ln>
                <a:solidFill>
                  <a:prstClr val="black"/>
                </a:solidFill>
                <a:effectLst/>
                <a:uLnTx/>
                <a:uFillTx/>
                <a:ea typeface="思源黑体 CN Normal" panose="020B04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ea typeface="思源黑体 CN Normal" panose="020B0400000000000000" pitchFamily="34" charset="-122"/>
              <a:cs typeface="+mn-cs"/>
            </a:endParaRPr>
          </a:p>
        </p:txBody>
      </p:sp>
    </p:spTree>
    <p:extLst>
      <p:ext uri="{BB962C8B-B14F-4D97-AF65-F5344CB8AC3E}">
        <p14:creationId xmlns:p14="http://schemas.microsoft.com/office/powerpoint/2010/main" val="272189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366559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906096-3A33-4C69-8792-D6E1DFB7B2B2}" type="slidenum">
              <a:rPr kumimoji="0" lang="zh-CN" altLang="en-US" sz="1200" b="0" i="0" u="none" strike="noStrike" kern="1200" cap="none" spc="0" normalizeH="0" baseline="0" noProof="0" smtClean="0">
                <a:ln>
                  <a:noFill/>
                </a:ln>
                <a:solidFill>
                  <a:prstClr val="black"/>
                </a:solidFill>
                <a:effectLst/>
                <a:uLnTx/>
                <a:uFillTx/>
                <a:ea typeface="思源黑体 CN Normal" panose="020B04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ea typeface="思源黑体 CN Normal" panose="020B0400000000000000" pitchFamily="34" charset="-122"/>
              <a:cs typeface="+mn-cs"/>
            </a:endParaRPr>
          </a:p>
        </p:txBody>
      </p:sp>
    </p:spTree>
    <p:extLst>
      <p:ext uri="{BB962C8B-B14F-4D97-AF65-F5344CB8AC3E}">
        <p14:creationId xmlns:p14="http://schemas.microsoft.com/office/powerpoint/2010/main" val="2072099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can find reasons for their divergence in the right graph.</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906096-3A33-4C69-8792-D6E1DFB7B2B2}" type="slidenum">
              <a:rPr kumimoji="0" lang="zh-CN" altLang="en-US" sz="1200" b="0" i="0" u="none" strike="noStrike" kern="1200" cap="none" spc="0" normalizeH="0" baseline="0" noProof="0" smtClean="0">
                <a:ln>
                  <a:noFill/>
                </a:ln>
                <a:solidFill>
                  <a:prstClr val="black"/>
                </a:solidFill>
                <a:effectLst/>
                <a:uLnTx/>
                <a:uFillTx/>
                <a:ea typeface="思源黑体 CN Normal" panose="020B04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ea typeface="思源黑体 CN Normal" panose="020B0400000000000000" pitchFamily="34" charset="-122"/>
              <a:cs typeface="+mn-cs"/>
            </a:endParaRPr>
          </a:p>
        </p:txBody>
      </p:sp>
    </p:spTree>
    <p:extLst>
      <p:ext uri="{BB962C8B-B14F-4D97-AF65-F5344CB8AC3E}">
        <p14:creationId xmlns:p14="http://schemas.microsoft.com/office/powerpoint/2010/main" val="2786352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906096-3A33-4C69-8792-D6E1DFB7B2B2}" type="slidenum">
              <a:rPr kumimoji="0" lang="zh-CN" altLang="en-US" sz="1200" b="0" i="0" u="none" strike="noStrike" kern="1200" cap="none" spc="0" normalizeH="0" baseline="0" noProof="0" smtClean="0">
                <a:ln>
                  <a:noFill/>
                </a:ln>
                <a:solidFill>
                  <a:prstClr val="black"/>
                </a:solidFill>
                <a:effectLst/>
                <a:uLnTx/>
                <a:uFillTx/>
                <a:ea typeface="思源黑体 CN Normal" panose="020B04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ea typeface="思源黑体 CN Normal" panose="020B0400000000000000" pitchFamily="34" charset="-122"/>
              <a:cs typeface="+mn-cs"/>
            </a:endParaRPr>
          </a:p>
        </p:txBody>
      </p:sp>
    </p:spTree>
    <p:extLst>
      <p:ext uri="{BB962C8B-B14F-4D97-AF65-F5344CB8AC3E}">
        <p14:creationId xmlns:p14="http://schemas.microsoft.com/office/powerpoint/2010/main" val="996494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t>研究背景和相关研究合并</a:t>
            </a:r>
          </a:p>
        </p:txBody>
      </p:sp>
    </p:spTree>
    <p:extLst>
      <p:ext uri="{BB962C8B-B14F-4D97-AF65-F5344CB8AC3E}">
        <p14:creationId xmlns:p14="http://schemas.microsoft.com/office/powerpoint/2010/main" val="2976708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106486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906096-3A33-4C69-8792-D6E1DFB7B2B2}" type="slidenum">
              <a:rPr kumimoji="0" lang="zh-CN" altLang="en-US" sz="1200" b="0" i="0" u="none" strike="noStrike" kern="1200" cap="none" spc="0" normalizeH="0" baseline="0" noProof="0" smtClean="0">
                <a:ln>
                  <a:noFill/>
                </a:ln>
                <a:solidFill>
                  <a:prstClr val="black"/>
                </a:solidFill>
                <a:effectLst/>
                <a:uLnTx/>
                <a:uFillTx/>
                <a:ea typeface="思源黑体 CN Normal" panose="020B04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ea typeface="思源黑体 CN Normal" panose="020B0400000000000000" pitchFamily="34" charset="-122"/>
              <a:cs typeface="+mn-cs"/>
            </a:endParaRPr>
          </a:p>
        </p:txBody>
      </p:sp>
    </p:spTree>
    <p:extLst>
      <p:ext uri="{BB962C8B-B14F-4D97-AF65-F5344CB8AC3E}">
        <p14:creationId xmlns:p14="http://schemas.microsoft.com/office/powerpoint/2010/main" val="1804747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906096-3A33-4C69-8792-D6E1DFB7B2B2}" type="slidenum">
              <a:rPr kumimoji="0" lang="zh-CN" altLang="en-US" sz="1200" b="0" i="0" u="none" strike="noStrike" kern="1200" cap="none" spc="0" normalizeH="0" baseline="0" noProof="0" smtClean="0">
                <a:ln>
                  <a:noFill/>
                </a:ln>
                <a:solidFill>
                  <a:prstClr val="black"/>
                </a:solidFill>
                <a:effectLst/>
                <a:uLnTx/>
                <a:uFillTx/>
                <a:ea typeface="思源黑体 CN Normal" panose="020B04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ea typeface="思源黑体 CN Normal" panose="020B0400000000000000" pitchFamily="34" charset="-122"/>
              <a:cs typeface="+mn-cs"/>
            </a:endParaRPr>
          </a:p>
        </p:txBody>
      </p:sp>
    </p:spTree>
    <p:extLst>
      <p:ext uri="{BB962C8B-B14F-4D97-AF65-F5344CB8AC3E}">
        <p14:creationId xmlns:p14="http://schemas.microsoft.com/office/powerpoint/2010/main" val="1226398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Originally defined as an index to measure the variety of animal species in biology [1], diversity has now been widely applied to capture multiculturalism in politics, diverse customers in business, multiple transmit channels in technology, etc. The increasing wide range of contents that research studies not only enrich the original system of knowledge, but also reflect the dynamic research characteristics of scholars. </a:t>
            </a:r>
          </a:p>
          <a:p>
            <a:endParaRPr lang="en-US" altLang="zh-CN"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906096-3A33-4C69-8792-D6E1DFB7B2B2}" type="slidenum">
              <a:rPr kumimoji="0" lang="zh-CN" altLang="en-US" sz="1200" b="0" i="0" u="none" strike="noStrike" kern="1200" cap="none" spc="0" normalizeH="0" baseline="0" noProof="0" smtClean="0">
                <a:ln>
                  <a:noFill/>
                </a:ln>
                <a:solidFill>
                  <a:prstClr val="black"/>
                </a:solidFill>
                <a:effectLst/>
                <a:uLnTx/>
                <a:uFillTx/>
                <a:ea typeface="思源黑体 CN Normal" panose="020B04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ea typeface="思源黑体 CN Normal" panose="020B0400000000000000" pitchFamily="34" charset="-122"/>
              <a:cs typeface="+mn-cs"/>
            </a:endParaRPr>
          </a:p>
        </p:txBody>
      </p:sp>
    </p:spTree>
    <p:extLst>
      <p:ext uri="{BB962C8B-B14F-4D97-AF65-F5344CB8AC3E}">
        <p14:creationId xmlns:p14="http://schemas.microsoft.com/office/powerpoint/2010/main" val="4263758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906096-3A33-4C69-8792-D6E1DFB7B2B2}" type="slidenum">
              <a:rPr kumimoji="0" lang="zh-CN" altLang="en-US" sz="1200" b="0" i="0" u="none" strike="noStrike" kern="1200" cap="none" spc="0" normalizeH="0" baseline="0" noProof="0" smtClean="0">
                <a:ln>
                  <a:noFill/>
                </a:ln>
                <a:solidFill>
                  <a:prstClr val="black"/>
                </a:solidFill>
                <a:effectLst/>
                <a:uLnTx/>
                <a:uFillTx/>
                <a:ea typeface="思源黑体 CN Normal" panose="020B04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ea typeface="思源黑体 CN Normal" panose="020B0400000000000000" pitchFamily="34" charset="-122"/>
              <a:cs typeface="+mn-cs"/>
            </a:endParaRPr>
          </a:p>
        </p:txBody>
      </p:sp>
    </p:spTree>
    <p:extLst>
      <p:ext uri="{BB962C8B-B14F-4D97-AF65-F5344CB8AC3E}">
        <p14:creationId xmlns:p14="http://schemas.microsoft.com/office/powerpoint/2010/main" val="3468414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F689F-C29B-4067-B332-9085AEC33D5F}" type="slidenum">
              <a:rPr kumimoji="0" lang="zh-CN" altLang="en-US" sz="1200" b="0" i="0" u="none" strike="noStrike" kern="1200" cap="none" spc="0" normalizeH="0" baseline="0" noProof="0" smtClean="0">
                <a:ln>
                  <a:noFill/>
                </a:ln>
                <a:solidFill>
                  <a:prstClr val="black"/>
                </a:solidFill>
                <a:effectLst/>
                <a:uLnTx/>
                <a:uFillTx/>
                <a:ea typeface="思源黑体 CN Normal" panose="020B04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ea typeface="思源黑体 CN Normal" panose="020B0400000000000000" pitchFamily="34" charset="-122"/>
              <a:cs typeface="+mn-cs"/>
            </a:endParaRPr>
          </a:p>
        </p:txBody>
      </p:sp>
    </p:spTree>
    <p:extLst>
      <p:ext uri="{BB962C8B-B14F-4D97-AF65-F5344CB8AC3E}">
        <p14:creationId xmlns:p14="http://schemas.microsoft.com/office/powerpoint/2010/main" val="2585394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57F689F-C29B-4067-B332-9085AEC33D5F}" type="slidenum">
              <a:rPr lang="zh-CN" altLang="en-US" smtClean="0"/>
              <a:t>6</a:t>
            </a:fld>
            <a:endParaRPr lang="zh-CN" altLang="en-US" dirty="0"/>
          </a:p>
        </p:txBody>
      </p:sp>
    </p:spTree>
    <p:extLst>
      <p:ext uri="{BB962C8B-B14F-4D97-AF65-F5344CB8AC3E}">
        <p14:creationId xmlns:p14="http://schemas.microsoft.com/office/powerpoint/2010/main" val="2585394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019694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906096-3A33-4C69-8792-D6E1DFB7B2B2}" type="slidenum">
              <a:rPr kumimoji="0" lang="zh-CN" altLang="en-US" sz="1200" b="0" i="0" u="none" strike="noStrike" kern="1200" cap="none" spc="0" normalizeH="0" baseline="0" noProof="0" smtClean="0">
                <a:ln>
                  <a:noFill/>
                </a:ln>
                <a:solidFill>
                  <a:prstClr val="black"/>
                </a:solidFill>
                <a:effectLst/>
                <a:uLnTx/>
                <a:uFillTx/>
                <a:ea typeface="思源黑体 CN Normal" panose="020B04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ea typeface="思源黑体 CN Normal" panose="020B0400000000000000" pitchFamily="34" charset="-122"/>
              <a:cs typeface="+mn-cs"/>
            </a:endParaRPr>
          </a:p>
        </p:txBody>
      </p:sp>
    </p:spTree>
    <p:extLst>
      <p:ext uri="{BB962C8B-B14F-4D97-AF65-F5344CB8AC3E}">
        <p14:creationId xmlns:p14="http://schemas.microsoft.com/office/powerpoint/2010/main" val="4058047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906096-3A33-4C69-8792-D6E1DFB7B2B2}" type="slidenum">
              <a:rPr kumimoji="0" lang="zh-CN" altLang="en-US" sz="1200" b="0" i="0" u="none" strike="noStrike" kern="1200" cap="none" spc="0" normalizeH="0" baseline="0" noProof="0" smtClean="0">
                <a:ln>
                  <a:noFill/>
                </a:ln>
                <a:solidFill>
                  <a:prstClr val="black"/>
                </a:solidFill>
                <a:effectLst/>
                <a:uLnTx/>
                <a:uFillTx/>
                <a:ea typeface="思源黑体 CN Normal" panose="020B04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ea typeface="思源黑体 CN Normal" panose="020B0400000000000000" pitchFamily="34" charset="-122"/>
              <a:cs typeface="+mn-cs"/>
            </a:endParaRPr>
          </a:p>
        </p:txBody>
      </p:sp>
    </p:spTree>
    <p:extLst>
      <p:ext uri="{BB962C8B-B14F-4D97-AF65-F5344CB8AC3E}">
        <p14:creationId xmlns:p14="http://schemas.microsoft.com/office/powerpoint/2010/main" val="1597477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png"/><Relationship Id="rId4"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81AC27C-A77C-4EAF-AE57-4009713907B0}" type="datetimeFigureOut">
              <a:rPr lang="zh-CN" altLang="en-US" smtClean="0"/>
              <a:t>2022/6/20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7356C7-3C3F-410A-AE9A-B881164C506D}" type="slidenum">
              <a:rPr lang="zh-CN" altLang="en-US" smtClean="0"/>
              <a:t>‹#›</a:t>
            </a:fld>
            <a:endParaRPr lang="zh-CN" altLang="en-US"/>
          </a:p>
        </p:txBody>
      </p:sp>
      <p:sp>
        <p:nvSpPr>
          <p:cNvPr id="7" name="灯片编号占位符 5">
            <a:extLst>
              <a:ext uri="{FF2B5EF4-FFF2-40B4-BE49-F238E27FC236}">
                <a16:creationId xmlns:a16="http://schemas.microsoft.com/office/drawing/2014/main" id="{79326083-70A2-4C3C-94E6-F07D68424FA9}"/>
              </a:ext>
            </a:extLst>
          </p:cNvPr>
          <p:cNvSpPr>
            <a:spLocks noGrp="1"/>
          </p:cNvSpPr>
          <p:nvPr userDrawn="1"/>
        </p:nvSpPr>
        <p:spPr>
          <a:xfrm>
            <a:off x="11282045" y="6482715"/>
            <a:ext cx="819150" cy="311785"/>
          </a:xfrm>
          <a:prstGeom prst="rect">
            <a:avLst/>
          </a:prstGeom>
          <a:noFill/>
          <a:ln w="9525">
            <a:noFill/>
          </a:ln>
        </p:spPr>
        <p:txBody>
          <a:bodyPr/>
          <a:lstStyle>
            <a:lvl1pPr marL="0" lvl="0" indent="0" algn="r" defTabSz="914400" eaLnBrk="1" fontAlgn="base" latinLnBrk="0" hangingPunct="1">
              <a:lnSpc>
                <a:spcPct val="100000"/>
              </a:lnSpc>
              <a:spcBef>
                <a:spcPct val="0"/>
              </a:spcBef>
              <a:spcAft>
                <a:spcPct val="0"/>
              </a:spcAft>
              <a:buNone/>
              <a:defRPr sz="14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lvl="0" algn="ctr"/>
            <a:fld id="{9A0DB2DC-4C9A-4742-B13C-FB6460FD3503}" type="slidenum">
              <a:rPr lang="zh-CN" altLang="en-US" sz="2000" b="1">
                <a:solidFill>
                  <a:schemeClr val="bg1"/>
                </a:solidFill>
                <a:latin typeface="Times New Roman" panose="02020603050405020304" pitchFamily="18" charset="0"/>
                <a:cs typeface="Times New Roman" panose="02020603050405020304" pitchFamily="18" charset="0"/>
              </a:rPr>
              <a:t>‹#›</a:t>
            </a:fld>
            <a:endParaRPr lang="zh-CN" altLang="en-US" sz="20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81AC27C-A77C-4EAF-AE57-4009713907B0}" type="datetimeFigureOut">
              <a:rPr lang="zh-CN" altLang="en-US" smtClean="0"/>
              <a:t>2022/6/20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7356C7-3C3F-410A-AE9A-B881164C506D}" type="slidenum">
              <a:rPr lang="zh-CN" altLang="en-US" smtClean="0"/>
              <a:t>‹#›</a:t>
            </a:fld>
            <a:endParaRPr lang="zh-CN" altLang="en-US"/>
          </a:p>
        </p:txBody>
      </p:sp>
      <p:sp>
        <p:nvSpPr>
          <p:cNvPr id="7" name="灯片编号占位符 5">
            <a:extLst>
              <a:ext uri="{FF2B5EF4-FFF2-40B4-BE49-F238E27FC236}">
                <a16:creationId xmlns:a16="http://schemas.microsoft.com/office/drawing/2014/main" id="{C13E9306-A22C-444E-8174-74FD88473F26}"/>
              </a:ext>
            </a:extLst>
          </p:cNvPr>
          <p:cNvSpPr>
            <a:spLocks noGrp="1"/>
          </p:cNvSpPr>
          <p:nvPr userDrawn="1"/>
        </p:nvSpPr>
        <p:spPr>
          <a:xfrm>
            <a:off x="11282045" y="6482715"/>
            <a:ext cx="819150" cy="311785"/>
          </a:xfrm>
          <a:prstGeom prst="rect">
            <a:avLst/>
          </a:prstGeom>
          <a:noFill/>
          <a:ln w="9525">
            <a:noFill/>
          </a:ln>
        </p:spPr>
        <p:txBody>
          <a:bodyPr/>
          <a:lstStyle>
            <a:lvl1pPr marL="0" lvl="0" indent="0" algn="r" defTabSz="914400" eaLnBrk="1" fontAlgn="base" latinLnBrk="0" hangingPunct="1">
              <a:lnSpc>
                <a:spcPct val="100000"/>
              </a:lnSpc>
              <a:spcBef>
                <a:spcPct val="0"/>
              </a:spcBef>
              <a:spcAft>
                <a:spcPct val="0"/>
              </a:spcAft>
              <a:buNone/>
              <a:defRPr sz="14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lvl="0" algn="ctr"/>
            <a:fld id="{9A0DB2DC-4C9A-4742-B13C-FB6460FD3503}" type="slidenum">
              <a:rPr lang="zh-CN" altLang="en-US" sz="2000" b="1">
                <a:solidFill>
                  <a:schemeClr val="bg1"/>
                </a:solidFill>
                <a:latin typeface="Times New Roman" panose="02020603050405020304" pitchFamily="18" charset="0"/>
                <a:cs typeface="Times New Roman" panose="02020603050405020304" pitchFamily="18" charset="0"/>
              </a:rPr>
              <a:t>‹#›</a:t>
            </a:fld>
            <a:endParaRPr lang="zh-CN" altLang="en-US" sz="20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81AC27C-A77C-4EAF-AE57-4009713907B0}" type="datetimeFigureOut">
              <a:rPr lang="zh-CN" altLang="en-US" smtClean="0"/>
              <a:t>2022/6/20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7356C7-3C3F-410A-AE9A-B881164C506D}" type="slidenum">
              <a:rPr lang="zh-CN" altLang="en-US" smtClean="0"/>
              <a:t>‹#›</a:t>
            </a:fld>
            <a:endParaRPr lang="zh-CN" altLang="en-US"/>
          </a:p>
        </p:txBody>
      </p:sp>
      <p:sp>
        <p:nvSpPr>
          <p:cNvPr id="7" name="灯片编号占位符 5">
            <a:extLst>
              <a:ext uri="{FF2B5EF4-FFF2-40B4-BE49-F238E27FC236}">
                <a16:creationId xmlns:a16="http://schemas.microsoft.com/office/drawing/2014/main" id="{97625FC2-325F-40AC-B3E8-08DF493A0766}"/>
              </a:ext>
            </a:extLst>
          </p:cNvPr>
          <p:cNvSpPr>
            <a:spLocks noGrp="1"/>
          </p:cNvSpPr>
          <p:nvPr userDrawn="1"/>
        </p:nvSpPr>
        <p:spPr>
          <a:xfrm>
            <a:off x="11282045" y="6482715"/>
            <a:ext cx="819150" cy="311785"/>
          </a:xfrm>
          <a:prstGeom prst="rect">
            <a:avLst/>
          </a:prstGeom>
          <a:noFill/>
          <a:ln w="9525">
            <a:noFill/>
          </a:ln>
        </p:spPr>
        <p:txBody>
          <a:bodyPr/>
          <a:lstStyle>
            <a:lvl1pPr marL="0" lvl="0" indent="0" algn="r" defTabSz="914400" eaLnBrk="1" fontAlgn="base" latinLnBrk="0" hangingPunct="1">
              <a:lnSpc>
                <a:spcPct val="100000"/>
              </a:lnSpc>
              <a:spcBef>
                <a:spcPct val="0"/>
              </a:spcBef>
              <a:spcAft>
                <a:spcPct val="0"/>
              </a:spcAft>
              <a:buNone/>
              <a:defRPr sz="14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lvl="0" algn="ctr"/>
            <a:fld id="{9A0DB2DC-4C9A-4742-B13C-FB6460FD3503}" type="slidenum">
              <a:rPr lang="zh-CN" altLang="en-US" sz="2000" b="1">
                <a:solidFill>
                  <a:schemeClr val="bg1"/>
                </a:solidFill>
                <a:latin typeface="Times New Roman" panose="02020603050405020304" pitchFamily="18" charset="0"/>
                <a:cs typeface="Times New Roman" panose="02020603050405020304" pitchFamily="18" charset="0"/>
              </a:rPr>
              <a:t>‹#›</a:t>
            </a:fld>
            <a:endParaRPr lang="zh-CN" altLang="en-US" sz="20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1419EC6-A7F9-4038-B584-32C3F4D916B2}" type="datetimeFigureOut">
              <a:rPr lang="zh-CN" altLang="en-US" smtClean="0"/>
              <a:t>2022/6/20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C4D196-4731-488D-BBC2-0FF6E27DC5CD}" type="slidenum">
              <a:rPr lang="zh-CN" altLang="en-US" smtClean="0"/>
              <a:t>‹#›</a:t>
            </a:fld>
            <a:endParaRPr lang="zh-CN" altLang="en-US"/>
          </a:p>
        </p:txBody>
      </p:sp>
      <p:sp>
        <p:nvSpPr>
          <p:cNvPr id="7" name="灯片编号占位符 5">
            <a:extLst>
              <a:ext uri="{FF2B5EF4-FFF2-40B4-BE49-F238E27FC236}">
                <a16:creationId xmlns:a16="http://schemas.microsoft.com/office/drawing/2014/main" id="{ADE39009-B3E2-485F-9323-6C79973BBD9C}"/>
              </a:ext>
            </a:extLst>
          </p:cNvPr>
          <p:cNvSpPr>
            <a:spLocks noGrp="1"/>
          </p:cNvSpPr>
          <p:nvPr userDrawn="1"/>
        </p:nvSpPr>
        <p:spPr>
          <a:xfrm>
            <a:off x="11282045" y="6482715"/>
            <a:ext cx="819150" cy="311785"/>
          </a:xfrm>
          <a:prstGeom prst="rect">
            <a:avLst/>
          </a:prstGeom>
          <a:noFill/>
          <a:ln w="9525">
            <a:noFill/>
          </a:ln>
        </p:spPr>
        <p:txBody>
          <a:bodyPr/>
          <a:lstStyle>
            <a:lvl1pPr marL="0" lvl="0" indent="0" algn="r" defTabSz="914400" eaLnBrk="1" fontAlgn="base" latinLnBrk="0" hangingPunct="1">
              <a:lnSpc>
                <a:spcPct val="100000"/>
              </a:lnSpc>
              <a:spcBef>
                <a:spcPct val="0"/>
              </a:spcBef>
              <a:spcAft>
                <a:spcPct val="0"/>
              </a:spcAft>
              <a:buNone/>
              <a:defRPr sz="14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lvl="0" algn="ctr"/>
            <a:fld id="{9A0DB2DC-4C9A-4742-B13C-FB6460FD3503}" type="slidenum">
              <a:rPr lang="zh-CN" altLang="en-US" sz="2000" b="1">
                <a:solidFill>
                  <a:schemeClr val="bg1"/>
                </a:solidFill>
                <a:latin typeface="Times New Roman" panose="02020603050405020304" pitchFamily="18" charset="0"/>
                <a:cs typeface="Times New Roman" panose="02020603050405020304" pitchFamily="18" charset="0"/>
              </a:rPr>
              <a:t>‹#›</a:t>
            </a:fld>
            <a:endParaRPr lang="zh-CN" altLang="en-US"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4200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1419EC6-A7F9-4038-B584-32C3F4D916B2}" type="datetimeFigureOut">
              <a:rPr lang="zh-CN" altLang="en-US" smtClean="0"/>
              <a:t>2022/6/20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C4D196-4731-488D-BBC2-0FF6E27DC5CD}" type="slidenum">
              <a:rPr lang="zh-CN" altLang="en-US" smtClean="0"/>
              <a:t>‹#›</a:t>
            </a:fld>
            <a:endParaRPr lang="zh-CN" altLang="en-US"/>
          </a:p>
        </p:txBody>
      </p:sp>
      <p:sp>
        <p:nvSpPr>
          <p:cNvPr id="7" name="灯片编号占位符 5">
            <a:extLst>
              <a:ext uri="{FF2B5EF4-FFF2-40B4-BE49-F238E27FC236}">
                <a16:creationId xmlns:a16="http://schemas.microsoft.com/office/drawing/2014/main" id="{952563D8-8147-42CC-B268-3169157EF5AE}"/>
              </a:ext>
            </a:extLst>
          </p:cNvPr>
          <p:cNvSpPr>
            <a:spLocks noGrp="1"/>
          </p:cNvSpPr>
          <p:nvPr userDrawn="1"/>
        </p:nvSpPr>
        <p:spPr>
          <a:xfrm>
            <a:off x="11282045" y="6482715"/>
            <a:ext cx="819150" cy="311785"/>
          </a:xfrm>
          <a:prstGeom prst="rect">
            <a:avLst/>
          </a:prstGeom>
          <a:noFill/>
          <a:ln w="9525">
            <a:noFill/>
          </a:ln>
        </p:spPr>
        <p:txBody>
          <a:bodyPr/>
          <a:lstStyle>
            <a:lvl1pPr marL="0" lvl="0" indent="0" algn="r" defTabSz="914400" eaLnBrk="1" fontAlgn="base" latinLnBrk="0" hangingPunct="1">
              <a:lnSpc>
                <a:spcPct val="100000"/>
              </a:lnSpc>
              <a:spcBef>
                <a:spcPct val="0"/>
              </a:spcBef>
              <a:spcAft>
                <a:spcPct val="0"/>
              </a:spcAft>
              <a:buNone/>
              <a:defRPr sz="14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lvl="0" algn="ctr"/>
            <a:fld id="{9A0DB2DC-4C9A-4742-B13C-FB6460FD3503}" type="slidenum">
              <a:rPr lang="zh-CN" altLang="en-US" sz="2000" b="1">
                <a:solidFill>
                  <a:schemeClr val="bg1"/>
                </a:solidFill>
                <a:latin typeface="Times New Roman" panose="02020603050405020304" pitchFamily="18" charset="0"/>
                <a:cs typeface="Times New Roman" panose="02020603050405020304" pitchFamily="18" charset="0"/>
              </a:rPr>
              <a:t>‹#›</a:t>
            </a:fld>
            <a:endParaRPr lang="zh-CN" altLang="en-US"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3436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1419EC6-A7F9-4038-B584-32C3F4D916B2}" type="datetimeFigureOut">
              <a:rPr lang="zh-CN" altLang="en-US" smtClean="0"/>
              <a:t>2022/6/20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C4D196-4731-488D-BBC2-0FF6E27DC5CD}" type="slidenum">
              <a:rPr lang="zh-CN" altLang="en-US" smtClean="0"/>
              <a:t>‹#›</a:t>
            </a:fld>
            <a:endParaRPr lang="zh-CN" altLang="en-US"/>
          </a:p>
        </p:txBody>
      </p:sp>
      <p:sp>
        <p:nvSpPr>
          <p:cNvPr id="7" name="灯片编号占位符 5">
            <a:extLst>
              <a:ext uri="{FF2B5EF4-FFF2-40B4-BE49-F238E27FC236}">
                <a16:creationId xmlns:a16="http://schemas.microsoft.com/office/drawing/2014/main" id="{2AEF4C56-1B4C-487D-83CA-F65A9D00A7EB}"/>
              </a:ext>
            </a:extLst>
          </p:cNvPr>
          <p:cNvSpPr>
            <a:spLocks noGrp="1"/>
          </p:cNvSpPr>
          <p:nvPr userDrawn="1"/>
        </p:nvSpPr>
        <p:spPr>
          <a:xfrm>
            <a:off x="11282045" y="6482715"/>
            <a:ext cx="819150" cy="311785"/>
          </a:xfrm>
          <a:prstGeom prst="rect">
            <a:avLst/>
          </a:prstGeom>
          <a:noFill/>
          <a:ln w="9525">
            <a:noFill/>
          </a:ln>
        </p:spPr>
        <p:txBody>
          <a:bodyPr/>
          <a:lstStyle>
            <a:lvl1pPr marL="0" lvl="0" indent="0" algn="r" defTabSz="914400" eaLnBrk="1" fontAlgn="base" latinLnBrk="0" hangingPunct="1">
              <a:lnSpc>
                <a:spcPct val="100000"/>
              </a:lnSpc>
              <a:spcBef>
                <a:spcPct val="0"/>
              </a:spcBef>
              <a:spcAft>
                <a:spcPct val="0"/>
              </a:spcAft>
              <a:buNone/>
              <a:defRPr sz="14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lvl="0" algn="ctr"/>
            <a:fld id="{9A0DB2DC-4C9A-4742-B13C-FB6460FD3503}" type="slidenum">
              <a:rPr lang="zh-CN" altLang="en-US" sz="2000" b="1">
                <a:solidFill>
                  <a:schemeClr val="bg1"/>
                </a:solidFill>
                <a:latin typeface="Times New Roman" panose="02020603050405020304" pitchFamily="18" charset="0"/>
                <a:cs typeface="Times New Roman" panose="02020603050405020304" pitchFamily="18" charset="0"/>
              </a:rPr>
              <a:t>‹#›</a:t>
            </a:fld>
            <a:endParaRPr lang="zh-CN" altLang="en-US"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1329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1419EC6-A7F9-4038-B584-32C3F4D916B2}" type="datetimeFigureOut">
              <a:rPr lang="zh-CN" altLang="en-US" smtClean="0"/>
              <a:t>2022/6/20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C4D196-4731-488D-BBC2-0FF6E27DC5CD}" type="slidenum">
              <a:rPr lang="zh-CN" altLang="en-US" smtClean="0"/>
              <a:t>‹#›</a:t>
            </a:fld>
            <a:endParaRPr lang="zh-CN" altLang="en-US"/>
          </a:p>
        </p:txBody>
      </p:sp>
      <p:sp>
        <p:nvSpPr>
          <p:cNvPr id="8" name="灯片编号占位符 5">
            <a:extLst>
              <a:ext uri="{FF2B5EF4-FFF2-40B4-BE49-F238E27FC236}">
                <a16:creationId xmlns:a16="http://schemas.microsoft.com/office/drawing/2014/main" id="{08ACCFDA-C4F5-41B0-92FA-6B31DD8E097C}"/>
              </a:ext>
            </a:extLst>
          </p:cNvPr>
          <p:cNvSpPr>
            <a:spLocks noGrp="1"/>
          </p:cNvSpPr>
          <p:nvPr userDrawn="1"/>
        </p:nvSpPr>
        <p:spPr>
          <a:xfrm>
            <a:off x="11282045" y="6482715"/>
            <a:ext cx="819150" cy="311785"/>
          </a:xfrm>
          <a:prstGeom prst="rect">
            <a:avLst/>
          </a:prstGeom>
          <a:noFill/>
          <a:ln w="9525">
            <a:noFill/>
          </a:ln>
        </p:spPr>
        <p:txBody>
          <a:bodyPr/>
          <a:lstStyle>
            <a:lvl1pPr marL="0" lvl="0" indent="0" algn="r" defTabSz="914400" eaLnBrk="1" fontAlgn="base" latinLnBrk="0" hangingPunct="1">
              <a:lnSpc>
                <a:spcPct val="100000"/>
              </a:lnSpc>
              <a:spcBef>
                <a:spcPct val="0"/>
              </a:spcBef>
              <a:spcAft>
                <a:spcPct val="0"/>
              </a:spcAft>
              <a:buNone/>
              <a:defRPr sz="14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lvl="0" algn="ctr"/>
            <a:fld id="{9A0DB2DC-4C9A-4742-B13C-FB6460FD3503}" type="slidenum">
              <a:rPr lang="zh-CN" altLang="en-US" sz="2000" b="1">
                <a:solidFill>
                  <a:schemeClr val="bg1"/>
                </a:solidFill>
                <a:latin typeface="Times New Roman" panose="02020603050405020304" pitchFamily="18" charset="0"/>
                <a:cs typeface="Times New Roman" panose="02020603050405020304" pitchFamily="18" charset="0"/>
              </a:rPr>
              <a:t>‹#›</a:t>
            </a:fld>
            <a:endParaRPr lang="zh-CN" altLang="en-US"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570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1419EC6-A7F9-4038-B584-32C3F4D916B2}" type="datetimeFigureOut">
              <a:rPr lang="zh-CN" altLang="en-US" smtClean="0"/>
              <a:t>2022/6/20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0C4D196-4731-488D-BBC2-0FF6E27DC5CD}" type="slidenum">
              <a:rPr lang="zh-CN" altLang="en-US" smtClean="0"/>
              <a:t>‹#›</a:t>
            </a:fld>
            <a:endParaRPr lang="zh-CN" altLang="en-US"/>
          </a:p>
        </p:txBody>
      </p:sp>
      <p:sp>
        <p:nvSpPr>
          <p:cNvPr id="10" name="灯片编号占位符 5">
            <a:extLst>
              <a:ext uri="{FF2B5EF4-FFF2-40B4-BE49-F238E27FC236}">
                <a16:creationId xmlns:a16="http://schemas.microsoft.com/office/drawing/2014/main" id="{C6C5F3B4-CB20-426E-AD56-8EC692143D91}"/>
              </a:ext>
            </a:extLst>
          </p:cNvPr>
          <p:cNvSpPr>
            <a:spLocks noGrp="1"/>
          </p:cNvSpPr>
          <p:nvPr userDrawn="1"/>
        </p:nvSpPr>
        <p:spPr>
          <a:xfrm>
            <a:off x="11282045" y="6482715"/>
            <a:ext cx="819150" cy="311785"/>
          </a:xfrm>
          <a:prstGeom prst="rect">
            <a:avLst/>
          </a:prstGeom>
          <a:noFill/>
          <a:ln w="9525">
            <a:noFill/>
          </a:ln>
        </p:spPr>
        <p:txBody>
          <a:bodyPr/>
          <a:lstStyle>
            <a:lvl1pPr marL="0" lvl="0" indent="0" algn="r" defTabSz="914400" eaLnBrk="1" fontAlgn="base" latinLnBrk="0" hangingPunct="1">
              <a:lnSpc>
                <a:spcPct val="100000"/>
              </a:lnSpc>
              <a:spcBef>
                <a:spcPct val="0"/>
              </a:spcBef>
              <a:spcAft>
                <a:spcPct val="0"/>
              </a:spcAft>
              <a:buNone/>
              <a:defRPr sz="14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lvl="0" algn="ctr"/>
            <a:fld id="{9A0DB2DC-4C9A-4742-B13C-FB6460FD3503}" type="slidenum">
              <a:rPr lang="zh-CN" altLang="en-US" sz="2000" b="1">
                <a:solidFill>
                  <a:schemeClr val="bg1"/>
                </a:solidFill>
                <a:latin typeface="Times New Roman" panose="02020603050405020304" pitchFamily="18" charset="0"/>
                <a:cs typeface="Times New Roman" panose="02020603050405020304" pitchFamily="18" charset="0"/>
              </a:rPr>
              <a:t>‹#›</a:t>
            </a:fld>
            <a:endParaRPr lang="zh-CN" altLang="en-US"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3049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1419EC6-A7F9-4038-B584-32C3F4D916B2}" type="datetimeFigureOut">
              <a:rPr lang="zh-CN" altLang="en-US" smtClean="0"/>
              <a:t>2022/6/20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C4D196-4731-488D-BBC2-0FF6E27DC5CD}" type="slidenum">
              <a:rPr lang="zh-CN" altLang="en-US" smtClean="0"/>
              <a:t>‹#›</a:t>
            </a:fld>
            <a:endParaRPr lang="zh-CN" altLang="en-US"/>
          </a:p>
        </p:txBody>
      </p:sp>
      <p:sp>
        <p:nvSpPr>
          <p:cNvPr id="6" name="灯片编号占位符 5">
            <a:extLst>
              <a:ext uri="{FF2B5EF4-FFF2-40B4-BE49-F238E27FC236}">
                <a16:creationId xmlns:a16="http://schemas.microsoft.com/office/drawing/2014/main" id="{2B515DC0-B2CE-4A6D-8804-49481501EC6D}"/>
              </a:ext>
            </a:extLst>
          </p:cNvPr>
          <p:cNvSpPr>
            <a:spLocks noGrp="1"/>
          </p:cNvSpPr>
          <p:nvPr userDrawn="1"/>
        </p:nvSpPr>
        <p:spPr>
          <a:xfrm>
            <a:off x="11282045" y="6482715"/>
            <a:ext cx="819150" cy="311785"/>
          </a:xfrm>
          <a:prstGeom prst="rect">
            <a:avLst/>
          </a:prstGeom>
          <a:noFill/>
          <a:ln w="9525">
            <a:noFill/>
          </a:ln>
        </p:spPr>
        <p:txBody>
          <a:bodyPr/>
          <a:lstStyle>
            <a:lvl1pPr marL="0" lvl="0" indent="0" algn="r" defTabSz="914400" eaLnBrk="1" fontAlgn="base" latinLnBrk="0" hangingPunct="1">
              <a:lnSpc>
                <a:spcPct val="100000"/>
              </a:lnSpc>
              <a:spcBef>
                <a:spcPct val="0"/>
              </a:spcBef>
              <a:spcAft>
                <a:spcPct val="0"/>
              </a:spcAft>
              <a:buNone/>
              <a:defRPr sz="14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lvl="0" algn="ctr"/>
            <a:fld id="{9A0DB2DC-4C9A-4742-B13C-FB6460FD3503}" type="slidenum">
              <a:rPr lang="zh-CN" altLang="en-US" sz="2000" b="1">
                <a:solidFill>
                  <a:schemeClr val="bg1"/>
                </a:solidFill>
                <a:latin typeface="Times New Roman" panose="02020603050405020304" pitchFamily="18" charset="0"/>
                <a:cs typeface="Times New Roman" panose="02020603050405020304" pitchFamily="18" charset="0"/>
              </a:rPr>
              <a:t>‹#›</a:t>
            </a:fld>
            <a:endParaRPr lang="zh-CN" altLang="en-US"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3559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1419EC6-A7F9-4038-B584-32C3F4D916B2}" type="datetimeFigureOut">
              <a:rPr lang="zh-CN" altLang="en-US" smtClean="0"/>
              <a:t>2022/6/20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0C4D196-4731-488D-BBC2-0FF6E27DC5CD}" type="slidenum">
              <a:rPr lang="zh-CN" altLang="en-US" smtClean="0"/>
              <a:t>‹#›</a:t>
            </a:fld>
            <a:endParaRPr lang="zh-CN" altLang="en-US"/>
          </a:p>
        </p:txBody>
      </p:sp>
      <p:sp>
        <p:nvSpPr>
          <p:cNvPr id="5" name="灯片编号占位符 5">
            <a:extLst>
              <a:ext uri="{FF2B5EF4-FFF2-40B4-BE49-F238E27FC236}">
                <a16:creationId xmlns:a16="http://schemas.microsoft.com/office/drawing/2014/main" id="{E9670C6B-B4CE-4ED7-AFE3-77E483ACEDFE}"/>
              </a:ext>
            </a:extLst>
          </p:cNvPr>
          <p:cNvSpPr>
            <a:spLocks noGrp="1"/>
          </p:cNvSpPr>
          <p:nvPr userDrawn="1"/>
        </p:nvSpPr>
        <p:spPr>
          <a:xfrm>
            <a:off x="11282045" y="6482715"/>
            <a:ext cx="819150" cy="311785"/>
          </a:xfrm>
          <a:prstGeom prst="rect">
            <a:avLst/>
          </a:prstGeom>
          <a:noFill/>
          <a:ln w="9525">
            <a:noFill/>
          </a:ln>
        </p:spPr>
        <p:txBody>
          <a:bodyPr/>
          <a:lstStyle>
            <a:lvl1pPr marL="0" lvl="0" indent="0" algn="r" defTabSz="914400" eaLnBrk="1" fontAlgn="base" latinLnBrk="0" hangingPunct="1">
              <a:lnSpc>
                <a:spcPct val="100000"/>
              </a:lnSpc>
              <a:spcBef>
                <a:spcPct val="0"/>
              </a:spcBef>
              <a:spcAft>
                <a:spcPct val="0"/>
              </a:spcAft>
              <a:buNone/>
              <a:defRPr sz="14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lvl="0" algn="ctr"/>
            <a:fld id="{9A0DB2DC-4C9A-4742-B13C-FB6460FD3503}" type="slidenum">
              <a:rPr lang="zh-CN" altLang="en-US" sz="2000" b="1">
                <a:solidFill>
                  <a:schemeClr val="bg1"/>
                </a:solidFill>
                <a:latin typeface="Times New Roman" panose="02020603050405020304" pitchFamily="18" charset="0"/>
                <a:cs typeface="Times New Roman" panose="02020603050405020304" pitchFamily="18" charset="0"/>
              </a:rPr>
              <a:t>‹#›</a:t>
            </a:fld>
            <a:endParaRPr lang="zh-CN" altLang="en-US"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8343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1419EC6-A7F9-4038-B584-32C3F4D916B2}" type="datetimeFigureOut">
              <a:rPr lang="zh-CN" altLang="en-US" smtClean="0"/>
              <a:t>2022/6/20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C4D196-4731-488D-BBC2-0FF6E27DC5CD}" type="slidenum">
              <a:rPr lang="zh-CN" altLang="en-US" smtClean="0"/>
              <a:t>‹#›</a:t>
            </a:fld>
            <a:endParaRPr lang="zh-CN" altLang="en-US"/>
          </a:p>
        </p:txBody>
      </p:sp>
    </p:spTree>
    <p:extLst>
      <p:ext uri="{BB962C8B-B14F-4D97-AF65-F5344CB8AC3E}">
        <p14:creationId xmlns:p14="http://schemas.microsoft.com/office/powerpoint/2010/main" val="682183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81AC27C-A77C-4EAF-AE57-4009713907B0}" type="datetimeFigureOut">
              <a:rPr lang="zh-CN" altLang="en-US" smtClean="0"/>
              <a:t>2022/6/20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7356C7-3C3F-410A-AE9A-B881164C506D}" type="slidenum">
              <a:rPr lang="zh-CN" altLang="en-US" smtClean="0"/>
              <a:t>‹#›</a:t>
            </a:fld>
            <a:endParaRPr lang="zh-CN" altLang="en-US"/>
          </a:p>
        </p:txBody>
      </p:sp>
      <p:sp>
        <p:nvSpPr>
          <p:cNvPr id="7" name="灯片编号占位符 5">
            <a:extLst>
              <a:ext uri="{FF2B5EF4-FFF2-40B4-BE49-F238E27FC236}">
                <a16:creationId xmlns:a16="http://schemas.microsoft.com/office/drawing/2014/main" id="{4DEA4139-0845-446E-8A26-821043798A8F}"/>
              </a:ext>
            </a:extLst>
          </p:cNvPr>
          <p:cNvSpPr>
            <a:spLocks noGrp="1"/>
          </p:cNvSpPr>
          <p:nvPr userDrawn="1"/>
        </p:nvSpPr>
        <p:spPr>
          <a:xfrm>
            <a:off x="11282045" y="6482715"/>
            <a:ext cx="819150" cy="311785"/>
          </a:xfrm>
          <a:prstGeom prst="rect">
            <a:avLst/>
          </a:prstGeom>
          <a:noFill/>
          <a:ln w="9525">
            <a:noFill/>
          </a:ln>
        </p:spPr>
        <p:txBody>
          <a:bodyPr/>
          <a:lstStyle>
            <a:lvl1pPr marL="0" lvl="0" indent="0" algn="r" defTabSz="914400" eaLnBrk="1" fontAlgn="base" latinLnBrk="0" hangingPunct="1">
              <a:lnSpc>
                <a:spcPct val="100000"/>
              </a:lnSpc>
              <a:spcBef>
                <a:spcPct val="0"/>
              </a:spcBef>
              <a:spcAft>
                <a:spcPct val="0"/>
              </a:spcAft>
              <a:buNone/>
              <a:defRPr sz="14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lvl="0" algn="ctr"/>
            <a:fld id="{9A0DB2DC-4C9A-4742-B13C-FB6460FD3503}" type="slidenum">
              <a:rPr lang="zh-CN" altLang="en-US" sz="2000" b="1">
                <a:solidFill>
                  <a:schemeClr val="bg1"/>
                </a:solidFill>
                <a:latin typeface="Times New Roman" panose="02020603050405020304" pitchFamily="18" charset="0"/>
                <a:cs typeface="Times New Roman" panose="02020603050405020304" pitchFamily="18" charset="0"/>
              </a:rPr>
              <a:t>‹#›</a:t>
            </a:fld>
            <a:endParaRPr lang="zh-CN" altLang="en-US" sz="20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1419EC6-A7F9-4038-B584-32C3F4D916B2}" type="datetimeFigureOut">
              <a:rPr lang="zh-CN" altLang="en-US" smtClean="0"/>
              <a:t>2022/6/20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C4D196-4731-488D-BBC2-0FF6E27DC5CD}" type="slidenum">
              <a:rPr lang="zh-CN" altLang="en-US" smtClean="0"/>
              <a:t>‹#›</a:t>
            </a:fld>
            <a:endParaRPr lang="zh-CN" altLang="en-US"/>
          </a:p>
        </p:txBody>
      </p:sp>
    </p:spTree>
    <p:extLst>
      <p:ext uri="{BB962C8B-B14F-4D97-AF65-F5344CB8AC3E}">
        <p14:creationId xmlns:p14="http://schemas.microsoft.com/office/powerpoint/2010/main" val="542707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1419EC6-A7F9-4038-B584-32C3F4D916B2}" type="datetimeFigureOut">
              <a:rPr lang="zh-CN" altLang="en-US" smtClean="0"/>
              <a:t>2022/6/20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C4D196-4731-488D-BBC2-0FF6E27DC5CD}" type="slidenum">
              <a:rPr lang="zh-CN" altLang="en-US" smtClean="0"/>
              <a:t>‹#›</a:t>
            </a:fld>
            <a:endParaRPr lang="zh-CN" altLang="en-US"/>
          </a:p>
        </p:txBody>
      </p:sp>
    </p:spTree>
    <p:extLst>
      <p:ext uri="{BB962C8B-B14F-4D97-AF65-F5344CB8AC3E}">
        <p14:creationId xmlns:p14="http://schemas.microsoft.com/office/powerpoint/2010/main" val="1542725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1419EC6-A7F9-4038-B584-32C3F4D916B2}" type="datetimeFigureOut">
              <a:rPr lang="zh-CN" altLang="en-US" smtClean="0"/>
              <a:t>2022/6/20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C4D196-4731-488D-BBC2-0FF6E27DC5CD}" type="slidenum">
              <a:rPr lang="zh-CN" altLang="en-US" smtClean="0"/>
              <a:t>‹#›</a:t>
            </a:fld>
            <a:endParaRPr lang="zh-CN" altLang="en-US"/>
          </a:p>
        </p:txBody>
      </p:sp>
    </p:spTree>
    <p:extLst>
      <p:ext uri="{BB962C8B-B14F-4D97-AF65-F5344CB8AC3E}">
        <p14:creationId xmlns:p14="http://schemas.microsoft.com/office/powerpoint/2010/main" val="1086403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
        <p:nvSpPr>
          <p:cNvPr id="17" name="矩形 16"/>
          <p:cNvSpPr/>
          <p:nvPr userDrawn="1">
            <p:custDataLst>
              <p:tags r:id="rId1"/>
            </p:custDataLst>
          </p:nvPr>
        </p:nvSpPr>
        <p:spPr>
          <a:xfrm>
            <a:off x="0" y="6532245"/>
            <a:ext cx="12193201" cy="338455"/>
          </a:xfrm>
          <a:prstGeom prst="rect">
            <a:avLst/>
          </a:prstGeom>
          <a:solidFill>
            <a:srgbClr val="044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latin typeface="微软雅黑" panose="020B0503020204020204" charset="-122"/>
              <a:ea typeface="微软雅黑" panose="020B0503020204020204" charset="-122"/>
            </a:endParaRPr>
          </a:p>
        </p:txBody>
      </p:sp>
      <p:sp>
        <p:nvSpPr>
          <p:cNvPr id="18" name="箭头: V 形 17"/>
          <p:cNvSpPr/>
          <p:nvPr userDrawn="1">
            <p:custDataLst>
              <p:tags r:id="rId2"/>
            </p:custDataLst>
          </p:nvPr>
        </p:nvSpPr>
        <p:spPr>
          <a:xfrm>
            <a:off x="12010303" y="6623050"/>
            <a:ext cx="128283" cy="141605"/>
          </a:xfrm>
          <a:prstGeom prst="chevron">
            <a:avLst/>
          </a:prstGeom>
          <a:solidFill>
            <a:srgbClr val="044622"/>
          </a:solidFill>
          <a:ln w="12700">
            <a:solidFill>
              <a:schemeClr val="lt1"/>
            </a:solidFill>
          </a:ln>
        </p:spPr>
        <p:txBody>
          <a:bodyPr vert="horz" wrap="square" lIns="121920" tIns="60960" rIns="121920" bIns="60960" numCol="1" anchor="t" anchorCtr="0" compatLnSpc="1"/>
          <a:lstStyle/>
          <a:p>
            <a:endParaRPr lang="zh-CN" altLang="en-US" sz="2110">
              <a:solidFill>
                <a:schemeClr val="dk1"/>
              </a:solidFill>
              <a:latin typeface="微软雅黑" panose="020B0503020204020204" charset="-122"/>
            </a:endParaRPr>
          </a:p>
        </p:txBody>
      </p:sp>
      <p:sp>
        <p:nvSpPr>
          <p:cNvPr id="19" name="箭头: V 形 18"/>
          <p:cNvSpPr/>
          <p:nvPr userDrawn="1">
            <p:custDataLst>
              <p:tags r:id="rId3"/>
            </p:custDataLst>
          </p:nvPr>
        </p:nvSpPr>
        <p:spPr>
          <a:xfrm rot="10800000">
            <a:off x="37469" y="6623050"/>
            <a:ext cx="128283" cy="141605"/>
          </a:xfrm>
          <a:prstGeom prst="chevron">
            <a:avLst/>
          </a:prstGeom>
          <a:solidFill>
            <a:srgbClr val="044622"/>
          </a:solidFill>
          <a:ln w="12700">
            <a:solidFill>
              <a:schemeClr val="lt1"/>
            </a:solidFill>
          </a:ln>
        </p:spPr>
        <p:txBody>
          <a:bodyPr vert="horz" wrap="square" lIns="121920" tIns="60960" rIns="121920" bIns="60960" numCol="1" anchor="t" anchorCtr="0" compatLnSpc="1"/>
          <a:lstStyle/>
          <a:p>
            <a:endParaRPr lang="zh-CN" altLang="en-US" sz="2110">
              <a:solidFill>
                <a:schemeClr val="dk1"/>
              </a:solidFill>
              <a:latin typeface="微软雅黑" panose="020B0503020204020204" charset="-122"/>
            </a:endParaRPr>
          </a:p>
        </p:txBody>
      </p:sp>
      <p:sp>
        <p:nvSpPr>
          <p:cNvPr id="9" name="灯片编号占位符 5"/>
          <p:cNvSpPr>
            <a:spLocks noGrp="1"/>
          </p:cNvSpPr>
          <p:nvPr userDrawn="1"/>
        </p:nvSpPr>
        <p:spPr>
          <a:xfrm>
            <a:off x="11282045" y="6482715"/>
            <a:ext cx="819150" cy="311785"/>
          </a:xfrm>
          <a:prstGeom prst="rect">
            <a:avLst/>
          </a:prstGeom>
          <a:noFill/>
          <a:ln w="9525">
            <a:noFill/>
          </a:ln>
        </p:spPr>
        <p:txBody>
          <a:bodyPr/>
          <a:lstStyle>
            <a:lvl1pPr marL="0" lvl="0" indent="0" algn="r" defTabSz="914400" eaLnBrk="1" fontAlgn="base" latinLnBrk="0" hangingPunct="1">
              <a:lnSpc>
                <a:spcPct val="100000"/>
              </a:lnSpc>
              <a:spcBef>
                <a:spcPct val="0"/>
              </a:spcBef>
              <a:spcAft>
                <a:spcPct val="0"/>
              </a:spcAft>
              <a:buNone/>
              <a:defRPr sz="14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lvl="0" algn="ctr"/>
            <a:fld id="{9A0DB2DC-4C9A-4742-B13C-FB6460FD3503}" type="slidenum">
              <a:rPr lang="zh-CN" altLang="en-US" sz="2000" b="1">
                <a:solidFill>
                  <a:schemeClr val="bg1"/>
                </a:solidFill>
                <a:latin typeface="Times New Roman" panose="02020603050405020304" pitchFamily="18" charset="0"/>
                <a:cs typeface="Times New Roman" panose="02020603050405020304" pitchFamily="18" charset="0"/>
              </a:rPr>
              <a:t>‹#›</a:t>
            </a:fld>
            <a:endParaRPr lang="zh-CN" altLang="en-US" sz="2000" b="1" dirty="0">
              <a:solidFill>
                <a:schemeClr val="bg1"/>
              </a:solidFill>
              <a:latin typeface="Times New Roman" panose="02020603050405020304" pitchFamily="18" charset="0"/>
              <a:cs typeface="Times New Roman" panose="02020603050405020304" pitchFamily="18" charset="0"/>
            </a:endParaRPr>
          </a:p>
        </p:txBody>
      </p:sp>
      <p:pic>
        <p:nvPicPr>
          <p:cNvPr id="10" name="图片 9">
            <a:extLst>
              <a:ext uri="{FF2B5EF4-FFF2-40B4-BE49-F238E27FC236}">
                <a16:creationId xmlns:a16="http://schemas.microsoft.com/office/drawing/2014/main" id="{8C0E1FE1-76D1-4F90-9B87-F80D73DD7635}"/>
              </a:ext>
            </a:extLst>
          </p:cNvPr>
          <p:cNvPicPr/>
          <p:nvPr userDrawn="1"/>
        </p:nvPicPr>
        <p:blipFill>
          <a:blip r:embed="rId5"/>
          <a:stretch>
            <a:fillRect/>
          </a:stretch>
        </p:blipFill>
        <p:spPr>
          <a:xfrm>
            <a:off x="9481150" y="332105"/>
            <a:ext cx="2446020" cy="445770"/>
          </a:xfrm>
          <a:prstGeom prst="rect">
            <a:avLst/>
          </a:prstGeom>
          <a:noFill/>
          <a:ln w="9525">
            <a:noFill/>
          </a:ln>
        </p:spPr>
      </p:pic>
    </p:spTree>
    <p:extLst>
      <p:ext uri="{BB962C8B-B14F-4D97-AF65-F5344CB8AC3E}">
        <p14:creationId xmlns:p14="http://schemas.microsoft.com/office/powerpoint/2010/main" val="40278776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pic>
        <p:nvPicPr>
          <p:cNvPr id="7" name="图片 6">
            <a:extLst>
              <a:ext uri="{FF2B5EF4-FFF2-40B4-BE49-F238E27FC236}">
                <a16:creationId xmlns:a16="http://schemas.microsoft.com/office/drawing/2014/main" id="{E2D016A2-ADE2-4DAF-8E02-FD571DC24BDA}"/>
              </a:ext>
            </a:extLst>
          </p:cNvPr>
          <p:cNvPicPr/>
          <p:nvPr userDrawn="1"/>
        </p:nvPicPr>
        <p:blipFill>
          <a:blip r:embed="rId2"/>
          <a:stretch>
            <a:fillRect/>
          </a:stretch>
        </p:blipFill>
        <p:spPr>
          <a:xfrm>
            <a:off x="9481150" y="332105"/>
            <a:ext cx="2446020" cy="445770"/>
          </a:xfrm>
          <a:prstGeom prst="rect">
            <a:avLst/>
          </a:prstGeom>
          <a:noFill/>
          <a:ln w="9525">
            <a:noFill/>
          </a:ln>
        </p:spPr>
      </p:pic>
    </p:spTree>
    <p:extLst>
      <p:ext uri="{BB962C8B-B14F-4D97-AF65-F5344CB8AC3E}">
        <p14:creationId xmlns:p14="http://schemas.microsoft.com/office/powerpoint/2010/main" val="31848019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932" y="1709738"/>
            <a:ext cx="10516635"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831932" y="4589463"/>
            <a:ext cx="10516635"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extLst>
      <p:ext uri="{BB962C8B-B14F-4D97-AF65-F5344CB8AC3E}">
        <p14:creationId xmlns:p14="http://schemas.microsoft.com/office/powerpoint/2010/main" val="12406563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60" y="1600200"/>
            <a:ext cx="5377201"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206339" y="1600200"/>
            <a:ext cx="5377201"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pic>
        <p:nvPicPr>
          <p:cNvPr id="8" name="图片 7">
            <a:extLst>
              <a:ext uri="{FF2B5EF4-FFF2-40B4-BE49-F238E27FC236}">
                <a16:creationId xmlns:a16="http://schemas.microsoft.com/office/drawing/2014/main" id="{6D60C676-7866-49CA-8412-D744E44EDD2E}"/>
              </a:ext>
            </a:extLst>
          </p:cNvPr>
          <p:cNvPicPr/>
          <p:nvPr userDrawn="1"/>
        </p:nvPicPr>
        <p:blipFill>
          <a:blip r:embed="rId2"/>
          <a:stretch>
            <a:fillRect/>
          </a:stretch>
        </p:blipFill>
        <p:spPr>
          <a:xfrm>
            <a:off x="9481150" y="332105"/>
            <a:ext cx="2446020" cy="445770"/>
          </a:xfrm>
          <a:prstGeom prst="rect">
            <a:avLst/>
          </a:prstGeom>
          <a:noFill/>
          <a:ln w="9525">
            <a:noFill/>
          </a:ln>
        </p:spPr>
      </p:pic>
    </p:spTree>
    <p:extLst>
      <p:ext uri="{BB962C8B-B14F-4D97-AF65-F5344CB8AC3E}">
        <p14:creationId xmlns:p14="http://schemas.microsoft.com/office/powerpoint/2010/main" val="34057291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71" y="365125"/>
            <a:ext cx="10516635" cy="1325563"/>
          </a:xfrm>
        </p:spPr>
        <p:txBody>
          <a:bodyPr/>
          <a:lstStyle/>
          <a:p>
            <a:r>
              <a:rPr lang="zh-CN" altLang="en-US"/>
              <a:t>单击此处编辑母版标题样式</a:t>
            </a:r>
          </a:p>
        </p:txBody>
      </p:sp>
      <p:sp>
        <p:nvSpPr>
          <p:cNvPr id="3" name="文本占位符 2"/>
          <p:cNvSpPr>
            <a:spLocks noGrp="1"/>
          </p:cNvSpPr>
          <p:nvPr>
            <p:ph type="body" idx="1"/>
          </p:nvPr>
        </p:nvSpPr>
        <p:spPr>
          <a:xfrm>
            <a:off x="1186891" y="1778438"/>
            <a:ext cx="487405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1186891" y="2665379"/>
            <a:ext cx="487405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7554" y="1778438"/>
            <a:ext cx="4898058"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6257554" y="2665379"/>
            <a:ext cx="4898058"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pic>
        <p:nvPicPr>
          <p:cNvPr id="10" name="图片 9">
            <a:extLst>
              <a:ext uri="{FF2B5EF4-FFF2-40B4-BE49-F238E27FC236}">
                <a16:creationId xmlns:a16="http://schemas.microsoft.com/office/drawing/2014/main" id="{130CCEB9-D1DB-4168-8BD0-49E7629AF112}"/>
              </a:ext>
            </a:extLst>
          </p:cNvPr>
          <p:cNvPicPr/>
          <p:nvPr userDrawn="1"/>
        </p:nvPicPr>
        <p:blipFill>
          <a:blip r:embed="rId2"/>
          <a:stretch>
            <a:fillRect/>
          </a:stretch>
        </p:blipFill>
        <p:spPr>
          <a:xfrm>
            <a:off x="9481150" y="332105"/>
            <a:ext cx="2446020" cy="445770"/>
          </a:xfrm>
          <a:prstGeom prst="rect">
            <a:avLst/>
          </a:prstGeom>
          <a:noFill/>
          <a:ln w="9525">
            <a:noFill/>
          </a:ln>
        </p:spPr>
      </p:pic>
    </p:spTree>
    <p:extLst>
      <p:ext uri="{BB962C8B-B14F-4D97-AF65-F5344CB8AC3E}">
        <p14:creationId xmlns:p14="http://schemas.microsoft.com/office/powerpoint/2010/main" val="28107018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pic>
        <p:nvPicPr>
          <p:cNvPr id="6" name="图片 5">
            <a:extLst>
              <a:ext uri="{FF2B5EF4-FFF2-40B4-BE49-F238E27FC236}">
                <a16:creationId xmlns:a16="http://schemas.microsoft.com/office/drawing/2014/main" id="{985C762E-30E3-472D-A2A0-4EBDFE24EEBC}"/>
              </a:ext>
            </a:extLst>
          </p:cNvPr>
          <p:cNvPicPr/>
          <p:nvPr userDrawn="1"/>
        </p:nvPicPr>
        <p:blipFill>
          <a:blip r:embed="rId2"/>
          <a:stretch>
            <a:fillRect/>
          </a:stretch>
        </p:blipFill>
        <p:spPr>
          <a:xfrm>
            <a:off x="9481150" y="332105"/>
            <a:ext cx="2446020" cy="445770"/>
          </a:xfrm>
          <a:prstGeom prst="rect">
            <a:avLst/>
          </a:prstGeom>
          <a:noFill/>
          <a:ln w="9525">
            <a:noFill/>
          </a:ln>
        </p:spPr>
      </p:pic>
    </p:spTree>
    <p:extLst>
      <p:ext uri="{BB962C8B-B14F-4D97-AF65-F5344CB8AC3E}">
        <p14:creationId xmlns:p14="http://schemas.microsoft.com/office/powerpoint/2010/main" val="3657811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pic>
        <p:nvPicPr>
          <p:cNvPr id="5" name="图片 4">
            <a:extLst>
              <a:ext uri="{FF2B5EF4-FFF2-40B4-BE49-F238E27FC236}">
                <a16:creationId xmlns:a16="http://schemas.microsoft.com/office/drawing/2014/main" id="{0CB315D8-1F42-42B4-A10F-0F785175EE43}"/>
              </a:ext>
            </a:extLst>
          </p:cNvPr>
          <p:cNvPicPr/>
          <p:nvPr userDrawn="1"/>
        </p:nvPicPr>
        <p:blipFill>
          <a:blip r:embed="rId2"/>
          <a:stretch>
            <a:fillRect/>
          </a:stretch>
        </p:blipFill>
        <p:spPr>
          <a:xfrm>
            <a:off x="9481150" y="332105"/>
            <a:ext cx="2446020" cy="445770"/>
          </a:xfrm>
          <a:prstGeom prst="rect">
            <a:avLst/>
          </a:prstGeom>
          <a:noFill/>
          <a:ln w="9525">
            <a:noFill/>
          </a:ln>
        </p:spPr>
      </p:pic>
    </p:spTree>
    <p:extLst>
      <p:ext uri="{BB962C8B-B14F-4D97-AF65-F5344CB8AC3E}">
        <p14:creationId xmlns:p14="http://schemas.microsoft.com/office/powerpoint/2010/main" val="6851892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D81AC27C-A77C-4EAF-AE57-4009713907B0}" type="datetimeFigureOut">
              <a:rPr lang="zh-CN" altLang="en-US" smtClean="0"/>
              <a:t>2022/6/20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7356C7-3C3F-410A-AE9A-B881164C506D}" type="slidenum">
              <a:rPr lang="zh-CN" altLang="en-US" smtClean="0"/>
              <a:t>‹#›</a:t>
            </a:fld>
            <a:endParaRPr lang="zh-CN" altLang="en-US"/>
          </a:p>
        </p:txBody>
      </p:sp>
      <p:sp>
        <p:nvSpPr>
          <p:cNvPr id="7" name="灯片编号占位符 5">
            <a:extLst>
              <a:ext uri="{FF2B5EF4-FFF2-40B4-BE49-F238E27FC236}">
                <a16:creationId xmlns:a16="http://schemas.microsoft.com/office/drawing/2014/main" id="{A3017FA0-B7C9-434F-BFE6-2F98D985F0B0}"/>
              </a:ext>
            </a:extLst>
          </p:cNvPr>
          <p:cNvSpPr>
            <a:spLocks noGrp="1"/>
          </p:cNvSpPr>
          <p:nvPr userDrawn="1"/>
        </p:nvSpPr>
        <p:spPr>
          <a:xfrm>
            <a:off x="11282045" y="6482715"/>
            <a:ext cx="819150" cy="311785"/>
          </a:xfrm>
          <a:prstGeom prst="rect">
            <a:avLst/>
          </a:prstGeom>
          <a:noFill/>
          <a:ln w="9525">
            <a:noFill/>
          </a:ln>
        </p:spPr>
        <p:txBody>
          <a:bodyPr/>
          <a:lstStyle>
            <a:lvl1pPr marL="0" lvl="0" indent="0" algn="r" defTabSz="914400" eaLnBrk="1" fontAlgn="base" latinLnBrk="0" hangingPunct="1">
              <a:lnSpc>
                <a:spcPct val="100000"/>
              </a:lnSpc>
              <a:spcBef>
                <a:spcPct val="0"/>
              </a:spcBef>
              <a:spcAft>
                <a:spcPct val="0"/>
              </a:spcAft>
              <a:buNone/>
              <a:defRPr sz="14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lvl="0" algn="ctr"/>
            <a:fld id="{9A0DB2DC-4C9A-4742-B13C-FB6460FD3503}" type="slidenum">
              <a:rPr lang="zh-CN" altLang="en-US" sz="2000" b="1">
                <a:solidFill>
                  <a:schemeClr val="bg1"/>
                </a:solidFill>
                <a:latin typeface="Times New Roman" panose="02020603050405020304" pitchFamily="18" charset="0"/>
                <a:cs typeface="Times New Roman" panose="02020603050405020304" pitchFamily="18" charset="0"/>
              </a:rPr>
              <a:t>‹#›</a:t>
            </a:fld>
            <a:endParaRPr lang="zh-CN" altLang="en-US" sz="20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71" y="457200"/>
            <a:ext cx="3932624"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5183698" y="987425"/>
            <a:ext cx="6172808"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871" y="2057400"/>
            <a:ext cx="3932624"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pic>
        <p:nvPicPr>
          <p:cNvPr id="8" name="图片 7">
            <a:extLst>
              <a:ext uri="{FF2B5EF4-FFF2-40B4-BE49-F238E27FC236}">
                <a16:creationId xmlns:a16="http://schemas.microsoft.com/office/drawing/2014/main" id="{6CF3DEDA-9AEE-4E31-BF7F-07A39E137E43}"/>
              </a:ext>
            </a:extLst>
          </p:cNvPr>
          <p:cNvPicPr/>
          <p:nvPr userDrawn="1"/>
        </p:nvPicPr>
        <p:blipFill>
          <a:blip r:embed="rId2"/>
          <a:stretch>
            <a:fillRect/>
          </a:stretch>
        </p:blipFill>
        <p:spPr>
          <a:xfrm>
            <a:off x="9481150" y="332105"/>
            <a:ext cx="2446020" cy="445770"/>
          </a:xfrm>
          <a:prstGeom prst="rect">
            <a:avLst/>
          </a:prstGeom>
          <a:noFill/>
          <a:ln w="9525">
            <a:noFill/>
          </a:ln>
        </p:spPr>
      </p:pic>
    </p:spTree>
    <p:extLst>
      <p:ext uri="{BB962C8B-B14F-4D97-AF65-F5344CB8AC3E}">
        <p14:creationId xmlns:p14="http://schemas.microsoft.com/office/powerpoint/2010/main" val="2244278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71" y="457200"/>
            <a:ext cx="4165759"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5183698" y="457201"/>
            <a:ext cx="6172808"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871" y="2057400"/>
            <a:ext cx="416575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pic>
        <p:nvPicPr>
          <p:cNvPr id="8" name="图片 7">
            <a:extLst>
              <a:ext uri="{FF2B5EF4-FFF2-40B4-BE49-F238E27FC236}">
                <a16:creationId xmlns:a16="http://schemas.microsoft.com/office/drawing/2014/main" id="{C8EB0C80-6927-4C49-9E11-009B6120609C}"/>
              </a:ext>
            </a:extLst>
          </p:cNvPr>
          <p:cNvPicPr/>
          <p:nvPr userDrawn="1"/>
        </p:nvPicPr>
        <p:blipFill>
          <a:blip r:embed="rId2"/>
          <a:stretch>
            <a:fillRect/>
          </a:stretch>
        </p:blipFill>
        <p:spPr>
          <a:xfrm>
            <a:off x="9481150" y="332105"/>
            <a:ext cx="2446020" cy="445770"/>
          </a:xfrm>
          <a:prstGeom prst="rect">
            <a:avLst/>
          </a:prstGeom>
          <a:noFill/>
          <a:ln w="9525">
            <a:noFill/>
          </a:ln>
        </p:spPr>
      </p:pic>
    </p:spTree>
    <p:extLst>
      <p:ext uri="{BB962C8B-B14F-4D97-AF65-F5344CB8AC3E}">
        <p14:creationId xmlns:p14="http://schemas.microsoft.com/office/powerpoint/2010/main" val="10206589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pic>
        <p:nvPicPr>
          <p:cNvPr id="7" name="图片 6">
            <a:extLst>
              <a:ext uri="{FF2B5EF4-FFF2-40B4-BE49-F238E27FC236}">
                <a16:creationId xmlns:a16="http://schemas.microsoft.com/office/drawing/2014/main" id="{7740E149-8468-46A3-B6E5-41EC4BE35F3E}"/>
              </a:ext>
            </a:extLst>
          </p:cNvPr>
          <p:cNvPicPr/>
          <p:nvPr userDrawn="1"/>
        </p:nvPicPr>
        <p:blipFill>
          <a:blip r:embed="rId2"/>
          <a:stretch>
            <a:fillRect/>
          </a:stretch>
        </p:blipFill>
        <p:spPr>
          <a:xfrm>
            <a:off x="9481150" y="332105"/>
            <a:ext cx="2446020" cy="445770"/>
          </a:xfrm>
          <a:prstGeom prst="rect">
            <a:avLst/>
          </a:prstGeom>
          <a:noFill/>
          <a:ln w="9525">
            <a:noFill/>
          </a:ln>
        </p:spPr>
      </p:pic>
    </p:spTree>
    <p:extLst>
      <p:ext uri="{BB962C8B-B14F-4D97-AF65-F5344CB8AC3E}">
        <p14:creationId xmlns:p14="http://schemas.microsoft.com/office/powerpoint/2010/main" val="34428737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0070" y="274638"/>
            <a:ext cx="274347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60" y="274638"/>
            <a:ext cx="8071369"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pic>
        <p:nvPicPr>
          <p:cNvPr id="7" name="图片 6">
            <a:extLst>
              <a:ext uri="{FF2B5EF4-FFF2-40B4-BE49-F238E27FC236}">
                <a16:creationId xmlns:a16="http://schemas.microsoft.com/office/drawing/2014/main" id="{9C22E41E-ED02-4CA0-8FDC-2E5792A6BC6B}"/>
              </a:ext>
            </a:extLst>
          </p:cNvPr>
          <p:cNvPicPr/>
          <p:nvPr userDrawn="1"/>
        </p:nvPicPr>
        <p:blipFill>
          <a:blip r:embed="rId2"/>
          <a:stretch>
            <a:fillRect/>
          </a:stretch>
        </p:blipFill>
        <p:spPr>
          <a:xfrm>
            <a:off x="9481150" y="332105"/>
            <a:ext cx="2446020" cy="445770"/>
          </a:xfrm>
          <a:prstGeom prst="rect">
            <a:avLst/>
          </a:prstGeom>
          <a:noFill/>
          <a:ln w="9525">
            <a:noFill/>
          </a:ln>
        </p:spPr>
      </p:pic>
    </p:spTree>
    <p:extLst>
      <p:ext uri="{BB962C8B-B14F-4D97-AF65-F5344CB8AC3E}">
        <p14:creationId xmlns:p14="http://schemas.microsoft.com/office/powerpoint/2010/main" val="3083711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150" y="1122363"/>
            <a:ext cx="91449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524150" y="3602038"/>
            <a:ext cx="91449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
        <p:nvSpPr>
          <p:cNvPr id="17" name="矩形 16"/>
          <p:cNvSpPr/>
          <p:nvPr userDrawn="1">
            <p:custDataLst>
              <p:tags r:id="rId1"/>
            </p:custDataLst>
          </p:nvPr>
        </p:nvSpPr>
        <p:spPr>
          <a:xfrm>
            <a:off x="0" y="6532245"/>
            <a:ext cx="12193201" cy="338455"/>
          </a:xfrm>
          <a:prstGeom prst="rect">
            <a:avLst/>
          </a:prstGeom>
          <a:solidFill>
            <a:srgbClr val="044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latin typeface="微软雅黑" panose="020B0503020204020204" charset="-122"/>
              <a:ea typeface="微软雅黑" panose="020B0503020204020204" charset="-122"/>
            </a:endParaRPr>
          </a:p>
        </p:txBody>
      </p:sp>
      <p:sp>
        <p:nvSpPr>
          <p:cNvPr id="18" name="箭头: V 形 17"/>
          <p:cNvSpPr/>
          <p:nvPr userDrawn="1">
            <p:custDataLst>
              <p:tags r:id="rId2"/>
            </p:custDataLst>
          </p:nvPr>
        </p:nvSpPr>
        <p:spPr>
          <a:xfrm>
            <a:off x="12010303" y="6623050"/>
            <a:ext cx="128283" cy="141605"/>
          </a:xfrm>
          <a:prstGeom prst="chevron">
            <a:avLst/>
          </a:prstGeom>
          <a:solidFill>
            <a:srgbClr val="044622"/>
          </a:solidFill>
          <a:ln w="12700">
            <a:solidFill>
              <a:schemeClr val="lt1"/>
            </a:solidFill>
          </a:ln>
        </p:spPr>
        <p:txBody>
          <a:bodyPr vert="horz" wrap="square" lIns="121920" tIns="60960" rIns="121920" bIns="60960" numCol="1" anchor="t" anchorCtr="0" compatLnSpc="1"/>
          <a:lstStyle/>
          <a:p>
            <a:endParaRPr lang="zh-CN" altLang="en-US" sz="2110">
              <a:solidFill>
                <a:schemeClr val="dk1"/>
              </a:solidFill>
              <a:latin typeface="微软雅黑" panose="020B0503020204020204" charset="-122"/>
            </a:endParaRPr>
          </a:p>
        </p:txBody>
      </p:sp>
      <p:sp>
        <p:nvSpPr>
          <p:cNvPr id="19" name="箭头: V 形 18"/>
          <p:cNvSpPr/>
          <p:nvPr userDrawn="1">
            <p:custDataLst>
              <p:tags r:id="rId3"/>
            </p:custDataLst>
          </p:nvPr>
        </p:nvSpPr>
        <p:spPr>
          <a:xfrm rot="10800000">
            <a:off x="37469" y="6623050"/>
            <a:ext cx="128283" cy="141605"/>
          </a:xfrm>
          <a:prstGeom prst="chevron">
            <a:avLst/>
          </a:prstGeom>
          <a:solidFill>
            <a:srgbClr val="044622"/>
          </a:solidFill>
          <a:ln w="12700">
            <a:solidFill>
              <a:schemeClr val="lt1"/>
            </a:solidFill>
          </a:ln>
        </p:spPr>
        <p:txBody>
          <a:bodyPr vert="horz" wrap="square" lIns="121920" tIns="60960" rIns="121920" bIns="60960" numCol="1" anchor="t" anchorCtr="0" compatLnSpc="1"/>
          <a:lstStyle/>
          <a:p>
            <a:endParaRPr lang="zh-CN" altLang="en-US" sz="2110">
              <a:solidFill>
                <a:schemeClr val="dk1"/>
              </a:solidFill>
              <a:latin typeface="微软雅黑" panose="020B0503020204020204" charset="-122"/>
            </a:endParaRPr>
          </a:p>
        </p:txBody>
      </p:sp>
      <p:sp>
        <p:nvSpPr>
          <p:cNvPr id="9" name="灯片编号占位符 5"/>
          <p:cNvSpPr>
            <a:spLocks noGrp="1"/>
          </p:cNvSpPr>
          <p:nvPr userDrawn="1"/>
        </p:nvSpPr>
        <p:spPr>
          <a:xfrm>
            <a:off x="11282045" y="6482715"/>
            <a:ext cx="819150" cy="311785"/>
          </a:xfrm>
          <a:prstGeom prst="rect">
            <a:avLst/>
          </a:prstGeom>
          <a:noFill/>
          <a:ln w="9525">
            <a:noFill/>
          </a:ln>
        </p:spPr>
        <p:txBody>
          <a:bodyPr/>
          <a:lstStyle>
            <a:lvl1pPr marL="0" lvl="0" indent="0" algn="r" defTabSz="914400" eaLnBrk="1" fontAlgn="base" latinLnBrk="0" hangingPunct="1">
              <a:lnSpc>
                <a:spcPct val="100000"/>
              </a:lnSpc>
              <a:spcBef>
                <a:spcPct val="0"/>
              </a:spcBef>
              <a:spcAft>
                <a:spcPct val="0"/>
              </a:spcAft>
              <a:buNone/>
              <a:defRPr sz="14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lvl="0" algn="ctr"/>
            <a:fld id="{9A0DB2DC-4C9A-4742-B13C-FB6460FD3503}" type="slidenum">
              <a:rPr lang="zh-CN" altLang="en-US" sz="2000" b="1">
                <a:solidFill>
                  <a:schemeClr val="bg1"/>
                </a:solidFill>
                <a:latin typeface="Times New Roman" panose="02020603050405020304" pitchFamily="18" charset="0"/>
                <a:cs typeface="Times New Roman" panose="02020603050405020304" pitchFamily="18" charset="0"/>
              </a:rPr>
              <a:t>‹#›</a:t>
            </a:fld>
            <a:endParaRPr lang="zh-CN" altLang="en-US" sz="2000" b="1">
              <a:solidFill>
                <a:schemeClr val="bg1"/>
              </a:solidFill>
              <a:latin typeface="Times New Roman" panose="02020603050405020304" pitchFamily="18" charset="0"/>
              <a:cs typeface="Times New Roman" panose="02020603050405020304" pitchFamily="18" charset="0"/>
            </a:endParaRPr>
          </a:p>
        </p:txBody>
      </p:sp>
      <p:pic>
        <p:nvPicPr>
          <p:cNvPr id="11" name="图片 10">
            <a:extLst>
              <a:ext uri="{FF2B5EF4-FFF2-40B4-BE49-F238E27FC236}">
                <a16:creationId xmlns:a16="http://schemas.microsoft.com/office/drawing/2014/main" id="{3E07BD5C-80AC-4206-825E-8E2F03CDADB6}"/>
              </a:ext>
            </a:extLst>
          </p:cNvPr>
          <p:cNvPicPr/>
          <p:nvPr userDrawn="1"/>
        </p:nvPicPr>
        <p:blipFill>
          <a:blip r:embed="rId5"/>
          <a:stretch>
            <a:fillRect/>
          </a:stretch>
        </p:blipFill>
        <p:spPr>
          <a:xfrm>
            <a:off x="9481150" y="332105"/>
            <a:ext cx="2446020" cy="445770"/>
          </a:xfrm>
          <a:prstGeom prst="rect">
            <a:avLst/>
          </a:prstGeom>
          <a:noFill/>
          <a:ln w="9525">
            <a:noFill/>
          </a:ln>
        </p:spPr>
      </p:pic>
    </p:spTree>
    <p:extLst>
      <p:ext uri="{BB962C8B-B14F-4D97-AF65-F5344CB8AC3E}">
        <p14:creationId xmlns:p14="http://schemas.microsoft.com/office/powerpoint/2010/main" val="24554705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81AC27C-A77C-4EAF-AE57-4009713907B0}" type="datetimeFigureOut">
              <a:rPr lang="zh-CN" altLang="en-US" smtClean="0"/>
              <a:t>2022/6/20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7356C7-3C3F-410A-AE9A-B881164C506D}" type="slidenum">
              <a:rPr lang="zh-CN" altLang="en-US" smtClean="0"/>
              <a:t>‹#›</a:t>
            </a:fld>
            <a:endParaRPr lang="zh-CN" altLang="en-US"/>
          </a:p>
        </p:txBody>
      </p:sp>
      <p:sp>
        <p:nvSpPr>
          <p:cNvPr id="8" name="灯片编号占位符 5">
            <a:extLst>
              <a:ext uri="{FF2B5EF4-FFF2-40B4-BE49-F238E27FC236}">
                <a16:creationId xmlns:a16="http://schemas.microsoft.com/office/drawing/2014/main" id="{BDE01DC3-4F51-4FD2-BD6D-440A9154C37C}"/>
              </a:ext>
            </a:extLst>
          </p:cNvPr>
          <p:cNvSpPr>
            <a:spLocks noGrp="1"/>
          </p:cNvSpPr>
          <p:nvPr userDrawn="1"/>
        </p:nvSpPr>
        <p:spPr>
          <a:xfrm>
            <a:off x="11282045" y="6482715"/>
            <a:ext cx="819150" cy="311785"/>
          </a:xfrm>
          <a:prstGeom prst="rect">
            <a:avLst/>
          </a:prstGeom>
          <a:noFill/>
          <a:ln w="9525">
            <a:noFill/>
          </a:ln>
        </p:spPr>
        <p:txBody>
          <a:bodyPr/>
          <a:lstStyle>
            <a:lvl1pPr marL="0" lvl="0" indent="0" algn="r" defTabSz="914400" eaLnBrk="1" fontAlgn="base" latinLnBrk="0" hangingPunct="1">
              <a:lnSpc>
                <a:spcPct val="100000"/>
              </a:lnSpc>
              <a:spcBef>
                <a:spcPct val="0"/>
              </a:spcBef>
              <a:spcAft>
                <a:spcPct val="0"/>
              </a:spcAft>
              <a:buNone/>
              <a:defRPr sz="14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lvl="0" algn="ctr"/>
            <a:fld id="{9A0DB2DC-4C9A-4742-B13C-FB6460FD3503}" type="slidenum">
              <a:rPr lang="zh-CN" altLang="en-US" sz="2000" b="1">
                <a:solidFill>
                  <a:schemeClr val="bg1"/>
                </a:solidFill>
                <a:latin typeface="Times New Roman" panose="02020603050405020304" pitchFamily="18" charset="0"/>
                <a:cs typeface="Times New Roman" panose="02020603050405020304" pitchFamily="18" charset="0"/>
              </a:rPr>
              <a:t>‹#›</a:t>
            </a:fld>
            <a:endParaRPr lang="zh-CN" altLang="en-US" sz="20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81AC27C-A77C-4EAF-AE57-4009713907B0}" type="datetimeFigureOut">
              <a:rPr lang="zh-CN" altLang="en-US" smtClean="0"/>
              <a:t>2022/6/20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A7356C7-3C3F-410A-AE9A-B881164C506D}" type="slidenum">
              <a:rPr lang="zh-CN" altLang="en-US" smtClean="0"/>
              <a:t>‹#›</a:t>
            </a:fld>
            <a:endParaRPr lang="zh-CN" altLang="en-US"/>
          </a:p>
        </p:txBody>
      </p:sp>
      <p:sp>
        <p:nvSpPr>
          <p:cNvPr id="10" name="灯片编号占位符 5">
            <a:extLst>
              <a:ext uri="{FF2B5EF4-FFF2-40B4-BE49-F238E27FC236}">
                <a16:creationId xmlns:a16="http://schemas.microsoft.com/office/drawing/2014/main" id="{BF96CDC0-158A-40D6-805A-86D782A022A0}"/>
              </a:ext>
            </a:extLst>
          </p:cNvPr>
          <p:cNvSpPr>
            <a:spLocks noGrp="1"/>
          </p:cNvSpPr>
          <p:nvPr userDrawn="1"/>
        </p:nvSpPr>
        <p:spPr>
          <a:xfrm>
            <a:off x="11282045" y="6482715"/>
            <a:ext cx="819150" cy="311785"/>
          </a:xfrm>
          <a:prstGeom prst="rect">
            <a:avLst/>
          </a:prstGeom>
          <a:noFill/>
          <a:ln w="9525">
            <a:noFill/>
          </a:ln>
        </p:spPr>
        <p:txBody>
          <a:bodyPr/>
          <a:lstStyle>
            <a:lvl1pPr marL="0" lvl="0" indent="0" algn="r" defTabSz="914400" eaLnBrk="1" fontAlgn="base" latinLnBrk="0" hangingPunct="1">
              <a:lnSpc>
                <a:spcPct val="100000"/>
              </a:lnSpc>
              <a:spcBef>
                <a:spcPct val="0"/>
              </a:spcBef>
              <a:spcAft>
                <a:spcPct val="0"/>
              </a:spcAft>
              <a:buNone/>
              <a:defRPr sz="14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lvl="0" algn="ctr"/>
            <a:fld id="{9A0DB2DC-4C9A-4742-B13C-FB6460FD3503}" type="slidenum">
              <a:rPr lang="zh-CN" altLang="en-US" sz="2000" b="1">
                <a:solidFill>
                  <a:schemeClr val="bg1"/>
                </a:solidFill>
                <a:latin typeface="Times New Roman" panose="02020603050405020304" pitchFamily="18" charset="0"/>
                <a:cs typeface="Times New Roman" panose="02020603050405020304" pitchFamily="18" charset="0"/>
              </a:rPr>
              <a:t>‹#›</a:t>
            </a:fld>
            <a:endParaRPr lang="zh-CN" altLang="en-US" sz="20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81AC27C-A77C-4EAF-AE57-4009713907B0}" type="datetimeFigureOut">
              <a:rPr lang="zh-CN" altLang="en-US" smtClean="0"/>
              <a:t>2022/6/20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A7356C7-3C3F-410A-AE9A-B881164C506D}" type="slidenum">
              <a:rPr lang="zh-CN" altLang="en-US" smtClean="0"/>
              <a:t>‹#›</a:t>
            </a:fld>
            <a:endParaRPr lang="zh-CN" altLang="en-US"/>
          </a:p>
        </p:txBody>
      </p:sp>
      <p:sp>
        <p:nvSpPr>
          <p:cNvPr id="6" name="灯片编号占位符 5">
            <a:extLst>
              <a:ext uri="{FF2B5EF4-FFF2-40B4-BE49-F238E27FC236}">
                <a16:creationId xmlns:a16="http://schemas.microsoft.com/office/drawing/2014/main" id="{2FE8A344-3E73-403A-975D-121FFDA4077A}"/>
              </a:ext>
            </a:extLst>
          </p:cNvPr>
          <p:cNvSpPr>
            <a:spLocks noGrp="1"/>
          </p:cNvSpPr>
          <p:nvPr userDrawn="1"/>
        </p:nvSpPr>
        <p:spPr>
          <a:xfrm>
            <a:off x="11282045" y="6482715"/>
            <a:ext cx="819150" cy="311785"/>
          </a:xfrm>
          <a:prstGeom prst="rect">
            <a:avLst/>
          </a:prstGeom>
          <a:noFill/>
          <a:ln w="9525">
            <a:noFill/>
          </a:ln>
        </p:spPr>
        <p:txBody>
          <a:bodyPr/>
          <a:lstStyle>
            <a:lvl1pPr marL="0" lvl="0" indent="0" algn="r" defTabSz="914400" eaLnBrk="1" fontAlgn="base" latinLnBrk="0" hangingPunct="1">
              <a:lnSpc>
                <a:spcPct val="100000"/>
              </a:lnSpc>
              <a:spcBef>
                <a:spcPct val="0"/>
              </a:spcBef>
              <a:spcAft>
                <a:spcPct val="0"/>
              </a:spcAft>
              <a:buNone/>
              <a:defRPr sz="14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lvl="0" algn="ctr"/>
            <a:fld id="{9A0DB2DC-4C9A-4742-B13C-FB6460FD3503}" type="slidenum">
              <a:rPr lang="zh-CN" altLang="en-US" sz="2000" b="1">
                <a:solidFill>
                  <a:schemeClr val="bg1"/>
                </a:solidFill>
                <a:latin typeface="Times New Roman" panose="02020603050405020304" pitchFamily="18" charset="0"/>
                <a:cs typeface="Times New Roman" panose="02020603050405020304" pitchFamily="18" charset="0"/>
              </a:rPr>
              <a:t>‹#›</a:t>
            </a:fld>
            <a:endParaRPr lang="zh-CN" altLang="en-US" sz="20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81AC27C-A77C-4EAF-AE57-4009713907B0}" type="datetimeFigureOut">
              <a:rPr lang="zh-CN" altLang="en-US" smtClean="0"/>
              <a:t>2022/6/20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7356C7-3C3F-410A-AE9A-B881164C506D}" type="slidenum">
              <a:rPr lang="zh-CN" altLang="en-US" smtClean="0"/>
              <a:t>‹#›</a:t>
            </a:fld>
            <a:endParaRPr lang="zh-CN" altLang="en-US"/>
          </a:p>
        </p:txBody>
      </p:sp>
      <p:sp>
        <p:nvSpPr>
          <p:cNvPr id="5" name="灯片编号占位符 5">
            <a:extLst>
              <a:ext uri="{FF2B5EF4-FFF2-40B4-BE49-F238E27FC236}">
                <a16:creationId xmlns:a16="http://schemas.microsoft.com/office/drawing/2014/main" id="{CB191CCB-9CAA-4592-9F7D-F1A0E1F3FFE1}"/>
              </a:ext>
            </a:extLst>
          </p:cNvPr>
          <p:cNvSpPr>
            <a:spLocks noGrp="1"/>
          </p:cNvSpPr>
          <p:nvPr userDrawn="1"/>
        </p:nvSpPr>
        <p:spPr>
          <a:xfrm>
            <a:off x="11282045" y="6482715"/>
            <a:ext cx="819150" cy="311785"/>
          </a:xfrm>
          <a:prstGeom prst="rect">
            <a:avLst/>
          </a:prstGeom>
          <a:noFill/>
          <a:ln w="9525">
            <a:noFill/>
          </a:ln>
        </p:spPr>
        <p:txBody>
          <a:bodyPr/>
          <a:lstStyle>
            <a:lvl1pPr marL="0" lvl="0" indent="0" algn="r" defTabSz="914400" eaLnBrk="1" fontAlgn="base" latinLnBrk="0" hangingPunct="1">
              <a:lnSpc>
                <a:spcPct val="100000"/>
              </a:lnSpc>
              <a:spcBef>
                <a:spcPct val="0"/>
              </a:spcBef>
              <a:spcAft>
                <a:spcPct val="0"/>
              </a:spcAft>
              <a:buNone/>
              <a:defRPr sz="14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lvl="0" algn="ctr"/>
            <a:fld id="{9A0DB2DC-4C9A-4742-B13C-FB6460FD3503}" type="slidenum">
              <a:rPr lang="zh-CN" altLang="en-US" sz="2000" b="1">
                <a:solidFill>
                  <a:schemeClr val="bg1"/>
                </a:solidFill>
                <a:latin typeface="Times New Roman" panose="02020603050405020304" pitchFamily="18" charset="0"/>
                <a:cs typeface="Times New Roman" panose="02020603050405020304" pitchFamily="18" charset="0"/>
              </a:rPr>
              <a:t>‹#›</a:t>
            </a:fld>
            <a:endParaRPr lang="zh-CN" altLang="en-US" sz="20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81AC27C-A77C-4EAF-AE57-4009713907B0}" type="datetimeFigureOut">
              <a:rPr lang="zh-CN" altLang="en-US" smtClean="0"/>
              <a:t>2022/6/20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7356C7-3C3F-410A-AE9A-B881164C506D}" type="slidenum">
              <a:rPr lang="zh-CN" altLang="en-US" smtClean="0"/>
              <a:t>‹#›</a:t>
            </a:fld>
            <a:endParaRPr lang="zh-CN" altLang="en-US"/>
          </a:p>
        </p:txBody>
      </p:sp>
      <p:sp>
        <p:nvSpPr>
          <p:cNvPr id="8" name="灯片编号占位符 5">
            <a:extLst>
              <a:ext uri="{FF2B5EF4-FFF2-40B4-BE49-F238E27FC236}">
                <a16:creationId xmlns:a16="http://schemas.microsoft.com/office/drawing/2014/main" id="{B850D661-DB5D-479D-98DC-3954009B57E3}"/>
              </a:ext>
            </a:extLst>
          </p:cNvPr>
          <p:cNvSpPr>
            <a:spLocks noGrp="1"/>
          </p:cNvSpPr>
          <p:nvPr userDrawn="1"/>
        </p:nvSpPr>
        <p:spPr>
          <a:xfrm>
            <a:off x="11282045" y="6482715"/>
            <a:ext cx="819150" cy="311785"/>
          </a:xfrm>
          <a:prstGeom prst="rect">
            <a:avLst/>
          </a:prstGeom>
          <a:noFill/>
          <a:ln w="9525">
            <a:noFill/>
          </a:ln>
        </p:spPr>
        <p:txBody>
          <a:bodyPr/>
          <a:lstStyle>
            <a:lvl1pPr marL="0" lvl="0" indent="0" algn="r" defTabSz="914400" eaLnBrk="1" fontAlgn="base" latinLnBrk="0" hangingPunct="1">
              <a:lnSpc>
                <a:spcPct val="100000"/>
              </a:lnSpc>
              <a:spcBef>
                <a:spcPct val="0"/>
              </a:spcBef>
              <a:spcAft>
                <a:spcPct val="0"/>
              </a:spcAft>
              <a:buNone/>
              <a:defRPr sz="14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lvl="0" algn="ctr"/>
            <a:fld id="{9A0DB2DC-4C9A-4742-B13C-FB6460FD3503}" type="slidenum">
              <a:rPr lang="zh-CN" altLang="en-US" sz="2000" b="1">
                <a:solidFill>
                  <a:schemeClr val="bg1"/>
                </a:solidFill>
                <a:latin typeface="Times New Roman" panose="02020603050405020304" pitchFamily="18" charset="0"/>
                <a:cs typeface="Times New Roman" panose="02020603050405020304" pitchFamily="18" charset="0"/>
              </a:rPr>
              <a:t>‹#›</a:t>
            </a:fld>
            <a:endParaRPr lang="zh-CN" altLang="en-US" sz="20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81AC27C-A77C-4EAF-AE57-4009713907B0}" type="datetimeFigureOut">
              <a:rPr lang="zh-CN" altLang="en-US" smtClean="0"/>
              <a:t>2022/6/20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7356C7-3C3F-410A-AE9A-B881164C506D}" type="slidenum">
              <a:rPr lang="zh-CN" altLang="en-US" smtClean="0"/>
              <a:t>‹#›</a:t>
            </a:fld>
            <a:endParaRPr lang="zh-CN" altLang="en-US"/>
          </a:p>
        </p:txBody>
      </p:sp>
      <p:sp>
        <p:nvSpPr>
          <p:cNvPr id="8" name="灯片编号占位符 5">
            <a:extLst>
              <a:ext uri="{FF2B5EF4-FFF2-40B4-BE49-F238E27FC236}">
                <a16:creationId xmlns:a16="http://schemas.microsoft.com/office/drawing/2014/main" id="{B22D9F8E-6168-48FC-8178-DB78998E01CF}"/>
              </a:ext>
            </a:extLst>
          </p:cNvPr>
          <p:cNvSpPr>
            <a:spLocks noGrp="1"/>
          </p:cNvSpPr>
          <p:nvPr userDrawn="1"/>
        </p:nvSpPr>
        <p:spPr>
          <a:xfrm>
            <a:off x="11282045" y="6482715"/>
            <a:ext cx="819150" cy="311785"/>
          </a:xfrm>
          <a:prstGeom prst="rect">
            <a:avLst/>
          </a:prstGeom>
          <a:noFill/>
          <a:ln w="9525">
            <a:noFill/>
          </a:ln>
        </p:spPr>
        <p:txBody>
          <a:bodyPr/>
          <a:lstStyle>
            <a:lvl1pPr marL="0" lvl="0" indent="0" algn="r" defTabSz="914400" eaLnBrk="1" fontAlgn="base" latinLnBrk="0" hangingPunct="1">
              <a:lnSpc>
                <a:spcPct val="100000"/>
              </a:lnSpc>
              <a:spcBef>
                <a:spcPct val="0"/>
              </a:spcBef>
              <a:spcAft>
                <a:spcPct val="0"/>
              </a:spcAft>
              <a:buNone/>
              <a:defRPr sz="14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lvl="0" algn="ctr"/>
            <a:fld id="{9A0DB2DC-4C9A-4742-B13C-FB6460FD3503}" type="slidenum">
              <a:rPr lang="zh-CN" altLang="en-US" sz="2000" b="1">
                <a:solidFill>
                  <a:schemeClr val="bg1"/>
                </a:solidFill>
                <a:latin typeface="Times New Roman" panose="02020603050405020304" pitchFamily="18" charset="0"/>
                <a:cs typeface="Times New Roman" panose="02020603050405020304" pitchFamily="18" charset="0"/>
              </a:rPr>
              <a:t>‹#›</a:t>
            </a:fld>
            <a:endParaRPr lang="zh-CN" altLang="en-US" sz="20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黑体 CN Normal" panose="020B0400000000000000" pitchFamily="34" charset="-122"/>
                <a:ea typeface="思源黑体 CN Normal" panose="020B0400000000000000" pitchFamily="34" charset="-122"/>
              </a:defRPr>
            </a:lvl1pPr>
          </a:lstStyle>
          <a:p>
            <a:fld id="{D81AC27C-A77C-4EAF-AE57-4009713907B0}" type="datetimeFigureOut">
              <a:rPr lang="zh-CN" altLang="en-US" smtClean="0"/>
              <a:t>2022/6/20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黑体 CN Normal" panose="020B0400000000000000" pitchFamily="34" charset="-122"/>
                <a:ea typeface="思源黑体 CN Normal" panose="020B0400000000000000"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黑体 CN Normal" panose="020B0400000000000000" pitchFamily="34" charset="-122"/>
                <a:ea typeface="思源黑体 CN Normal" panose="020B0400000000000000" pitchFamily="34" charset="-122"/>
              </a:defRPr>
            </a:lvl1pPr>
          </a:lstStyle>
          <a:p>
            <a:fld id="{3A7356C7-3C3F-410A-AE9A-B881164C506D}" type="slidenum">
              <a:rPr lang="zh-CN" altLang="en-US" smtClean="0"/>
              <a:t>‹#›</a:t>
            </a:fld>
            <a:endParaRPr lang="zh-CN" altLang="en-US" dirty="0"/>
          </a:p>
        </p:txBody>
      </p:sp>
      <p:sp>
        <p:nvSpPr>
          <p:cNvPr id="7" name="灯片编号占位符 5">
            <a:extLst>
              <a:ext uri="{FF2B5EF4-FFF2-40B4-BE49-F238E27FC236}">
                <a16:creationId xmlns:a16="http://schemas.microsoft.com/office/drawing/2014/main" id="{8A25406E-A7AB-4FBB-B83D-F8937C8EDA4F}"/>
              </a:ext>
            </a:extLst>
          </p:cNvPr>
          <p:cNvSpPr>
            <a:spLocks noGrp="1"/>
          </p:cNvSpPr>
          <p:nvPr userDrawn="1"/>
        </p:nvSpPr>
        <p:spPr>
          <a:xfrm>
            <a:off x="11282045" y="6482715"/>
            <a:ext cx="819150" cy="311785"/>
          </a:xfrm>
          <a:prstGeom prst="rect">
            <a:avLst/>
          </a:prstGeom>
          <a:noFill/>
          <a:ln w="9525">
            <a:noFill/>
          </a:ln>
        </p:spPr>
        <p:txBody>
          <a:bodyPr/>
          <a:lstStyle>
            <a:lvl1pPr marL="0" lvl="0" indent="0" algn="r" defTabSz="914400" eaLnBrk="1" fontAlgn="base" latinLnBrk="0" hangingPunct="1">
              <a:lnSpc>
                <a:spcPct val="100000"/>
              </a:lnSpc>
              <a:spcBef>
                <a:spcPct val="0"/>
              </a:spcBef>
              <a:spcAft>
                <a:spcPct val="0"/>
              </a:spcAft>
              <a:buNone/>
              <a:defRPr sz="14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lvl="0" algn="ctr"/>
            <a:fld id="{9A0DB2DC-4C9A-4742-B13C-FB6460FD3503}" type="slidenum">
              <a:rPr lang="zh-CN" altLang="en-US" sz="2000" b="1">
                <a:solidFill>
                  <a:schemeClr val="bg1"/>
                </a:solidFill>
                <a:latin typeface="Times New Roman" panose="02020603050405020304" pitchFamily="18" charset="0"/>
                <a:cs typeface="Times New Roman" panose="02020603050405020304" pitchFamily="18" charset="0"/>
              </a:rPr>
              <a:t>‹#›</a:t>
            </a:fld>
            <a:endParaRPr lang="zh-CN" altLang="en-US" sz="2000" b="1" dirty="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思源黑体 CN Light" panose="020B0300000000000000" pitchFamily="34" charset="-122"/>
          <a:ea typeface="思源黑体 CN Light" panose="020B03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CN Normal" panose="020B0400000000000000" pitchFamily="34" charset="-122"/>
          <a:ea typeface="思源黑体 CN Normal" panose="020B04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CN Normal" panose="020B0400000000000000" pitchFamily="34" charset="-122"/>
          <a:ea typeface="思源黑体 CN Normal" panose="020B04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CN Normal" panose="020B0400000000000000" pitchFamily="34" charset="-122"/>
          <a:ea typeface="思源黑体 CN Normal" panose="020B04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Normal" panose="020B0400000000000000" pitchFamily="34" charset="-122"/>
          <a:ea typeface="思源黑体 CN Normal" panose="020B04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Normal" panose="020B0400000000000000" pitchFamily="34" charset="-122"/>
          <a:ea typeface="思源黑体 CN Normal" panose="020B04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D1419EC6-A7F9-4038-B584-32C3F4D916B2}" type="datetimeFigureOut">
              <a:rPr lang="zh-CN" altLang="en-US" smtClean="0"/>
              <a:t>2022/6/20</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0C4D196-4731-488D-BBC2-0FF6E27DC5CD}" type="slidenum">
              <a:rPr lang="zh-CN" altLang="en-US" smtClean="0"/>
              <a:t>‹#›</a:t>
            </a:fld>
            <a:endParaRPr lang="zh-CN" altLang="en-US"/>
          </a:p>
        </p:txBody>
      </p:sp>
      <p:sp>
        <p:nvSpPr>
          <p:cNvPr id="7" name="灯片编号占位符 5">
            <a:extLst>
              <a:ext uri="{FF2B5EF4-FFF2-40B4-BE49-F238E27FC236}">
                <a16:creationId xmlns:a16="http://schemas.microsoft.com/office/drawing/2014/main" id="{A62501AC-8F31-412A-B0C7-8F7A9FBA60DF}"/>
              </a:ext>
            </a:extLst>
          </p:cNvPr>
          <p:cNvSpPr>
            <a:spLocks noGrp="1"/>
          </p:cNvSpPr>
          <p:nvPr userDrawn="1"/>
        </p:nvSpPr>
        <p:spPr>
          <a:xfrm>
            <a:off x="11282045" y="6482715"/>
            <a:ext cx="819150" cy="311785"/>
          </a:xfrm>
          <a:prstGeom prst="rect">
            <a:avLst/>
          </a:prstGeom>
          <a:noFill/>
          <a:ln w="9525">
            <a:noFill/>
          </a:ln>
        </p:spPr>
        <p:txBody>
          <a:bodyPr/>
          <a:lstStyle>
            <a:lvl1pPr marL="0" lvl="0" indent="0" algn="r" defTabSz="914400" eaLnBrk="1" fontAlgn="base" latinLnBrk="0" hangingPunct="1">
              <a:lnSpc>
                <a:spcPct val="100000"/>
              </a:lnSpc>
              <a:spcBef>
                <a:spcPct val="0"/>
              </a:spcBef>
              <a:spcAft>
                <a:spcPct val="0"/>
              </a:spcAft>
              <a:buNone/>
              <a:defRPr sz="14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lvl="0" algn="ctr"/>
            <a:fld id="{9A0DB2DC-4C9A-4742-B13C-FB6460FD3503}" type="slidenum">
              <a:rPr lang="zh-CN" altLang="en-US" sz="2000" b="1">
                <a:solidFill>
                  <a:schemeClr val="bg1"/>
                </a:solidFill>
                <a:latin typeface="Times New Roman" panose="02020603050405020304" pitchFamily="18" charset="0"/>
                <a:cs typeface="Times New Roman" panose="02020603050405020304" pitchFamily="18" charset="0"/>
              </a:rPr>
              <a:t>‹#›</a:t>
            </a:fld>
            <a:endParaRPr lang="zh-CN" altLang="en-US"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839927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609660" y="274638"/>
            <a:ext cx="10973880" cy="1143000"/>
          </a:xfrm>
          <a:prstGeom prst="rect">
            <a:avLst/>
          </a:prstGeom>
          <a:noFill/>
          <a:ln w="9525">
            <a:noFill/>
          </a:ln>
        </p:spPr>
        <p:txBody>
          <a:bodyPr anchor="ctr" anchorCtr="0"/>
          <a:lstStyle/>
          <a:p>
            <a:pPr lvl="0"/>
            <a:r>
              <a:rPr lang="zh-CN" altLang="en-US"/>
              <a:t>单击此处编辑母版标题样式</a:t>
            </a:r>
          </a:p>
        </p:txBody>
      </p:sp>
      <p:sp>
        <p:nvSpPr>
          <p:cNvPr id="1027" name="文本占位符 1026"/>
          <p:cNvSpPr>
            <a:spLocks noGrp="1"/>
          </p:cNvSpPr>
          <p:nvPr>
            <p:ph type="body" idx="1"/>
          </p:nvPr>
        </p:nvSpPr>
        <p:spPr>
          <a:xfrm>
            <a:off x="609660" y="1600200"/>
            <a:ext cx="10973880" cy="4525963"/>
          </a:xfrm>
          <a:prstGeom prst="rect">
            <a:avLst/>
          </a:prstGeom>
          <a:noFill/>
          <a:ln w="9525">
            <a:noFill/>
          </a:ln>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日期占位符 1027"/>
          <p:cNvSpPr>
            <a:spLocks noGrp="1"/>
          </p:cNvSpPr>
          <p:nvPr>
            <p:ph type="dt" sz="half" idx="2"/>
          </p:nvPr>
        </p:nvSpPr>
        <p:spPr>
          <a:xfrm>
            <a:off x="609660" y="6245225"/>
            <a:ext cx="284508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4166010" y="6245225"/>
            <a:ext cx="386118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8738460" y="6245225"/>
            <a:ext cx="284508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extLst>
      <p:ext uri="{BB962C8B-B14F-4D97-AF65-F5344CB8AC3E}">
        <p14:creationId xmlns:p14="http://schemas.microsoft.com/office/powerpoint/2010/main" val="246066923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49.xml"/><Relationship Id="rId7" Type="http://schemas.openxmlformats.org/officeDocument/2006/relationships/image" Target="../media/image15.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png"/><Relationship Id="rId5" Type="http://schemas.openxmlformats.org/officeDocument/2006/relationships/notesSlide" Target="../notesSlides/notesSlide10.xml"/><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52.xml"/><Relationship Id="rId7" Type="http://schemas.openxmlformats.org/officeDocument/2006/relationships/image" Target="../media/image17.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1.png"/><Relationship Id="rId5" Type="http://schemas.openxmlformats.org/officeDocument/2006/relationships/notesSlide" Target="../notesSlides/notesSlide11.xml"/><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55.xml"/><Relationship Id="rId7" Type="http://schemas.openxmlformats.org/officeDocument/2006/relationships/image" Target="../media/image19.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1.png"/><Relationship Id="rId5" Type="http://schemas.openxmlformats.org/officeDocument/2006/relationships/notesSlide" Target="../notesSlides/notesSlide12.xml"/><Relationship Id="rId4" Type="http://schemas.openxmlformats.org/officeDocument/2006/relationships/slideLayout" Target="../slideLayouts/slideLayout7.xml"/><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58.xml"/><Relationship Id="rId7" Type="http://schemas.openxmlformats.org/officeDocument/2006/relationships/image" Target="../media/image21.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1.png"/><Relationship Id="rId5" Type="http://schemas.openxmlformats.org/officeDocument/2006/relationships/notesSlide" Target="../notesSlides/notesSlide13.xml"/><Relationship Id="rId4" Type="http://schemas.openxmlformats.org/officeDocument/2006/relationships/slideLayout" Target="../slideLayouts/slideLayout7.xml"/><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61.xml"/><Relationship Id="rId7" Type="http://schemas.openxmlformats.org/officeDocument/2006/relationships/image" Target="../media/image23.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1.png"/><Relationship Id="rId5" Type="http://schemas.openxmlformats.org/officeDocument/2006/relationships/notesSlide" Target="../notesSlides/notesSlide14.xml"/><Relationship Id="rId10" Type="http://schemas.openxmlformats.org/officeDocument/2006/relationships/image" Target="../media/image16.png"/><Relationship Id="rId4" Type="http://schemas.openxmlformats.org/officeDocument/2006/relationships/slideLayout" Target="../slideLayouts/slideLayout7.xml"/><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64.xml"/><Relationship Id="rId7" Type="http://schemas.openxmlformats.org/officeDocument/2006/relationships/image" Target="../media/image24.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1.png"/><Relationship Id="rId5" Type="http://schemas.openxmlformats.org/officeDocument/2006/relationships/notesSlide" Target="../notesSlides/notesSlide15.xml"/><Relationship Id="rId10" Type="http://schemas.openxmlformats.org/officeDocument/2006/relationships/image" Target="../media/image27.png"/><Relationship Id="rId4" Type="http://schemas.openxmlformats.org/officeDocument/2006/relationships/slideLayout" Target="../slideLayouts/slideLayout7.xml"/><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3.xml"/><Relationship Id="rId1" Type="http://schemas.openxmlformats.org/officeDocument/2006/relationships/tags" Target="../tags/tag65.xml"/><Relationship Id="rId5" Type="http://schemas.openxmlformats.org/officeDocument/2006/relationships/image" Target="../media/image1.pn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68.xml"/><Relationship Id="rId7" Type="http://schemas.openxmlformats.org/officeDocument/2006/relationships/notesSlide" Target="../notesSlides/notesSlide17.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Layout" Target="../slideLayouts/slideLayout7.xml"/><Relationship Id="rId5" Type="http://schemas.openxmlformats.org/officeDocument/2006/relationships/video" Target="../media/media1.mp4"/><Relationship Id="rId10" Type="http://schemas.openxmlformats.org/officeDocument/2006/relationships/image" Target="../media/image29.png"/><Relationship Id="rId4" Type="http://schemas.microsoft.com/office/2007/relationships/media" Target="../media/media1.mp4"/><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image" Target="../media/image30.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1.png"/><Relationship Id="rId5" Type="http://schemas.openxmlformats.org/officeDocument/2006/relationships/notesSlide" Target="../notesSlides/notesSlide18.xml"/><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1.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31.png"/><Relationship Id="rId5" Type="http://schemas.openxmlformats.org/officeDocument/2006/relationships/notesSlide" Target="../notesSlides/notesSlide19.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3.xml"/><Relationship Id="rId1" Type="http://schemas.openxmlformats.org/officeDocument/2006/relationships/tags" Target="../tags/tag10.xml"/><Relationship Id="rId5" Type="http://schemas.openxmlformats.org/officeDocument/2006/relationships/image" Target="../media/image1.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3.xml"/><Relationship Id="rId1" Type="http://schemas.openxmlformats.org/officeDocument/2006/relationships/tags" Target="../tags/tag75.xml"/><Relationship Id="rId5" Type="http://schemas.openxmlformats.org/officeDocument/2006/relationships/image" Target="../media/image1.png"/><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32.png"/><Relationship Id="rId5" Type="http://schemas.openxmlformats.org/officeDocument/2006/relationships/notesSlide" Target="../notesSlides/notesSlide21.xml"/><Relationship Id="rId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32.png"/><Relationship Id="rId5" Type="http://schemas.openxmlformats.org/officeDocument/2006/relationships/notesSlide" Target="../notesSlides/notesSlide22.xml"/><Relationship Id="rId4"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4.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png"/><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slideLayout" Target="../slideLayouts/slideLayout7.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tags" Target="../tags/tag25.xml"/><Relationship Id="rId2" Type="http://schemas.openxmlformats.org/officeDocument/2006/relationships/tags" Target="../tags/tag15.xml"/><Relationship Id="rId16" Type="http://schemas.openxmlformats.org/officeDocument/2006/relationships/image" Target="../media/image1.png"/><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chart" Target="../charts/chart1.xml"/><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notesSlide" Target="../notesSlides/notesSlide5.xml"/><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tags" Target="../tags/tag36.xml"/><Relationship Id="rId5" Type="http://schemas.openxmlformats.org/officeDocument/2006/relationships/tags" Target="../tags/tag30.xml"/><Relationship Id="rId10" Type="http://schemas.openxmlformats.org/officeDocument/2006/relationships/tags" Target="../tags/tag35.xml"/><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1.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3.xml"/><Relationship Id="rId1" Type="http://schemas.openxmlformats.org/officeDocument/2006/relationships/tags" Target="../tags/tag40.xml"/><Relationship Id="rId5" Type="http://schemas.openxmlformats.org/officeDocument/2006/relationships/image" Target="../media/image1.pn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tags" Target="../tags/tag43.xml"/><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1.png"/><Relationship Id="rId11" Type="http://schemas.openxmlformats.org/officeDocument/2006/relationships/image" Target="../media/image9.png"/><Relationship Id="rId5" Type="http://schemas.openxmlformats.org/officeDocument/2006/relationships/notesSlide" Target="../notesSlides/notesSlide8.xml"/><Relationship Id="rId10" Type="http://schemas.openxmlformats.org/officeDocument/2006/relationships/image" Target="../media/image8.svg"/><Relationship Id="rId4" Type="http://schemas.openxmlformats.org/officeDocument/2006/relationships/slideLayout" Target="../slideLayouts/slideLayout7.xml"/><Relationship Id="rId9" Type="http://schemas.openxmlformats.org/officeDocument/2006/relationships/image" Target="../media/image7.png"/><Relationship Id="rId14" Type="http://schemas.openxmlformats.org/officeDocument/2006/relationships/image" Target="../media/image12.sv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46.xml"/><Relationship Id="rId7" Type="http://schemas.openxmlformats.org/officeDocument/2006/relationships/image" Target="../media/image13.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1.png"/><Relationship Id="rId5" Type="http://schemas.openxmlformats.org/officeDocument/2006/relationships/notesSlide" Target="../notesSlides/notesSlide9.xml"/><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23901" y="491829"/>
            <a:ext cx="6127751" cy="95251"/>
          </a:xfrm>
          <a:prstGeom prst="rect">
            <a:avLst/>
          </a:prstGeom>
          <a:solidFill>
            <a:srgbClr val="F8C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dirty="0">
              <a:solidFill>
                <a:prstClr val="white"/>
              </a:solidFill>
              <a:latin typeface="Arial"/>
              <a:ea typeface="微软雅黑"/>
            </a:endParaRPr>
          </a:p>
        </p:txBody>
      </p:sp>
      <p:sp>
        <p:nvSpPr>
          <p:cNvPr id="5" name="矩形 4"/>
          <p:cNvSpPr/>
          <p:nvPr/>
        </p:nvSpPr>
        <p:spPr>
          <a:xfrm>
            <a:off x="572899" y="3975319"/>
            <a:ext cx="6127751" cy="95251"/>
          </a:xfrm>
          <a:prstGeom prst="rect">
            <a:avLst/>
          </a:prstGeom>
          <a:solidFill>
            <a:srgbClr val="F8C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Arial"/>
              <a:ea typeface="微软雅黑"/>
            </a:endParaRPr>
          </a:p>
        </p:txBody>
      </p:sp>
      <p:sp>
        <p:nvSpPr>
          <p:cNvPr id="3" name="TextBox 2"/>
          <p:cNvSpPr txBox="1"/>
          <p:nvPr/>
        </p:nvSpPr>
        <p:spPr>
          <a:xfrm>
            <a:off x="468475" y="753969"/>
            <a:ext cx="12069355" cy="2308324"/>
          </a:xfrm>
          <a:prstGeom prst="rect">
            <a:avLst/>
          </a:prstGeom>
          <a:noFill/>
        </p:spPr>
        <p:txBody>
          <a:bodyPr wrap="square" rtlCol="0">
            <a:spAutoFit/>
          </a:bodyPr>
          <a:lstStyle/>
          <a:p>
            <a:pPr defTabSz="1219170"/>
            <a:r>
              <a:rPr lang="en-US" altLang="zh-CN" sz="4800" b="1" dirty="0">
                <a:solidFill>
                  <a:srgbClr val="2E4860"/>
                </a:solidFill>
                <a:latin typeface="Arial" panose="020B0604020202020204" pitchFamily="34" charset="0"/>
                <a:ea typeface="微软雅黑"/>
                <a:cs typeface="Arial" panose="020B0604020202020204" pitchFamily="34" charset="0"/>
              </a:rPr>
              <a:t>Analyzing Research Diversity of Scholars Based on Multi-dimensional Calculation of Entities</a:t>
            </a:r>
            <a:endParaRPr lang="zh-CN" altLang="en-US" sz="4800" b="1" dirty="0">
              <a:solidFill>
                <a:srgbClr val="2E4860"/>
              </a:solidFill>
              <a:latin typeface="Arial" panose="020B0604020202020204" pitchFamily="34" charset="0"/>
              <a:ea typeface="微软雅黑"/>
              <a:cs typeface="Arial" panose="020B0604020202020204" pitchFamily="34" charset="0"/>
            </a:endParaRPr>
          </a:p>
        </p:txBody>
      </p:sp>
      <p:cxnSp>
        <p:nvCxnSpPr>
          <p:cNvPr id="6" name="直接连接符 5"/>
          <p:cNvCxnSpPr/>
          <p:nvPr/>
        </p:nvCxnSpPr>
        <p:spPr>
          <a:xfrm>
            <a:off x="723901" y="2907215"/>
            <a:ext cx="6127751" cy="6351"/>
          </a:xfrm>
          <a:prstGeom prst="line">
            <a:avLst/>
          </a:prstGeom>
          <a:ln w="15875">
            <a:solidFill>
              <a:srgbClr val="444444"/>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72899" y="3068579"/>
            <a:ext cx="6684868" cy="297454"/>
          </a:xfrm>
          <a:prstGeom prst="rect">
            <a:avLst/>
          </a:prstGeom>
          <a:noFill/>
        </p:spPr>
        <p:txBody>
          <a:bodyPr wrap="square" rtlCol="0">
            <a:spAutoFit/>
          </a:bodyPr>
          <a:lstStyle/>
          <a:p>
            <a:pPr defTabSz="1219170"/>
            <a:r>
              <a:rPr lang="en-US" altLang="zh-CN" sz="1333" dirty="0" err="1">
                <a:solidFill>
                  <a:srgbClr val="232323"/>
                </a:solidFill>
                <a:latin typeface="Times New Roman" panose="02020603050405020304" pitchFamily="18" charset="0"/>
                <a:ea typeface="微软雅黑"/>
                <a:cs typeface="Times New Roman" panose="02020603050405020304" pitchFamily="18" charset="0"/>
              </a:rPr>
              <a:t>Chuhan</a:t>
            </a:r>
            <a:r>
              <a:rPr lang="en-US" altLang="zh-CN" sz="1333" dirty="0">
                <a:solidFill>
                  <a:srgbClr val="232323"/>
                </a:solidFill>
                <a:latin typeface="Times New Roman" panose="02020603050405020304" pitchFamily="18" charset="0"/>
                <a:ea typeface="微软雅黑"/>
                <a:cs typeface="Times New Roman" panose="02020603050405020304" pitchFamily="18" charset="0"/>
              </a:rPr>
              <a:t> Wang, </a:t>
            </a:r>
            <a:r>
              <a:rPr lang="en-US" altLang="zh-CN" sz="1333" dirty="0" err="1">
                <a:solidFill>
                  <a:srgbClr val="232323"/>
                </a:solidFill>
                <a:latin typeface="Times New Roman" panose="02020603050405020304" pitchFamily="18" charset="0"/>
                <a:ea typeface="微软雅黑"/>
                <a:cs typeface="Times New Roman" panose="02020603050405020304" pitchFamily="18" charset="0"/>
              </a:rPr>
              <a:t>Tongyang</a:t>
            </a:r>
            <a:r>
              <a:rPr lang="en-US" altLang="zh-CN" sz="1333" dirty="0">
                <a:solidFill>
                  <a:srgbClr val="232323"/>
                </a:solidFill>
                <a:latin typeface="Times New Roman" panose="02020603050405020304" pitchFamily="18" charset="0"/>
                <a:ea typeface="微软雅黑"/>
                <a:cs typeface="Times New Roman" panose="02020603050405020304" pitchFamily="18" charset="0"/>
              </a:rPr>
              <a:t> Zhang, Yi Bu, and Jian Xu </a:t>
            </a:r>
            <a:r>
              <a:rPr lang="zh-CN" altLang="en-US" sz="1333" dirty="0">
                <a:solidFill>
                  <a:srgbClr val="232323"/>
                </a:solidFill>
                <a:latin typeface="Times New Roman" panose="02020603050405020304" pitchFamily="18" charset="0"/>
                <a:ea typeface="微软雅黑"/>
                <a:cs typeface="Times New Roman" panose="02020603050405020304" pitchFamily="18" charset="0"/>
              </a:rPr>
              <a:t>（</a:t>
            </a:r>
            <a:r>
              <a:rPr lang="en-US" altLang="zh-CN" sz="1333" dirty="0">
                <a:solidFill>
                  <a:srgbClr val="232323"/>
                </a:solidFill>
                <a:latin typeface="Times New Roman" panose="02020603050405020304" pitchFamily="18" charset="0"/>
                <a:ea typeface="微软雅黑"/>
                <a:cs typeface="Times New Roman" panose="02020603050405020304" pitchFamily="18" charset="0"/>
              </a:rPr>
              <a:t>Corresponding Author</a:t>
            </a:r>
            <a:r>
              <a:rPr lang="zh-CN" altLang="en-US" sz="1333" dirty="0">
                <a:solidFill>
                  <a:srgbClr val="232323"/>
                </a:solidFill>
                <a:latin typeface="Times New Roman" panose="02020603050405020304" pitchFamily="18" charset="0"/>
                <a:ea typeface="微软雅黑"/>
                <a:cs typeface="Times New Roman" panose="02020603050405020304" pitchFamily="18" charset="0"/>
              </a:rPr>
              <a:t>）</a:t>
            </a:r>
          </a:p>
        </p:txBody>
      </p:sp>
      <p:sp>
        <p:nvSpPr>
          <p:cNvPr id="15" name="TextBox 8">
            <a:extLst>
              <a:ext uri="{FF2B5EF4-FFF2-40B4-BE49-F238E27FC236}">
                <a16:creationId xmlns:a16="http://schemas.microsoft.com/office/drawing/2014/main" id="{5833413D-C7C2-4100-AB21-AE0801B7746F}"/>
              </a:ext>
            </a:extLst>
          </p:cNvPr>
          <p:cNvSpPr txBox="1"/>
          <p:nvPr/>
        </p:nvSpPr>
        <p:spPr>
          <a:xfrm>
            <a:off x="388016" y="3592108"/>
            <a:ext cx="6497515" cy="400110"/>
          </a:xfrm>
          <a:prstGeom prst="rect">
            <a:avLst/>
          </a:prstGeom>
          <a:noFill/>
        </p:spPr>
        <p:txBody>
          <a:bodyPr wrap="square" rtlCol="0">
            <a:spAutoFit/>
          </a:bodyPr>
          <a:lstStyle/>
          <a:p>
            <a:pPr defTabSz="1219170"/>
            <a:r>
              <a:rPr lang="en-US" altLang="zh-CN" sz="2000" i="1" dirty="0">
                <a:solidFill>
                  <a:srgbClr val="232323"/>
                </a:solidFill>
                <a:latin typeface="Times New Roman" panose="02020603050405020304" pitchFamily="18" charset="0"/>
                <a:ea typeface="微软雅黑"/>
                <a:cs typeface="Times New Roman" panose="02020603050405020304" pitchFamily="18" charset="0"/>
              </a:rPr>
              <a:t>School of Information Management, Sun </a:t>
            </a:r>
            <a:r>
              <a:rPr lang="en-US" altLang="zh-CN" sz="2000" i="1" dirty="0" err="1">
                <a:solidFill>
                  <a:srgbClr val="232323"/>
                </a:solidFill>
                <a:latin typeface="Times New Roman" panose="02020603050405020304" pitchFamily="18" charset="0"/>
                <a:ea typeface="微软雅黑"/>
                <a:cs typeface="Times New Roman" panose="02020603050405020304" pitchFamily="18" charset="0"/>
              </a:rPr>
              <a:t>Yat-sen</a:t>
            </a:r>
            <a:r>
              <a:rPr lang="en-US" altLang="zh-CN" sz="2000" i="1" dirty="0">
                <a:solidFill>
                  <a:srgbClr val="232323"/>
                </a:solidFill>
                <a:latin typeface="Times New Roman" panose="02020603050405020304" pitchFamily="18" charset="0"/>
                <a:ea typeface="微软雅黑"/>
                <a:cs typeface="Times New Roman" panose="02020603050405020304" pitchFamily="18" charset="0"/>
              </a:rPr>
              <a:t> University</a:t>
            </a:r>
            <a:endParaRPr lang="zh-CN" altLang="en-US" sz="2000" i="1" dirty="0">
              <a:solidFill>
                <a:srgbClr val="232323"/>
              </a:solidFill>
              <a:latin typeface="Times New Roman" panose="02020603050405020304" pitchFamily="18" charset="0"/>
              <a:ea typeface="微软雅黑"/>
              <a:cs typeface="Times New Roman" panose="02020603050405020304" pitchFamily="18" charset="0"/>
            </a:endParaRPr>
          </a:p>
        </p:txBody>
      </p:sp>
      <p:sp>
        <p:nvSpPr>
          <p:cNvPr id="17" name="矩形 16">
            <a:extLst>
              <a:ext uri="{FF2B5EF4-FFF2-40B4-BE49-F238E27FC236}">
                <a16:creationId xmlns:a16="http://schemas.microsoft.com/office/drawing/2014/main" id="{BA06B9CA-135F-C9F5-E459-2D7C12B52DE8}"/>
              </a:ext>
            </a:extLst>
          </p:cNvPr>
          <p:cNvSpPr/>
          <p:nvPr>
            <p:custDataLst>
              <p:tags r:id="rId1"/>
            </p:custDataLst>
          </p:nvPr>
        </p:nvSpPr>
        <p:spPr>
          <a:xfrm>
            <a:off x="0" y="5109557"/>
            <a:ext cx="12206605" cy="1748443"/>
          </a:xfrm>
          <a:prstGeom prst="rect">
            <a:avLst/>
          </a:prstGeom>
          <a:solidFill>
            <a:srgbClr val="044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18" name="图片 17">
            <a:extLst>
              <a:ext uri="{FF2B5EF4-FFF2-40B4-BE49-F238E27FC236}">
                <a16:creationId xmlns:a16="http://schemas.microsoft.com/office/drawing/2014/main" id="{A60F3930-1FCC-DA34-AFD0-C13F57734D57}"/>
              </a:ext>
            </a:extLst>
          </p:cNvPr>
          <p:cNvPicPr>
            <a:picLocks noChangeAspect="1"/>
          </p:cNvPicPr>
          <p:nvPr/>
        </p:nvPicPr>
        <p:blipFill>
          <a:blip r:embed="rId5">
            <a:lum bright="100000" contrast="-52000"/>
          </a:blip>
          <a:stretch>
            <a:fillRect/>
          </a:stretch>
        </p:blipFill>
        <p:spPr>
          <a:xfrm>
            <a:off x="1273140" y="5392420"/>
            <a:ext cx="1378585" cy="1378585"/>
          </a:xfrm>
          <a:prstGeom prst="rect">
            <a:avLst/>
          </a:prstGeom>
        </p:spPr>
      </p:pic>
      <p:cxnSp>
        <p:nvCxnSpPr>
          <p:cNvPr id="19" name="直接连接符 18">
            <a:extLst>
              <a:ext uri="{FF2B5EF4-FFF2-40B4-BE49-F238E27FC236}">
                <a16:creationId xmlns:a16="http://schemas.microsoft.com/office/drawing/2014/main" id="{A7AE9F8C-4051-AA35-13E9-6ED3EDD6C8C1}"/>
              </a:ext>
            </a:extLst>
          </p:cNvPr>
          <p:cNvCxnSpPr>
            <a:cxnSpLocks/>
          </p:cNvCxnSpPr>
          <p:nvPr/>
        </p:nvCxnSpPr>
        <p:spPr>
          <a:xfrm>
            <a:off x="3504795" y="5109557"/>
            <a:ext cx="0" cy="1748443"/>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4E77D1EB-CA7A-9C32-1F4E-E6E5949AF8A7}"/>
              </a:ext>
            </a:extLst>
          </p:cNvPr>
          <p:cNvSpPr txBox="1"/>
          <p:nvPr>
            <p:custDataLst>
              <p:tags r:id="rId2"/>
            </p:custDataLst>
          </p:nvPr>
        </p:nvSpPr>
        <p:spPr>
          <a:xfrm>
            <a:off x="3504795" y="5497026"/>
            <a:ext cx="8262887" cy="1200329"/>
          </a:xfrm>
          <a:prstGeom prst="rect">
            <a:avLst/>
          </a:prstGeom>
          <a:noFill/>
        </p:spPr>
        <p:txBody>
          <a:bodyPr wrap="square" rtlCol="0">
            <a:spAutoFit/>
          </a:bodyPr>
          <a:lstStyle/>
          <a:p>
            <a:pPr algn="ctr"/>
            <a:r>
              <a:rPr lang="en-US" altLang="zh-CN" sz="2400" dirty="0">
                <a:solidFill>
                  <a:schemeClr val="lt1"/>
                </a:solidFill>
                <a:latin typeface="华文新魏" panose="02010800040101010101" charset="-122"/>
                <a:ea typeface="华文新魏" panose="02010800040101010101" charset="-122"/>
                <a:cs typeface="华文新魏" panose="02010800040101010101" charset="-122"/>
                <a:sym typeface="+mn-ea"/>
              </a:rPr>
              <a:t>Presenter: </a:t>
            </a:r>
            <a:r>
              <a:rPr lang="en-US" altLang="zh-CN" sz="2400" dirty="0" err="1">
                <a:solidFill>
                  <a:schemeClr val="lt1"/>
                </a:solidFill>
                <a:latin typeface="华文新魏" panose="02010800040101010101" charset="-122"/>
                <a:ea typeface="华文新魏" panose="02010800040101010101" charset="-122"/>
                <a:cs typeface="华文新魏" panose="02010800040101010101" charset="-122"/>
                <a:sym typeface="+mn-ea"/>
              </a:rPr>
              <a:t>Tongyang</a:t>
            </a:r>
            <a:r>
              <a:rPr lang="en-US" altLang="zh-CN" sz="2400" dirty="0">
                <a:solidFill>
                  <a:schemeClr val="lt1"/>
                </a:solidFill>
                <a:latin typeface="华文新魏" panose="02010800040101010101" charset="-122"/>
                <a:ea typeface="华文新魏" panose="02010800040101010101" charset="-122"/>
                <a:cs typeface="华文新魏" panose="02010800040101010101" charset="-122"/>
                <a:sym typeface="+mn-ea"/>
              </a:rPr>
              <a:t> Zhang</a:t>
            </a:r>
          </a:p>
          <a:p>
            <a:pPr algn="ctr"/>
            <a:r>
              <a:rPr lang="en-US" altLang="zh-CN" sz="2400" dirty="0">
                <a:solidFill>
                  <a:schemeClr val="lt1"/>
                </a:solidFill>
                <a:latin typeface="华文新魏" panose="02010800040101010101" charset="-122"/>
                <a:ea typeface="华文新魏" panose="02010800040101010101" charset="-122"/>
                <a:cs typeface="华文新魏" panose="02010800040101010101" charset="-122"/>
                <a:sym typeface="+mn-ea"/>
              </a:rPr>
              <a:t>School of Information Management, Sun </a:t>
            </a:r>
            <a:r>
              <a:rPr lang="en-US" altLang="zh-CN" sz="2400" dirty="0" err="1">
                <a:solidFill>
                  <a:schemeClr val="lt1"/>
                </a:solidFill>
                <a:latin typeface="华文新魏" panose="02010800040101010101" charset="-122"/>
                <a:ea typeface="华文新魏" panose="02010800040101010101" charset="-122"/>
                <a:cs typeface="华文新魏" panose="02010800040101010101" charset="-122"/>
                <a:sym typeface="+mn-ea"/>
              </a:rPr>
              <a:t>Yat-sen</a:t>
            </a:r>
            <a:r>
              <a:rPr lang="en-US" altLang="zh-CN" sz="2400" dirty="0">
                <a:solidFill>
                  <a:schemeClr val="lt1"/>
                </a:solidFill>
                <a:latin typeface="华文新魏" panose="02010800040101010101" charset="-122"/>
                <a:ea typeface="华文新魏" panose="02010800040101010101" charset="-122"/>
                <a:cs typeface="华文新魏" panose="02010800040101010101" charset="-122"/>
                <a:sym typeface="+mn-ea"/>
              </a:rPr>
              <a:t> University</a:t>
            </a:r>
          </a:p>
          <a:p>
            <a:pPr algn="ctr"/>
            <a:endParaRPr lang="zh-CN" altLang="en-US" sz="2400" dirty="0">
              <a:solidFill>
                <a:schemeClr val="lt1"/>
              </a:solidFill>
              <a:latin typeface="华文新魏" panose="02010800040101010101" charset="-122"/>
              <a:ea typeface="华文新魏" panose="02010800040101010101" charset="-122"/>
              <a:cs typeface="华文新魏" panose="02010800040101010101" charset="-122"/>
              <a:sym typeface="+mn-ea"/>
            </a:endParaRPr>
          </a:p>
        </p:txBody>
      </p:sp>
      <p:pic>
        <p:nvPicPr>
          <p:cNvPr id="12" name="图片 11">
            <a:extLst>
              <a:ext uri="{FF2B5EF4-FFF2-40B4-BE49-F238E27FC236}">
                <a16:creationId xmlns:a16="http://schemas.microsoft.com/office/drawing/2014/main" id="{7A76EA1D-A486-4FCA-9E49-2D5930411B8B}"/>
              </a:ext>
            </a:extLst>
          </p:cNvPr>
          <p:cNvPicPr/>
          <p:nvPr/>
        </p:nvPicPr>
        <p:blipFill>
          <a:blip r:embed="rId6"/>
          <a:stretch>
            <a:fillRect/>
          </a:stretch>
        </p:blipFill>
        <p:spPr>
          <a:xfrm>
            <a:off x="9469427" y="224755"/>
            <a:ext cx="2446020" cy="445770"/>
          </a:xfrm>
          <a:prstGeom prst="rect">
            <a:avLst/>
          </a:prstGeom>
          <a:noFill/>
          <a:ln w="9525">
            <a:noFill/>
          </a:ln>
        </p:spPr>
      </p:pic>
      <p:sp>
        <p:nvSpPr>
          <p:cNvPr id="4" name="矩形 3">
            <a:extLst>
              <a:ext uri="{FF2B5EF4-FFF2-40B4-BE49-F238E27FC236}">
                <a16:creationId xmlns:a16="http://schemas.microsoft.com/office/drawing/2014/main" id="{4FB259DD-AE3B-4284-9228-DFA21C125E01}"/>
              </a:ext>
            </a:extLst>
          </p:cNvPr>
          <p:cNvSpPr/>
          <p:nvPr/>
        </p:nvSpPr>
        <p:spPr>
          <a:xfrm>
            <a:off x="7199176" y="2786750"/>
            <a:ext cx="5007429" cy="1592937"/>
          </a:xfrm>
          <a:prstGeom prst="rect">
            <a:avLst/>
          </a:prstGeom>
        </p:spPr>
        <p:txBody>
          <a:bodyPr wrap="square">
            <a:spAutoFit/>
          </a:bodyPr>
          <a:lstStyle/>
          <a:p>
            <a:pPr>
              <a:lnSpc>
                <a:spcPct val="150000"/>
              </a:lnSpc>
            </a:pPr>
            <a:r>
              <a:rPr lang="en-US" altLang="zh-CN" sz="1333" b="1" dirty="0">
                <a:solidFill>
                  <a:srgbClr val="232323"/>
                </a:solidFill>
                <a:latin typeface="Arial" panose="020B0604020202020204" pitchFamily="34" charset="0"/>
                <a:ea typeface="微软雅黑"/>
                <a:cs typeface="Arial" panose="020B0604020202020204" pitchFamily="34" charset="0"/>
              </a:rPr>
              <a:t>Cite</a:t>
            </a:r>
            <a:r>
              <a:rPr lang="zh-CN" altLang="en-US" sz="1333" b="1" dirty="0">
                <a:solidFill>
                  <a:srgbClr val="232323"/>
                </a:solidFill>
                <a:latin typeface="Arial" panose="020B0604020202020204" pitchFamily="34" charset="0"/>
                <a:ea typeface="微软雅黑"/>
                <a:cs typeface="Arial" panose="020B0604020202020204" pitchFamily="34" charset="0"/>
              </a:rPr>
              <a:t>：</a:t>
            </a:r>
            <a:endParaRPr lang="en-US" altLang="zh-CN" sz="1333" b="1" dirty="0">
              <a:solidFill>
                <a:srgbClr val="232323"/>
              </a:solidFill>
              <a:latin typeface="Arial" panose="020B0604020202020204" pitchFamily="34" charset="0"/>
              <a:ea typeface="微软雅黑"/>
              <a:cs typeface="Arial" panose="020B0604020202020204" pitchFamily="34" charset="0"/>
            </a:endParaRPr>
          </a:p>
          <a:p>
            <a:pPr>
              <a:lnSpc>
                <a:spcPct val="150000"/>
              </a:lnSpc>
            </a:pPr>
            <a:r>
              <a:rPr lang="en-US" altLang="zh-CN" sz="1333" dirty="0" err="1">
                <a:solidFill>
                  <a:srgbClr val="232323"/>
                </a:solidFill>
                <a:latin typeface="Arial" panose="020B0604020202020204" pitchFamily="34" charset="0"/>
                <a:ea typeface="微软雅黑"/>
                <a:cs typeface="Arial" panose="020B0604020202020204" pitchFamily="34" charset="0"/>
              </a:rPr>
              <a:t>Chuhan</a:t>
            </a:r>
            <a:r>
              <a:rPr lang="en-US" altLang="zh-CN" sz="1333" dirty="0">
                <a:solidFill>
                  <a:srgbClr val="232323"/>
                </a:solidFill>
                <a:latin typeface="Arial" panose="020B0604020202020204" pitchFamily="34" charset="0"/>
                <a:ea typeface="微软雅黑"/>
                <a:cs typeface="Arial" panose="020B0604020202020204" pitchFamily="34" charset="0"/>
              </a:rPr>
              <a:t> Wang, </a:t>
            </a:r>
            <a:r>
              <a:rPr lang="en-US" altLang="zh-CN" sz="1333" dirty="0" err="1">
                <a:solidFill>
                  <a:srgbClr val="232323"/>
                </a:solidFill>
                <a:latin typeface="Arial" panose="020B0604020202020204" pitchFamily="34" charset="0"/>
                <a:ea typeface="微软雅黑"/>
                <a:cs typeface="Arial" panose="020B0604020202020204" pitchFamily="34" charset="0"/>
              </a:rPr>
              <a:t>Tongyang</a:t>
            </a:r>
            <a:r>
              <a:rPr lang="en-US" altLang="zh-CN" sz="1333" dirty="0">
                <a:solidFill>
                  <a:srgbClr val="232323"/>
                </a:solidFill>
                <a:latin typeface="Arial" panose="020B0604020202020204" pitchFamily="34" charset="0"/>
                <a:ea typeface="微软雅黑"/>
                <a:cs typeface="Arial" panose="020B0604020202020204" pitchFamily="34" charset="0"/>
              </a:rPr>
              <a:t> Zhang, Yi Bu, and Jian Xu. 2022. Analyzing Research Diversity of Scholars Based on Multi-dimensional Calculation of Entities. In </a:t>
            </a:r>
            <a:r>
              <a:rPr lang="en-US" altLang="zh-CN" sz="1333" i="1" dirty="0">
                <a:solidFill>
                  <a:srgbClr val="232323"/>
                </a:solidFill>
                <a:latin typeface="Arial" panose="020B0604020202020204" pitchFamily="34" charset="0"/>
                <a:ea typeface="微软雅黑"/>
                <a:cs typeface="Arial" panose="020B0604020202020204" pitchFamily="34" charset="0"/>
              </a:rPr>
              <a:t>EEKE 2022, Cologne, Germany and Online, June 20 – 24, 2022, 5 pages</a:t>
            </a:r>
            <a:r>
              <a:rPr lang="en-US" altLang="zh-CN" sz="1333" dirty="0">
                <a:solidFill>
                  <a:srgbClr val="232323"/>
                </a:solidFill>
                <a:latin typeface="Arial" panose="020B0604020202020204" pitchFamily="34" charset="0"/>
                <a:ea typeface="微软雅黑"/>
                <a:cs typeface="Arial" panose="020B0604020202020204" pitchFamily="34" charset="0"/>
              </a:rPr>
              <a:t>.</a:t>
            </a:r>
            <a:endParaRPr lang="zh-CN" altLang="en-US" sz="1333" dirty="0">
              <a:solidFill>
                <a:srgbClr val="232323"/>
              </a:solidFill>
              <a:latin typeface="Arial" panose="020B0604020202020204" pitchFamily="34" charset="0"/>
              <a:ea typeface="微软雅黑"/>
              <a:cs typeface="Arial" panose="020B0604020202020204" pitchFamily="34" charset="0"/>
            </a:endParaRPr>
          </a:p>
        </p:txBody>
      </p:sp>
    </p:spTree>
    <p:extLst>
      <p:ext uri="{BB962C8B-B14F-4D97-AF65-F5344CB8AC3E}">
        <p14:creationId xmlns:p14="http://schemas.microsoft.com/office/powerpoint/2010/main" val="356935139"/>
      </p:ext>
    </p:extLst>
  </p:cSld>
  <p:clrMapOvr>
    <a:masterClrMapping/>
  </p:clrMapOvr>
  <mc:AlternateContent xmlns:mc="http://schemas.openxmlformats.org/markup-compatibility/2006">
    <mc:Choice xmlns:p14="http://schemas.microsoft.com/office/powerpoint/2010/main" Requires="p14">
      <p:transition spd="slow" p14:dur="2000" advTm="2042"/>
    </mc:Choice>
    <mc:Fallback>
      <p:transition spd="slow" advTm="204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PA-稻壳儿搜索【幻雨工作室】_1_1"/>
          <p:cNvSpPr>
            <a:spLocks noChangeArrowheads="1"/>
          </p:cNvSpPr>
          <p:nvPr>
            <p:custDataLst>
              <p:tags r:id="rId1"/>
            </p:custDataLst>
          </p:nvPr>
        </p:nvSpPr>
        <p:spPr bwMode="auto">
          <a:xfrm>
            <a:off x="63105" y="145282"/>
            <a:ext cx="821577" cy="819415"/>
          </a:xfrm>
          <a:prstGeom prst="ellipse">
            <a:avLst/>
          </a:prstGeom>
          <a:solidFill>
            <a:srgbClr val="123539"/>
          </a:solidFill>
          <a:ln w="50800" cap="sq">
            <a:solidFill>
              <a:srgbClr val="FFFFFF"/>
            </a:solidFill>
            <a:miter lim="800000"/>
          </a:ln>
          <a:effectLst>
            <a:outerShdw blurRad="65000" dist="50800" dir="12900000" kx="195000" ky="145000" algn="tl"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07</a:t>
            </a:r>
            <a:endPar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9" name="PA-稻壳儿搜索【幻雨工作室】_2_1"/>
          <p:cNvSpPr txBox="1"/>
          <p:nvPr>
            <p:custDataLst>
              <p:tags r:id="rId2"/>
            </p:custDataLst>
          </p:nvPr>
        </p:nvSpPr>
        <p:spPr>
          <a:xfrm>
            <a:off x="884682" y="238508"/>
            <a:ext cx="96148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333E50"/>
                </a:solidFill>
                <a:effectLst/>
                <a:uLnTx/>
                <a:uFillTx/>
                <a:latin typeface="微软雅黑" panose="020B0503020204020204" pitchFamily="34" charset="-122"/>
                <a:ea typeface="微软雅黑" panose="020B0503020204020204" pitchFamily="34" charset="-122"/>
                <a:cs typeface="+mn-cs"/>
              </a:rPr>
              <a:t>Methodology— One-dimensional Diversity</a:t>
            </a:r>
          </a:p>
        </p:txBody>
      </p:sp>
      <p:sp>
        <p:nvSpPr>
          <p:cNvPr id="60" name="PA-矩形 5_1"/>
          <p:cNvSpPr/>
          <p:nvPr>
            <p:custDataLst>
              <p:tags r:id="rId3"/>
            </p:custDataLst>
          </p:nvPr>
        </p:nvSpPr>
        <p:spPr>
          <a:xfrm>
            <a:off x="0" y="6501008"/>
            <a:ext cx="12192000" cy="356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7" name="图片 6">
            <a:extLst>
              <a:ext uri="{FF2B5EF4-FFF2-40B4-BE49-F238E27FC236}">
                <a16:creationId xmlns:a16="http://schemas.microsoft.com/office/drawing/2014/main" id="{A3C68EA8-6733-45D5-B010-319BE02EAEEA}"/>
              </a:ext>
            </a:extLst>
          </p:cNvPr>
          <p:cNvPicPr/>
          <p:nvPr/>
        </p:nvPicPr>
        <p:blipFill>
          <a:blip r:embed="rId6"/>
          <a:stretch>
            <a:fillRect/>
          </a:stretch>
        </p:blipFill>
        <p:spPr>
          <a:xfrm>
            <a:off x="9481150" y="332105"/>
            <a:ext cx="2446020" cy="445770"/>
          </a:xfrm>
          <a:prstGeom prst="rect">
            <a:avLst/>
          </a:prstGeom>
          <a:noFill/>
          <a:ln w="9525">
            <a:noFill/>
          </a:ln>
        </p:spPr>
      </p:pic>
      <mc:AlternateContent xmlns:mc="http://schemas.openxmlformats.org/markup-compatibility/2006">
        <mc:Choice xmlns:a14="http://schemas.microsoft.com/office/drawing/2010/main" Requires="a14">
          <p:sp>
            <p:nvSpPr>
              <p:cNvPr id="19" name="文本框 18">
                <a:extLst>
                  <a:ext uri="{FF2B5EF4-FFF2-40B4-BE49-F238E27FC236}">
                    <a16:creationId xmlns:a16="http://schemas.microsoft.com/office/drawing/2014/main" id="{E1B71F4D-5353-E83D-F0CD-E57A24D01330}"/>
                  </a:ext>
                </a:extLst>
              </p:cNvPr>
              <p:cNvSpPr txBox="1"/>
              <p:nvPr/>
            </p:nvSpPr>
            <p:spPr>
              <a:xfrm>
                <a:off x="3467100" y="1215071"/>
                <a:ext cx="8276164" cy="3367910"/>
              </a:xfrm>
              <a:prstGeom prst="rect">
                <a:avLst/>
              </a:prstGeom>
              <a:noFill/>
            </p:spPr>
            <p:txBody>
              <a:bodyPr wrap="square" rtlCol="0">
                <a:spAutoFit/>
              </a:bodyPr>
              <a:lstStyle/>
              <a:p>
                <a:pPr algn="just">
                  <a:lnSpc>
                    <a:spcPct val="150000"/>
                  </a:lnSpc>
                </a:pPr>
                <a:r>
                  <a:rPr lang="en-US" altLang="zh-CN" dirty="0">
                    <a:latin typeface="微软雅黑" panose="020B0503020204020204" pitchFamily="34" charset="-122"/>
                    <a:ea typeface="微软雅黑" panose="020B0503020204020204" pitchFamily="34" charset="-122"/>
                    <a:cs typeface="Mongolian Baiti" panose="03000500000000000000" pitchFamily="66" charset="0"/>
                  </a:rPr>
                  <a:t>E</a:t>
                </a:r>
                <a:r>
                  <a:rPr lang="en-US" altLang="zh-CN" dirty="0">
                    <a:effectLst/>
                    <a:latin typeface="微软雅黑" panose="020B0503020204020204" pitchFamily="34" charset="-122"/>
                    <a:ea typeface="微软雅黑" panose="020B0503020204020204" pitchFamily="34" charset="-122"/>
                    <a:cs typeface="Mongolian Baiti" panose="03000500000000000000" pitchFamily="66" charset="0"/>
                  </a:rPr>
                  <a:t>venness in this study </a:t>
                </a:r>
                <a:r>
                  <a:rPr lang="en-US" altLang="zh-CN" b="1" dirty="0">
                    <a:effectLst/>
                    <a:latin typeface="微软雅黑" panose="020B0503020204020204" pitchFamily="34" charset="-122"/>
                    <a:ea typeface="微软雅黑" panose="020B0503020204020204" pitchFamily="34" charset="-122"/>
                    <a:cs typeface="Mongolian Baiti" panose="03000500000000000000" pitchFamily="66" charset="0"/>
                  </a:rPr>
                  <a:t>reflects the degree of balance in the distribution </a:t>
                </a:r>
                <a:r>
                  <a:rPr lang="en-US" altLang="zh-CN" dirty="0">
                    <a:effectLst/>
                    <a:latin typeface="微软雅黑" panose="020B0503020204020204" pitchFamily="34" charset="-122"/>
                    <a:ea typeface="微软雅黑" panose="020B0503020204020204" pitchFamily="34" charset="-122"/>
                    <a:cs typeface="Mongolian Baiti" panose="03000500000000000000" pitchFamily="66" charset="0"/>
                  </a:rPr>
                  <a:t>of various research content proportion </a:t>
                </a:r>
                <a14:m>
                  <m:oMath xmlns:m="http://schemas.openxmlformats.org/officeDocument/2006/math">
                    <m:sSub>
                      <m:sSubPr>
                        <m:ctrlPr>
                          <a:rPr lang="zh-CN" altLang="zh-CN"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effectLst/>
                            <a:latin typeface="Cambria Math" panose="02040503050406030204" pitchFamily="18" charset="0"/>
                            <a:ea typeface="宋体" panose="02010600030101010101" pitchFamily="2" charset="-122"/>
                            <a:cs typeface="Times New Roman" panose="02020603050405020304" pitchFamily="18" charset="0"/>
                          </a:rPr>
                          <m:t>𝑝</m:t>
                        </m:r>
                      </m:e>
                      <m:sub>
                        <m:r>
                          <a:rPr lang="en-US" altLang="zh-CN" i="1">
                            <a:effectLst/>
                            <a:latin typeface="Cambria Math" panose="02040503050406030204" pitchFamily="18" charset="0"/>
                            <a:ea typeface="宋体" panose="02010600030101010101" pitchFamily="2" charset="-122"/>
                            <a:cs typeface="Times New Roman" panose="02020603050405020304" pitchFamily="18" charset="0"/>
                          </a:rPr>
                          <m:t>𝑖</m:t>
                        </m:r>
                      </m:sub>
                    </m:sSub>
                  </m:oMath>
                </a14:m>
                <a:r>
                  <a:rPr lang="en-US" altLang="zh-CN" dirty="0">
                    <a:effectLst/>
                    <a:latin typeface="微软雅黑" panose="020B0503020204020204" pitchFamily="34" charset="-122"/>
                    <a:ea typeface="微软雅黑" panose="020B0503020204020204" pitchFamily="34" charset="-122"/>
                    <a:cs typeface="Mongolian Baiti" panose="03000500000000000000" pitchFamily="66" charset="0"/>
                  </a:rPr>
                  <a:t>:</a:t>
                </a:r>
                <a:endParaRPr lang="zh-CN" altLang="zh-CN" dirty="0">
                  <a:effectLst/>
                  <a:latin typeface="微软雅黑" panose="020B0503020204020204" pitchFamily="34" charset="-122"/>
                  <a:ea typeface="微软雅黑" panose="020B0503020204020204" pitchFamily="34" charset="-122"/>
                  <a:cs typeface="Mongolian Baiti" panose="03000500000000000000" pitchFamily="66" charset="0"/>
                </a:endParaRPr>
              </a:p>
              <a:p>
                <a:pPr algn="just">
                  <a:lnSpc>
                    <a:spcPct val="150000"/>
                  </a:lnSpc>
                </a:pPr>
                <a14:m>
                  <m:oMath xmlns:m="http://schemas.openxmlformats.org/officeDocument/2006/math">
                    <m:sSub>
                      <m:sSubPr>
                        <m:ctrlPr>
                          <a:rPr lang="zh-CN" altLang="zh-CN"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effectLst/>
                            <a:latin typeface="Cambria Math" panose="02040503050406030204" pitchFamily="18" charset="0"/>
                            <a:ea typeface="宋体" panose="02010600030101010101" pitchFamily="2" charset="-122"/>
                            <a:cs typeface="Times New Roman" panose="02020603050405020304" pitchFamily="18" charset="0"/>
                          </a:rPr>
                          <m:t>                                                </m:t>
                        </m:r>
                        <m:r>
                          <a:rPr lang="en-US" altLang="zh-CN" i="1">
                            <a:effectLst/>
                            <a:latin typeface="Cambria Math" panose="02040503050406030204" pitchFamily="18" charset="0"/>
                            <a:ea typeface="宋体" panose="02010600030101010101" pitchFamily="2" charset="-122"/>
                            <a:cs typeface="Times New Roman" panose="02020603050405020304" pitchFamily="18" charset="0"/>
                          </a:rPr>
                          <m:t>𝐷𝑖𝑣</m:t>
                        </m:r>
                      </m:e>
                      <m:sub>
                        <m:r>
                          <a:rPr lang="en-US" altLang="zh-CN" i="1">
                            <a:effectLst/>
                            <a:latin typeface="Cambria Math" panose="02040503050406030204" pitchFamily="18" charset="0"/>
                            <a:ea typeface="宋体" panose="02010600030101010101" pitchFamily="2" charset="-122"/>
                            <a:cs typeface="Times New Roman" panose="02020603050405020304" pitchFamily="18" charset="0"/>
                          </a:rPr>
                          <m:t>𝑆</m:t>
                        </m:r>
                      </m:sub>
                    </m:sSub>
                    <m:r>
                      <a:rPr lang="en-US" altLang="zh-CN">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i="1">
                        <a:effectLst/>
                        <a:latin typeface="Cambria Math" panose="02040503050406030204" pitchFamily="18" charset="0"/>
                        <a:ea typeface="宋体" panose="02010600030101010101" pitchFamily="2" charset="-122"/>
                        <a:cs typeface="Times New Roman" panose="02020603050405020304" pitchFamily="18" charset="0"/>
                      </a:rPr>
                      <m:t>−</m:t>
                    </m:r>
                    <m:nary>
                      <m:naryPr>
                        <m:chr m:val="∑"/>
                        <m:limLoc m:val="subSup"/>
                        <m:supHide m:val="on"/>
                        <m:ctrlPr>
                          <a:rPr lang="zh-CN" altLang="zh-CN" i="1">
                            <a:effectLst/>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zh-CN" i="1">
                            <a:effectLst/>
                            <a:latin typeface="Cambria Math" panose="02040503050406030204" pitchFamily="18" charset="0"/>
                            <a:ea typeface="宋体" panose="02010600030101010101" pitchFamily="2" charset="-122"/>
                            <a:cs typeface="Times New Roman" panose="02020603050405020304" pitchFamily="18" charset="0"/>
                          </a:rPr>
                          <m:t>𝑖</m:t>
                        </m:r>
                      </m:sub>
                      <m:sup/>
                      <m:e>
                        <m:sSub>
                          <m:sSubPr>
                            <m:ctrlPr>
                              <a:rPr lang="zh-CN" altLang="zh-CN"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effectLst/>
                                <a:latin typeface="Cambria Math" panose="02040503050406030204" pitchFamily="18" charset="0"/>
                                <a:ea typeface="宋体" panose="02010600030101010101" pitchFamily="2" charset="-122"/>
                                <a:cs typeface="Times New Roman" panose="02020603050405020304" pitchFamily="18" charset="0"/>
                              </a:rPr>
                              <m:t>𝑝</m:t>
                            </m:r>
                          </m:e>
                          <m:sub>
                            <m:r>
                              <a:rPr lang="en-US" altLang="zh-CN" i="1">
                                <a:effectLst/>
                                <a:latin typeface="Cambria Math" panose="02040503050406030204" pitchFamily="18" charset="0"/>
                                <a:ea typeface="宋体" panose="02010600030101010101" pitchFamily="2" charset="-122"/>
                                <a:cs typeface="Times New Roman" panose="02020603050405020304" pitchFamily="18" charset="0"/>
                              </a:rPr>
                              <m:t>𝑖</m:t>
                            </m:r>
                          </m:sub>
                        </m:sSub>
                      </m:e>
                    </m:nary>
                    <m:func>
                      <m:funcPr>
                        <m:ctrlPr>
                          <a:rPr lang="zh-CN" altLang="zh-CN" i="1">
                            <a:effectLst/>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n-US" altLang="zh-CN">
                            <a:effectLst/>
                            <a:latin typeface="Cambria Math" panose="02040503050406030204" pitchFamily="18" charset="0"/>
                            <a:ea typeface="宋体" panose="02010600030101010101" pitchFamily="2" charset="-122"/>
                            <a:cs typeface="Times New Roman" panose="02020603050405020304" pitchFamily="18" charset="0"/>
                          </a:rPr>
                          <m:t>ln</m:t>
                        </m:r>
                      </m:fName>
                      <m:e>
                        <m:sSub>
                          <m:sSubPr>
                            <m:ctrlPr>
                              <a:rPr lang="zh-CN" altLang="zh-CN"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effectLst/>
                                <a:latin typeface="Cambria Math" panose="02040503050406030204" pitchFamily="18" charset="0"/>
                                <a:ea typeface="宋体" panose="02010600030101010101" pitchFamily="2" charset="-122"/>
                                <a:cs typeface="Times New Roman" panose="02020603050405020304" pitchFamily="18" charset="0"/>
                              </a:rPr>
                              <m:t>𝑝</m:t>
                            </m:r>
                          </m:e>
                          <m:sub>
                            <m:r>
                              <a:rPr lang="en-US" altLang="zh-CN" i="1">
                                <a:effectLst/>
                                <a:latin typeface="Cambria Math" panose="02040503050406030204" pitchFamily="18" charset="0"/>
                                <a:ea typeface="宋体" panose="02010600030101010101" pitchFamily="2" charset="-122"/>
                                <a:cs typeface="Times New Roman" panose="02020603050405020304" pitchFamily="18" charset="0"/>
                              </a:rPr>
                              <m:t>𝑖</m:t>
                            </m:r>
                          </m:sub>
                        </m:sSub>
                      </m:e>
                    </m:func>
                    <m:r>
                      <a:rPr lang="en-US" altLang="zh-CN">
                        <a:effectLst/>
                        <a:latin typeface="Cambria Math" panose="02040503050406030204" pitchFamily="18" charset="0"/>
                        <a:ea typeface="宋体" panose="02010600030101010101" pitchFamily="2" charset="-122"/>
                        <a:cs typeface="Times New Roman" panose="02020603050405020304" pitchFamily="18" charset="0"/>
                      </a:rPr>
                      <m:t>)/</m:t>
                    </m:r>
                    <m:func>
                      <m:funcPr>
                        <m:ctrlPr>
                          <a:rPr lang="zh-CN" altLang="zh-CN" i="1">
                            <a:effectLst/>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n-US" altLang="zh-CN">
                            <a:effectLst/>
                            <a:latin typeface="Cambria Math" panose="02040503050406030204" pitchFamily="18" charset="0"/>
                            <a:ea typeface="宋体" panose="02010600030101010101" pitchFamily="2" charset="-122"/>
                            <a:cs typeface="Times New Roman" panose="02020603050405020304" pitchFamily="18" charset="0"/>
                          </a:rPr>
                          <m:t>ln</m:t>
                        </m:r>
                      </m:fName>
                      <m:e>
                        <m:r>
                          <a:rPr lang="en-US" altLang="zh-CN" i="1">
                            <a:effectLst/>
                            <a:latin typeface="Cambria Math" panose="02040503050406030204" pitchFamily="18" charset="0"/>
                            <a:ea typeface="宋体" panose="02010600030101010101" pitchFamily="2" charset="-122"/>
                            <a:cs typeface="Times New Roman" panose="02020603050405020304" pitchFamily="18" charset="0"/>
                          </a:rPr>
                          <m:t>𝑁</m:t>
                        </m:r>
                      </m:e>
                    </m:func>
                  </m:oMath>
                </a14:m>
                <a:r>
                  <a:rPr lang="en-US" altLang="zh-CN" dirty="0">
                    <a:effectLst/>
                    <a:latin typeface="微软雅黑" panose="020B0503020204020204" pitchFamily="34" charset="-122"/>
                    <a:ea typeface="微软雅黑" panose="020B0503020204020204" pitchFamily="34" charset="-122"/>
                    <a:cs typeface="Mongolian Baiti" panose="03000500000000000000" pitchFamily="66" charset="0"/>
                  </a:rPr>
                  <a:t>              (2)</a:t>
                </a:r>
                <a:endParaRPr lang="zh-CN" altLang="zh-CN" dirty="0">
                  <a:effectLst/>
                  <a:latin typeface="微软雅黑" panose="020B0503020204020204" pitchFamily="34" charset="-122"/>
                  <a:ea typeface="微软雅黑" panose="020B0503020204020204" pitchFamily="34" charset="-122"/>
                  <a:cs typeface="Mongolian Baiti" panose="03000500000000000000" pitchFamily="66" charset="0"/>
                </a:endParaRPr>
              </a:p>
              <a:p>
                <a:pPr algn="just">
                  <a:lnSpc>
                    <a:spcPct val="150000"/>
                  </a:lnSpc>
                </a:pPr>
                <a:endParaRPr lang="en-US" altLang="zh-CN" dirty="0">
                  <a:effectLst/>
                  <a:latin typeface="微软雅黑" panose="020B0503020204020204" pitchFamily="34" charset="-122"/>
                  <a:ea typeface="微软雅黑" panose="020B0503020204020204" pitchFamily="34" charset="-122"/>
                  <a:cs typeface="Mongolian Baiti" panose="03000500000000000000" pitchFamily="66" charset="0"/>
                </a:endParaRPr>
              </a:p>
              <a:p>
                <a:pPr algn="just">
                  <a:lnSpc>
                    <a:spcPct val="150000"/>
                  </a:lnSpc>
                </a:pPr>
                <a:r>
                  <a:rPr lang="en-US" altLang="zh-CN" dirty="0">
                    <a:effectLst/>
                    <a:latin typeface="微软雅黑" panose="020B0503020204020204" pitchFamily="34" charset="-122"/>
                    <a:ea typeface="微软雅黑" panose="020B0503020204020204" pitchFamily="34" charset="-122"/>
                    <a:cs typeface="Mongolian Baiti" panose="03000500000000000000" pitchFamily="66" charset="0"/>
                  </a:rPr>
                  <a:t>where </a:t>
                </a:r>
                <a14:m>
                  <m:oMath xmlns:m="http://schemas.openxmlformats.org/officeDocument/2006/math">
                    <m:sSub>
                      <m:sSubPr>
                        <m:ctrlPr>
                          <a:rPr lang="zh-CN" altLang="zh-CN"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effectLst/>
                            <a:latin typeface="Cambria Math" panose="02040503050406030204" pitchFamily="18" charset="0"/>
                            <a:ea typeface="宋体" panose="02010600030101010101" pitchFamily="2" charset="-122"/>
                            <a:cs typeface="Times New Roman" panose="02020603050405020304" pitchFamily="18" charset="0"/>
                          </a:rPr>
                          <m:t>𝑝</m:t>
                        </m:r>
                      </m:e>
                      <m:sub>
                        <m:r>
                          <a:rPr lang="en-US" altLang="zh-CN" i="1">
                            <a:effectLst/>
                            <a:latin typeface="Cambria Math" panose="02040503050406030204" pitchFamily="18" charset="0"/>
                            <a:ea typeface="宋体" panose="02010600030101010101" pitchFamily="2" charset="-122"/>
                            <a:cs typeface="Times New Roman" panose="02020603050405020304" pitchFamily="18" charset="0"/>
                          </a:rPr>
                          <m:t>𝑖</m:t>
                        </m:r>
                        <m:r>
                          <a:rPr lang="en-US" altLang="zh-CN" i="1">
                            <a:effectLst/>
                            <a:latin typeface="Cambria Math" panose="02040503050406030204" pitchFamily="18" charset="0"/>
                            <a:ea typeface="宋体" panose="02010600030101010101" pitchFamily="2" charset="-122"/>
                            <a:cs typeface="Times New Roman" panose="02020603050405020304" pitchFamily="18" charset="0"/>
                          </a:rPr>
                          <m:t> </m:t>
                        </m:r>
                      </m:sub>
                    </m:sSub>
                  </m:oMath>
                </a14:m>
                <a:r>
                  <a:rPr lang="en-US" altLang="zh-CN" dirty="0">
                    <a:effectLst/>
                    <a:latin typeface="微软雅黑" panose="020B0503020204020204" pitchFamily="34" charset="-122"/>
                    <a:ea typeface="微软雅黑" panose="020B0503020204020204" pitchFamily="34" charset="-122"/>
                    <a:cs typeface="Mongolian Baiti" panose="03000500000000000000" pitchFamily="66" charset="0"/>
                  </a:rPr>
                  <a:t>presents the proportion that the quantity of the entity</a:t>
                </a:r>
                <a:r>
                  <a:rPr lang="en-US" altLang="zh-CN" i="1" dirty="0">
                    <a:effectLst/>
                    <a:latin typeface="微软雅黑" panose="020B0503020204020204" pitchFamily="34" charset="-122"/>
                    <a:ea typeface="微软雅黑" panose="020B0503020204020204" pitchFamily="34" charset="-122"/>
                    <a:cs typeface="Mongolian Baiti" panose="03000500000000000000" pitchFamily="66" charset="0"/>
                  </a:rPr>
                  <a:t> </a:t>
                </a:r>
                <a14:m>
                  <m:oMath xmlns:m="http://schemas.openxmlformats.org/officeDocument/2006/math">
                    <m:r>
                      <a:rPr lang="en-US" altLang="zh-CN" i="1">
                        <a:effectLst/>
                        <a:latin typeface="Cambria Math" panose="02040503050406030204" pitchFamily="18" charset="0"/>
                        <a:ea typeface="宋体" panose="02010600030101010101" pitchFamily="2" charset="-122"/>
                        <a:cs typeface="Times New Roman" panose="02020603050405020304" pitchFamily="18" charset="0"/>
                      </a:rPr>
                      <m:t>𝑖</m:t>
                    </m:r>
                  </m:oMath>
                </a14:m>
                <a:r>
                  <a:rPr lang="en-US" altLang="zh-CN" dirty="0">
                    <a:effectLst/>
                    <a:latin typeface="微软雅黑" panose="020B0503020204020204" pitchFamily="34" charset="-122"/>
                    <a:ea typeface="微软雅黑" panose="020B0503020204020204" pitchFamily="34" charset="-122"/>
                    <a:cs typeface="Mongolian Baiti" panose="03000500000000000000" pitchFamily="66" charset="0"/>
                  </a:rPr>
                  <a:t> takes up in all entities. Given a certain number of varieties, the more evenness the entity variety, and thus the higher equality degree of the research content distribution.</a:t>
                </a:r>
                <a:endPar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mc:Choice>
        <mc:Fallback>
          <p:sp>
            <p:nvSpPr>
              <p:cNvPr id="19" name="文本框 18">
                <a:extLst>
                  <a:ext uri="{FF2B5EF4-FFF2-40B4-BE49-F238E27FC236}">
                    <a16:creationId xmlns:a16="http://schemas.microsoft.com/office/drawing/2014/main" id="{E1B71F4D-5353-E83D-F0CD-E57A24D01330}"/>
                  </a:ext>
                </a:extLst>
              </p:cNvPr>
              <p:cNvSpPr txBox="1">
                <a:spLocks noRot="1" noChangeAspect="1" noMove="1" noResize="1" noEditPoints="1" noAdjustHandles="1" noChangeArrowheads="1" noChangeShapeType="1" noTextEdit="1"/>
              </p:cNvSpPr>
              <p:nvPr/>
            </p:nvSpPr>
            <p:spPr>
              <a:xfrm>
                <a:off x="3467100" y="1215071"/>
                <a:ext cx="8276164" cy="3367910"/>
              </a:xfrm>
              <a:prstGeom prst="rect">
                <a:avLst/>
              </a:prstGeom>
              <a:blipFill>
                <a:blip r:embed="rId7"/>
                <a:stretch>
                  <a:fillRect l="-663" r="-663" b="-1808"/>
                </a:stretch>
              </a:blipFill>
            </p:spPr>
            <p:txBody>
              <a:bodyPr/>
              <a:lstStyle/>
              <a:p>
                <a:r>
                  <a:rPr lang="zh-CN" altLang="en-US">
                    <a:noFill/>
                  </a:rPr>
                  <a:t> </a:t>
                </a:r>
              </a:p>
            </p:txBody>
          </p:sp>
        </mc:Fallback>
      </mc:AlternateContent>
      <p:sp>
        <p:nvSpPr>
          <p:cNvPr id="20" name="文本框 19">
            <a:extLst>
              <a:ext uri="{FF2B5EF4-FFF2-40B4-BE49-F238E27FC236}">
                <a16:creationId xmlns:a16="http://schemas.microsoft.com/office/drawing/2014/main" id="{E832827C-359F-CE33-7291-C94FBEE38CF7}"/>
              </a:ext>
            </a:extLst>
          </p:cNvPr>
          <p:cNvSpPr txBox="1"/>
          <p:nvPr/>
        </p:nvSpPr>
        <p:spPr>
          <a:xfrm>
            <a:off x="385763" y="3911553"/>
            <a:ext cx="6162674" cy="1012906"/>
          </a:xfrm>
          <a:prstGeom prst="rect">
            <a:avLst/>
          </a:prstGeom>
          <a:noFill/>
        </p:spPr>
        <p:txBody>
          <a:bodyPr wrap="square">
            <a:spAutoFit/>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Evenness: </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Balance of Distribution</a:t>
            </a:r>
          </a:p>
        </p:txBody>
      </p:sp>
      <p:pic>
        <p:nvPicPr>
          <p:cNvPr id="3" name="图片 2">
            <a:extLst>
              <a:ext uri="{FF2B5EF4-FFF2-40B4-BE49-F238E27FC236}">
                <a16:creationId xmlns:a16="http://schemas.microsoft.com/office/drawing/2014/main" id="{130AC9A1-5213-2645-9CD1-7A8F1983C4E2}"/>
              </a:ext>
            </a:extLst>
          </p:cNvPr>
          <p:cNvPicPr>
            <a:picLocks noChangeAspect="1"/>
          </p:cNvPicPr>
          <p:nvPr/>
        </p:nvPicPr>
        <p:blipFill>
          <a:blip r:embed="rId8"/>
          <a:stretch>
            <a:fillRect/>
          </a:stretch>
        </p:blipFill>
        <p:spPr>
          <a:xfrm>
            <a:off x="152400" y="1701259"/>
            <a:ext cx="2308529" cy="2210294"/>
          </a:xfrm>
          <a:prstGeom prst="rect">
            <a:avLst/>
          </a:prstGeom>
        </p:spPr>
      </p:pic>
    </p:spTree>
    <p:extLst>
      <p:ext uri="{BB962C8B-B14F-4D97-AF65-F5344CB8AC3E}">
        <p14:creationId xmlns:p14="http://schemas.microsoft.com/office/powerpoint/2010/main" val="408391198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PA-稻壳儿搜索【幻雨工作室】_1_1"/>
          <p:cNvSpPr>
            <a:spLocks noChangeArrowheads="1"/>
          </p:cNvSpPr>
          <p:nvPr>
            <p:custDataLst>
              <p:tags r:id="rId1"/>
            </p:custDataLst>
          </p:nvPr>
        </p:nvSpPr>
        <p:spPr bwMode="auto">
          <a:xfrm>
            <a:off x="63105" y="145282"/>
            <a:ext cx="821577" cy="819415"/>
          </a:xfrm>
          <a:prstGeom prst="ellipse">
            <a:avLst/>
          </a:prstGeom>
          <a:solidFill>
            <a:srgbClr val="123539"/>
          </a:solidFill>
          <a:ln w="50800" cap="sq">
            <a:solidFill>
              <a:srgbClr val="FFFFFF"/>
            </a:solidFill>
            <a:miter lim="800000"/>
          </a:ln>
          <a:effectLst>
            <a:outerShdw blurRad="65000" dist="50800" dir="12900000" kx="195000" ky="145000" algn="tl"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08</a:t>
            </a:r>
            <a:endPar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9" name="PA-稻壳儿搜索【幻雨工作室】_2_1"/>
          <p:cNvSpPr txBox="1"/>
          <p:nvPr>
            <p:custDataLst>
              <p:tags r:id="rId2"/>
            </p:custDataLst>
          </p:nvPr>
        </p:nvSpPr>
        <p:spPr>
          <a:xfrm>
            <a:off x="884682" y="238508"/>
            <a:ext cx="96148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333E50"/>
                </a:solidFill>
                <a:effectLst/>
                <a:uLnTx/>
                <a:uFillTx/>
                <a:latin typeface="微软雅黑" panose="020B0503020204020204" pitchFamily="34" charset="-122"/>
                <a:ea typeface="微软雅黑" panose="020B0503020204020204" pitchFamily="34" charset="-122"/>
                <a:cs typeface="+mn-cs"/>
              </a:rPr>
              <a:t>Methodology— One-dimensional Diversity</a:t>
            </a:r>
          </a:p>
        </p:txBody>
      </p:sp>
      <p:sp>
        <p:nvSpPr>
          <p:cNvPr id="60" name="PA-矩形 5_1"/>
          <p:cNvSpPr/>
          <p:nvPr>
            <p:custDataLst>
              <p:tags r:id="rId3"/>
            </p:custDataLst>
          </p:nvPr>
        </p:nvSpPr>
        <p:spPr>
          <a:xfrm>
            <a:off x="0" y="6501008"/>
            <a:ext cx="12192000" cy="356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7" name="图片 6">
            <a:extLst>
              <a:ext uri="{FF2B5EF4-FFF2-40B4-BE49-F238E27FC236}">
                <a16:creationId xmlns:a16="http://schemas.microsoft.com/office/drawing/2014/main" id="{A3C68EA8-6733-45D5-B010-319BE02EAEEA}"/>
              </a:ext>
            </a:extLst>
          </p:cNvPr>
          <p:cNvPicPr/>
          <p:nvPr/>
        </p:nvPicPr>
        <p:blipFill>
          <a:blip r:embed="rId6"/>
          <a:stretch>
            <a:fillRect/>
          </a:stretch>
        </p:blipFill>
        <p:spPr>
          <a:xfrm>
            <a:off x="9481150" y="332105"/>
            <a:ext cx="2446020" cy="445770"/>
          </a:xfrm>
          <a:prstGeom prst="rect">
            <a:avLst/>
          </a:prstGeom>
          <a:noFill/>
          <a:ln w="9525">
            <a:noFill/>
          </a:ln>
        </p:spPr>
      </p:pic>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E1B71F4D-5353-E83D-F0CD-E57A24D01330}"/>
                  </a:ext>
                </a:extLst>
              </p:cNvPr>
              <p:cNvSpPr txBox="1"/>
              <p:nvPr/>
            </p:nvSpPr>
            <p:spPr>
              <a:xfrm>
                <a:off x="3527180" y="1156639"/>
                <a:ext cx="8493369" cy="4510915"/>
              </a:xfrm>
              <a:prstGeom prst="rect">
                <a:avLst/>
              </a:prstGeom>
              <a:noFill/>
            </p:spPr>
            <p:txBody>
              <a:bodyPr wrap="square" rtlCol="0">
                <a:spAutoFit/>
              </a:bodyPr>
              <a:lstStyle/>
              <a:p>
                <a:pPr algn="just">
                  <a:lnSpc>
                    <a:spcPct val="150000"/>
                  </a:lnSpc>
                </a:pPr>
                <a:r>
                  <a:rPr lang="en-US" altLang="zh-CN" dirty="0">
                    <a:latin typeface="微软雅黑" panose="020B0503020204020204" pitchFamily="34" charset="-122"/>
                    <a:ea typeface="微软雅黑" panose="020B0503020204020204" pitchFamily="34" charset="-122"/>
                  </a:rPr>
                  <a:t>Disparity refers to the </a:t>
                </a:r>
                <a:r>
                  <a:rPr lang="en-US" altLang="zh-CN" b="1" dirty="0">
                    <a:latin typeface="微软雅黑" panose="020B0503020204020204" pitchFamily="34" charset="-122"/>
                    <a:ea typeface="微软雅黑" panose="020B0503020204020204" pitchFamily="34" charset="-122"/>
                  </a:rPr>
                  <a:t>distance </a:t>
                </a:r>
                <a:r>
                  <a:rPr lang="en-US" altLang="zh-CN" dirty="0">
                    <a:latin typeface="微软雅黑" panose="020B0503020204020204" pitchFamily="34" charset="-122"/>
                    <a:ea typeface="微软雅黑" panose="020B0503020204020204" pitchFamily="34" charset="-122"/>
                  </a:rPr>
                  <a:t>between research contents, which is indicated by the </a:t>
                </a:r>
                <a:r>
                  <a:rPr lang="en-US" altLang="zh-CN" b="1" dirty="0">
                    <a:latin typeface="微软雅黑" panose="020B0503020204020204" pitchFamily="34" charset="-122"/>
                    <a:ea typeface="微软雅黑" panose="020B0503020204020204" pitchFamily="34" charset="-122"/>
                  </a:rPr>
                  <a:t>cosine distance</a:t>
                </a:r>
                <a:r>
                  <a:rPr lang="en-US" altLang="zh-CN" dirty="0">
                    <a:latin typeface="微软雅黑" panose="020B0503020204020204" pitchFamily="34" charset="-122"/>
                    <a:ea typeface="微软雅黑" panose="020B0503020204020204" pitchFamily="34" charset="-122"/>
                  </a:rPr>
                  <a:t>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𝑑</m:t>
                        </m:r>
                      </m:e>
                      <m:sub>
                        <m:r>
                          <a:rPr lang="en-US" altLang="zh-CN" i="1">
                            <a:latin typeface="Cambria Math" panose="02040503050406030204" pitchFamily="18" charset="0"/>
                          </a:rPr>
                          <m:t>𝑖𝑗</m:t>
                        </m:r>
                      </m:sub>
                    </m:sSub>
                  </m:oMath>
                </a14:m>
                <a:r>
                  <a:rPr lang="en-US" altLang="zh-CN" dirty="0">
                    <a:latin typeface="微软雅黑" panose="020B0503020204020204" pitchFamily="34" charset="-122"/>
                    <a:ea typeface="微软雅黑" panose="020B0503020204020204" pitchFamily="34" charset="-122"/>
                  </a:rPr>
                  <a:t> between any two entity vectors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𝑖</m:t>
                        </m:r>
                      </m:sub>
                    </m:sSub>
                    <m:r>
                      <a:rPr lang="en-US" altLang="zh-CN" i="1">
                        <a:latin typeface="Cambria Math" panose="02040503050406030204" pitchFamily="18" charset="0"/>
                      </a:rPr>
                      <m:t> </m:t>
                    </m:r>
                  </m:oMath>
                </a14:m>
                <a:r>
                  <a:rPr lang="en-US" altLang="zh-CN" dirty="0">
                    <a:latin typeface="微软雅黑" panose="020B0503020204020204" pitchFamily="34" charset="-122"/>
                    <a:ea typeface="微软雅黑" panose="020B0503020204020204" pitchFamily="34" charset="-122"/>
                  </a:rPr>
                  <a:t>and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𝑗</m:t>
                        </m:r>
                      </m:sub>
                    </m:sSub>
                  </m:oMath>
                </a14:m>
                <a:r>
                  <a:rPr lang="en-US" altLang="zh-CN" dirty="0">
                    <a:latin typeface="微软雅黑" panose="020B0503020204020204" pitchFamily="34" charset="-122"/>
                    <a:ea typeface="微软雅黑" panose="020B0503020204020204" pitchFamily="34" charset="-122"/>
                  </a:rPr>
                  <a:t>:</a:t>
                </a:r>
                <a:endParaRPr lang="zh-CN" altLang="zh-CN" dirty="0">
                  <a:latin typeface="微软雅黑" panose="020B0503020204020204" pitchFamily="34" charset="-122"/>
                  <a:ea typeface="微软雅黑" panose="020B0503020204020204" pitchFamily="34" charset="-122"/>
                </a:endParaRPr>
              </a:p>
              <a:p>
                <a:pPr algn="just">
                  <a:lnSpc>
                    <a:spcPct val="150000"/>
                  </a:lnSpc>
                </a:pP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                           </m:t>
                        </m:r>
                        <m:r>
                          <a:rPr lang="en-US" altLang="zh-CN" i="1">
                            <a:latin typeface="Cambria Math" panose="02040503050406030204" pitchFamily="18" charset="0"/>
                          </a:rPr>
                          <m:t>𝑑</m:t>
                        </m:r>
                      </m:e>
                      <m:sub>
                        <m:r>
                          <a:rPr lang="en-US" altLang="zh-CN" i="1">
                            <a:latin typeface="Cambria Math" panose="02040503050406030204" pitchFamily="18" charset="0"/>
                          </a:rPr>
                          <m:t>𝑖𝑗</m:t>
                        </m:r>
                      </m:sub>
                    </m:sSub>
                    <m:r>
                      <a:rPr lang="en-US" altLang="zh-CN" i="1">
                        <a:latin typeface="Cambria Math" panose="02040503050406030204" pitchFamily="18" charset="0"/>
                      </a:rPr>
                      <m:t>=1−</m:t>
                    </m:r>
                    <m:func>
                      <m:funcPr>
                        <m:ctrlPr>
                          <a:rPr lang="zh-CN" altLang="zh-CN" i="1">
                            <a:latin typeface="Cambria Math" panose="02040503050406030204" pitchFamily="18" charset="0"/>
                          </a:rPr>
                        </m:ctrlPr>
                      </m:funcPr>
                      <m:fName>
                        <m:r>
                          <m:rPr>
                            <m:sty m:val="p"/>
                          </m:rPr>
                          <a:rPr lang="en-US" altLang="zh-CN">
                            <a:latin typeface="Cambria Math" panose="02040503050406030204" pitchFamily="18" charset="0"/>
                          </a:rPr>
                          <m:t>cos</m:t>
                        </m:r>
                      </m:fName>
                      <m:e>
                        <m:r>
                          <a:rPr lang="en-US" altLang="zh-CN" i="1">
                            <a:latin typeface="Cambria Math" panose="02040503050406030204" pitchFamily="18" charset="0"/>
                          </a:rPr>
                          <m:t>𝜃</m:t>
                        </m:r>
                      </m:e>
                    </m:func>
                  </m:oMath>
                </a14:m>
                <a:r>
                  <a:rPr lang="en-US" altLang="zh-CN" dirty="0">
                    <a:latin typeface="微软雅黑" panose="020B0503020204020204" pitchFamily="34" charset="-122"/>
                    <a:ea typeface="微软雅黑" panose="020B0503020204020204" pitchFamily="34" charset="-122"/>
                  </a:rPr>
                  <a:t>                                         (3)</a:t>
                </a:r>
                <a:endParaRPr lang="zh-CN" altLang="zh-CN" dirty="0">
                  <a:latin typeface="微软雅黑" panose="020B0503020204020204" pitchFamily="34" charset="-122"/>
                  <a:ea typeface="微软雅黑" panose="020B0503020204020204" pitchFamily="34" charset="-122"/>
                </a:endParaRPr>
              </a:p>
              <a:p>
                <a:pPr algn="just">
                  <a:lnSpc>
                    <a:spcPct val="150000"/>
                  </a:lnSpc>
                </a:pPr>
                <a14:m>
                  <m:oMath xmlns:m="http://schemas.openxmlformats.org/officeDocument/2006/math">
                    <m:r>
                      <a:rPr lang="en-US" altLang="zh-CN">
                        <a:latin typeface="Cambria Math" panose="02040503050406030204" pitchFamily="18" charset="0"/>
                      </a:rPr>
                      <m:t>                         </m:t>
                    </m:r>
                    <m:r>
                      <m:rPr>
                        <m:sty m:val="p"/>
                      </m:rPr>
                      <a:rPr lang="en-US" altLang="zh-CN">
                        <a:latin typeface="Cambria Math" panose="02040503050406030204" pitchFamily="18" charset="0"/>
                      </a:rPr>
                      <m:t>cos</m:t>
                    </m:r>
                    <m:r>
                      <a:rPr lang="en-US" altLang="zh-CN" i="1">
                        <a:latin typeface="Cambria Math" panose="02040503050406030204" pitchFamily="18" charset="0"/>
                      </a:rPr>
                      <m:t>𝜃</m:t>
                    </m:r>
                    <m:r>
                      <a:rPr lang="en-US" altLang="zh-CN" i="1">
                        <a:latin typeface="Cambria Math" panose="02040503050406030204" pitchFamily="18" charset="0"/>
                      </a:rPr>
                      <m:t>=</m:t>
                    </m:r>
                    <m:f>
                      <m:fPr>
                        <m:ctrlPr>
                          <a:rPr lang="zh-CN" altLang="zh-CN" i="1">
                            <a:latin typeface="Cambria Math" panose="02040503050406030204" pitchFamily="18" charset="0"/>
                          </a:rPr>
                        </m:ctrlPr>
                      </m:fPr>
                      <m:num>
                        <m:r>
                          <a:rPr lang="en-US" altLang="zh-CN" i="1">
                            <a:latin typeface="Cambria Math" panose="02040503050406030204" pitchFamily="18" charset="0"/>
                          </a:rPr>
                          <m:t>𝑋</m:t>
                        </m:r>
                        <m:r>
                          <a:rPr lang="en-US" altLang="zh-CN">
                            <a:latin typeface="Cambria Math" panose="02040503050406030204" pitchFamily="18" charset="0"/>
                          </a:rPr>
                          <m:t>·</m:t>
                        </m:r>
                        <m:r>
                          <m:rPr>
                            <m:sty m:val="p"/>
                          </m:rPr>
                          <a:rPr lang="en-US" altLang="zh-CN">
                            <a:latin typeface="Cambria Math" panose="02040503050406030204" pitchFamily="18" charset="0"/>
                          </a:rPr>
                          <m:t>Y</m:t>
                        </m:r>
                      </m:num>
                      <m:den>
                        <m:d>
                          <m:dPr>
                            <m:begChr m:val="‖"/>
                            <m:endChr m:val="‖"/>
                            <m:ctrlPr>
                              <a:rPr lang="zh-CN" altLang="zh-CN" i="1">
                                <a:latin typeface="Cambria Math" panose="02040503050406030204" pitchFamily="18" charset="0"/>
                              </a:rPr>
                            </m:ctrlPr>
                          </m:dPr>
                          <m:e>
                            <m:r>
                              <a:rPr lang="en-US" altLang="zh-CN" i="1">
                                <a:latin typeface="Cambria Math" panose="02040503050406030204" pitchFamily="18" charset="0"/>
                              </a:rPr>
                              <m:t>𝑋</m:t>
                            </m:r>
                          </m:e>
                        </m:d>
                        <m:r>
                          <a:rPr lang="en-US" altLang="zh-CN">
                            <a:latin typeface="Cambria Math" panose="02040503050406030204" pitchFamily="18" charset="0"/>
                          </a:rPr>
                          <m:t>·</m:t>
                        </m:r>
                        <m:d>
                          <m:dPr>
                            <m:begChr m:val="‖"/>
                            <m:endChr m:val="‖"/>
                            <m:ctrlPr>
                              <a:rPr lang="zh-CN" altLang="zh-CN" i="1">
                                <a:latin typeface="Cambria Math" panose="02040503050406030204" pitchFamily="18" charset="0"/>
                              </a:rPr>
                            </m:ctrlPr>
                          </m:dPr>
                          <m:e>
                            <m:r>
                              <a:rPr lang="en-US" altLang="zh-CN" i="1">
                                <a:latin typeface="Cambria Math" panose="02040503050406030204" pitchFamily="18" charset="0"/>
                              </a:rPr>
                              <m:t>𝑌</m:t>
                            </m:r>
                          </m:e>
                        </m:d>
                      </m:den>
                    </m:f>
                    <m:r>
                      <a:rPr lang="en-US" altLang="zh-CN" i="1">
                        <a:latin typeface="Cambria Math" panose="02040503050406030204" pitchFamily="18" charset="0"/>
                      </a:rPr>
                      <m:t>=</m:t>
                    </m:r>
                    <m:f>
                      <m:fPr>
                        <m:ctrlPr>
                          <a:rPr lang="zh-CN" altLang="zh-CN" i="1">
                            <a:latin typeface="Cambria Math" panose="02040503050406030204" pitchFamily="18" charset="0"/>
                          </a:rPr>
                        </m:ctrlPr>
                      </m:fPr>
                      <m:num>
                        <m:nary>
                          <m:naryPr>
                            <m:chr m:val="∑"/>
                            <m:limLoc m:val="undOvr"/>
                            <m:ctrlPr>
                              <a:rPr lang="zh-CN" altLang="zh-CN" i="1">
                                <a:latin typeface="Cambria Math" panose="02040503050406030204" pitchFamily="18" charset="0"/>
                              </a:rPr>
                            </m:ctrlPr>
                          </m:naryPr>
                          <m:sub>
                            <m: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i="1">
                                <a:latin typeface="Cambria Math" panose="02040503050406030204" pitchFamily="18" charset="0"/>
                              </a:rPr>
                              <m:t>𝑛</m:t>
                            </m:r>
                          </m:sup>
                          <m:e>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𝑖</m:t>
                                </m:r>
                              </m:sub>
                            </m:sSub>
                            <m:sSub>
                              <m:sSubPr>
                                <m:ctrlPr>
                                  <a:rPr lang="zh-CN"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𝑗</m:t>
                                </m:r>
                              </m:sub>
                            </m:sSub>
                          </m:e>
                        </m:nary>
                      </m:num>
                      <m:den>
                        <m:rad>
                          <m:radPr>
                            <m:degHide m:val="on"/>
                            <m:ctrlPr>
                              <a:rPr lang="zh-CN" altLang="zh-CN" i="1">
                                <a:latin typeface="Cambria Math" panose="02040503050406030204" pitchFamily="18" charset="0"/>
                              </a:rPr>
                            </m:ctrlPr>
                          </m:radPr>
                          <m:deg/>
                          <m:e>
                            <m:nary>
                              <m:naryPr>
                                <m:chr m:val="∑"/>
                                <m:limLoc m:val="undOvr"/>
                                <m:ctrlPr>
                                  <a:rPr lang="zh-CN" altLang="zh-CN" i="1">
                                    <a:latin typeface="Cambria Math" panose="02040503050406030204" pitchFamily="18" charset="0"/>
                                  </a:rPr>
                                </m:ctrlPr>
                              </m:naryPr>
                              <m:sub>
                                <m: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i="1">
                                    <a:latin typeface="Cambria Math" panose="02040503050406030204" pitchFamily="18" charset="0"/>
                                  </a:rPr>
                                  <m:t>𝑛</m:t>
                                </m:r>
                              </m:sup>
                              <m:e>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𝑖</m:t>
                                    </m:r>
                                  </m:sub>
                                </m:sSub>
                              </m:e>
                            </m:nary>
                          </m:e>
                        </m:rad>
                        <m:r>
                          <a:rPr lang="en-US" altLang="zh-CN">
                            <a:latin typeface="Cambria Math" panose="02040503050406030204" pitchFamily="18" charset="0"/>
                          </a:rPr>
                          <m:t>·</m:t>
                        </m:r>
                        <m:rad>
                          <m:radPr>
                            <m:degHide m:val="on"/>
                            <m:ctrlPr>
                              <a:rPr lang="zh-CN" altLang="zh-CN" i="1">
                                <a:latin typeface="Cambria Math" panose="02040503050406030204" pitchFamily="18" charset="0"/>
                              </a:rPr>
                            </m:ctrlPr>
                          </m:radPr>
                          <m:deg/>
                          <m:e>
                            <m:nary>
                              <m:naryPr>
                                <m:chr m:val="∑"/>
                                <m:limLoc m:val="undOvr"/>
                                <m:ctrlPr>
                                  <a:rPr lang="zh-CN" altLang="zh-CN" i="1">
                                    <a:latin typeface="Cambria Math" panose="02040503050406030204" pitchFamily="18" charset="0"/>
                                  </a:rPr>
                                </m:ctrlPr>
                              </m:naryPr>
                              <m:sub>
                                <m:r>
                                  <a:rPr lang="en-US" altLang="zh-CN" i="1">
                                    <a:latin typeface="Cambria Math" panose="02040503050406030204" pitchFamily="18" charset="0"/>
                                  </a:rPr>
                                  <m:t>𝑗</m:t>
                                </m:r>
                                <m:r>
                                  <a:rPr lang="en-US" altLang="zh-CN" i="1">
                                    <a:latin typeface="Cambria Math" panose="02040503050406030204" pitchFamily="18" charset="0"/>
                                  </a:rPr>
                                  <m:t>=1</m:t>
                                </m:r>
                              </m:sub>
                              <m:sup>
                                <m:r>
                                  <a:rPr lang="en-US" altLang="zh-CN" i="1">
                                    <a:latin typeface="Cambria Math" panose="02040503050406030204" pitchFamily="18" charset="0"/>
                                  </a:rPr>
                                  <m:t>𝑛</m:t>
                                </m:r>
                              </m:sup>
                              <m:e>
                                <m:sSub>
                                  <m:sSubPr>
                                    <m:ctrlPr>
                                      <a:rPr lang="zh-CN"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𝑗</m:t>
                                    </m:r>
                                  </m:sub>
                                </m:sSub>
                              </m:e>
                            </m:nary>
                          </m:e>
                        </m:rad>
                      </m:den>
                    </m:f>
                  </m:oMath>
                </a14:m>
                <a:r>
                  <a:rPr lang="en-US" altLang="zh-CN" dirty="0">
                    <a:latin typeface="微软雅黑" panose="020B0503020204020204" pitchFamily="34" charset="-122"/>
                    <a:ea typeface="微软雅黑" panose="020B0503020204020204" pitchFamily="34" charset="-122"/>
                  </a:rPr>
                  <a:t>                  (4)</a:t>
                </a:r>
                <a:endParaRPr lang="zh-CN" altLang="zh-CN" dirty="0">
                  <a:latin typeface="微软雅黑" panose="020B0503020204020204" pitchFamily="34" charset="-122"/>
                  <a:ea typeface="微软雅黑" panose="020B0503020204020204" pitchFamily="34" charset="-122"/>
                </a:endParaRPr>
              </a:p>
              <a:p>
                <a:pPr algn="just">
                  <a:lnSpc>
                    <a:spcPct val="150000"/>
                  </a:lnSpc>
                </a:pPr>
                <a:endParaRPr lang="en-US" altLang="zh-CN" dirty="0">
                  <a:latin typeface="微软雅黑" panose="020B0503020204020204" pitchFamily="34" charset="-122"/>
                  <a:ea typeface="微软雅黑" panose="020B0503020204020204" pitchFamily="34" charset="-122"/>
                </a:endParaRPr>
              </a:p>
              <a:p>
                <a:pPr algn="just">
                  <a:lnSpc>
                    <a:spcPct val="150000"/>
                  </a:lnSpc>
                </a:pPr>
                <a:r>
                  <a:rPr lang="en-US" altLang="zh-CN" dirty="0">
                    <a:latin typeface="微软雅黑" panose="020B0503020204020204" pitchFamily="34" charset="-122"/>
                    <a:ea typeface="微软雅黑" panose="020B0503020204020204" pitchFamily="34" charset="-122"/>
                  </a:rPr>
                  <a:t>where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𝑖</m:t>
                        </m:r>
                      </m:sub>
                    </m:sSub>
                  </m:oMath>
                </a14:m>
                <a:r>
                  <a:rPr lang="en-US" altLang="zh-CN" dirty="0">
                    <a:latin typeface="微软雅黑" panose="020B0503020204020204" pitchFamily="34" charset="-122"/>
                    <a:ea typeface="微软雅黑" panose="020B0503020204020204" pitchFamily="34" charset="-122"/>
                  </a:rPr>
                  <a:t>/</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𝑖</m:t>
                        </m:r>
                      </m:sub>
                    </m:sSub>
                  </m:oMath>
                </a14:m>
                <a:r>
                  <a:rPr lang="en-US" altLang="zh-CN" dirty="0">
                    <a:latin typeface="微软雅黑" panose="020B0503020204020204" pitchFamily="34" charset="-122"/>
                    <a:ea typeface="微软雅黑" panose="020B0503020204020204" pitchFamily="34" charset="-122"/>
                  </a:rPr>
                  <a:t> respectively represents the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𝑖</m:t>
                        </m:r>
                      </m:e>
                      <m:sub>
                        <m:r>
                          <a:rPr lang="en-US" altLang="zh-CN" i="1">
                            <a:latin typeface="Cambria Math" panose="02040503050406030204" pitchFamily="18" charset="0"/>
                          </a:rPr>
                          <m:t>𝑡h</m:t>
                        </m:r>
                      </m:sub>
                    </m:sSub>
                  </m:oMath>
                </a14:m>
                <a:r>
                  <a:rPr lang="en-US" altLang="zh-CN" dirty="0">
                    <a:latin typeface="微软雅黑" panose="020B0503020204020204" pitchFamily="34" charset="-122"/>
                    <a:ea typeface="微软雅黑" panose="020B0503020204020204" pitchFamily="34" charset="-122"/>
                  </a:rPr>
                  <a:t>/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𝑗</m:t>
                        </m:r>
                      </m:e>
                      <m:sub>
                        <m:r>
                          <a:rPr lang="en-US" altLang="zh-CN" i="1">
                            <a:latin typeface="Cambria Math" panose="02040503050406030204" pitchFamily="18" charset="0"/>
                          </a:rPr>
                          <m:t>𝑡h</m:t>
                        </m:r>
                      </m:sub>
                    </m:sSub>
                  </m:oMath>
                </a14:m>
                <a:r>
                  <a:rPr lang="en-US" altLang="zh-CN" dirty="0">
                    <a:latin typeface="微软雅黑" panose="020B0503020204020204" pitchFamily="34" charset="-122"/>
                    <a:ea typeface="微软雅黑" panose="020B0503020204020204" pitchFamily="34" charset="-122"/>
                  </a:rPr>
                  <a:t> vector in the corresponding vector group</a:t>
                </a:r>
                <a:r>
                  <a:rPr lang="en-US" altLang="zh-CN" i="1" dirty="0">
                    <a:latin typeface="微软雅黑" panose="020B0503020204020204" pitchFamily="34" charset="-122"/>
                    <a:ea typeface="微软雅黑" panose="020B0503020204020204" pitchFamily="34" charset="-122"/>
                  </a:rPr>
                  <a:t> X</a:t>
                </a:r>
                <a:r>
                  <a:rPr lang="en-US" altLang="zh-CN" dirty="0">
                    <a:latin typeface="微软雅黑" panose="020B0503020204020204" pitchFamily="34" charset="-122"/>
                    <a:ea typeface="微软雅黑" panose="020B0503020204020204" pitchFamily="34" charset="-122"/>
                  </a:rPr>
                  <a:t> and </a:t>
                </a:r>
                <a:r>
                  <a:rPr lang="en-US" altLang="zh-CN" i="1" dirty="0">
                    <a:latin typeface="微软雅黑" panose="020B0503020204020204" pitchFamily="34" charset="-122"/>
                    <a:ea typeface="微软雅黑" panose="020B0503020204020204" pitchFamily="34" charset="-122"/>
                  </a:rPr>
                  <a:t>Y</a:t>
                </a:r>
                <a:r>
                  <a:rPr lang="en-US" altLang="zh-CN" dirty="0">
                    <a:latin typeface="微软雅黑" panose="020B0503020204020204" pitchFamily="34" charset="-122"/>
                    <a:ea typeface="微软雅黑" panose="020B0503020204020204" pitchFamily="34" charset="-122"/>
                  </a:rPr>
                  <a:t>, and </a:t>
                </a:r>
                <a14:m>
                  <m:oMath xmlns:m="http://schemas.openxmlformats.org/officeDocument/2006/math">
                    <m:r>
                      <a:rPr lang="en-US" altLang="zh-CN" i="1">
                        <a:latin typeface="Cambria Math" panose="02040503050406030204" pitchFamily="18" charset="0"/>
                      </a:rPr>
                      <m:t>𝑛</m:t>
                    </m:r>
                  </m:oMath>
                </a14:m>
                <a:r>
                  <a:rPr lang="en-US" altLang="zh-CN" dirty="0">
                    <a:latin typeface="微软雅黑" panose="020B0503020204020204" pitchFamily="34" charset="-122"/>
                    <a:ea typeface="微软雅黑" panose="020B0503020204020204" pitchFamily="34" charset="-122"/>
                  </a:rPr>
                  <a:t> is the size of the vector dimension. In Formular 3, as the </a:t>
                </a:r>
                <a14:m>
                  <m:oMath xmlns:m="http://schemas.openxmlformats.org/officeDocument/2006/math">
                    <m:func>
                      <m:funcPr>
                        <m:ctrlPr>
                          <a:rPr lang="zh-CN" altLang="zh-CN" i="1">
                            <a:latin typeface="Cambria Math" panose="02040503050406030204" pitchFamily="18" charset="0"/>
                          </a:rPr>
                        </m:ctrlPr>
                      </m:funcPr>
                      <m:fName>
                        <m:r>
                          <m:rPr>
                            <m:sty m:val="p"/>
                          </m:rPr>
                          <a:rPr lang="en-US" altLang="zh-CN">
                            <a:latin typeface="Cambria Math" panose="02040503050406030204" pitchFamily="18" charset="0"/>
                          </a:rPr>
                          <m:t>cos</m:t>
                        </m:r>
                      </m:fName>
                      <m:e>
                        <m:r>
                          <a:rPr lang="en-US" altLang="zh-CN" i="1">
                            <a:latin typeface="Cambria Math" panose="02040503050406030204" pitchFamily="18" charset="0"/>
                          </a:rPr>
                          <m:t>𝜃</m:t>
                        </m:r>
                      </m:e>
                    </m:func>
                  </m:oMath>
                </a14:m>
                <a:r>
                  <a:rPr lang="en-US" altLang="zh-CN" dirty="0">
                    <a:latin typeface="微软雅黑" panose="020B0503020204020204" pitchFamily="34" charset="-122"/>
                    <a:ea typeface="微软雅黑" panose="020B0503020204020204" pitchFamily="34" charset="-122"/>
                  </a:rPr>
                  <a:t> gets closer to 1, the further between two entities.</a:t>
                </a:r>
                <a:endParaRPr lang="zh-CN" altLang="zh-CN" dirty="0">
                  <a:latin typeface="微软雅黑" panose="020B0503020204020204" pitchFamily="34" charset="-122"/>
                  <a:ea typeface="微软雅黑" panose="020B0503020204020204" pitchFamily="34" charset="-122"/>
                </a:endParaRPr>
              </a:p>
            </p:txBody>
          </p:sp>
        </mc:Choice>
        <mc:Fallback xmlns="">
          <p:sp>
            <p:nvSpPr>
              <p:cNvPr id="19" name="文本框 18">
                <a:extLst>
                  <a:ext uri="{FF2B5EF4-FFF2-40B4-BE49-F238E27FC236}">
                    <a16:creationId xmlns:a16="http://schemas.microsoft.com/office/drawing/2014/main" id="{E1B71F4D-5353-E83D-F0CD-E57A24D01330}"/>
                  </a:ext>
                </a:extLst>
              </p:cNvPr>
              <p:cNvSpPr txBox="1">
                <a:spLocks noRot="1" noChangeAspect="1" noMove="1" noResize="1" noEditPoints="1" noAdjustHandles="1" noChangeArrowheads="1" noChangeShapeType="1" noTextEdit="1"/>
              </p:cNvSpPr>
              <p:nvPr/>
            </p:nvSpPr>
            <p:spPr>
              <a:xfrm>
                <a:off x="3527180" y="1156639"/>
                <a:ext cx="8493369" cy="4510915"/>
              </a:xfrm>
              <a:prstGeom prst="rect">
                <a:avLst/>
              </a:prstGeom>
              <a:blipFill>
                <a:blip r:embed="rId7"/>
                <a:stretch>
                  <a:fillRect l="-646" r="-574" b="-1216"/>
                </a:stretch>
              </a:blipFill>
            </p:spPr>
            <p:txBody>
              <a:bodyPr/>
              <a:lstStyle/>
              <a:p>
                <a:r>
                  <a:rPr lang="zh-CN" altLang="en-US">
                    <a:noFill/>
                  </a:rPr>
                  <a:t> </a:t>
                </a:r>
              </a:p>
            </p:txBody>
          </p:sp>
        </mc:Fallback>
      </mc:AlternateContent>
      <p:sp>
        <p:nvSpPr>
          <p:cNvPr id="20" name="文本框 19">
            <a:extLst>
              <a:ext uri="{FF2B5EF4-FFF2-40B4-BE49-F238E27FC236}">
                <a16:creationId xmlns:a16="http://schemas.microsoft.com/office/drawing/2014/main" id="{E832827C-359F-CE33-7291-C94FBEE38CF7}"/>
              </a:ext>
            </a:extLst>
          </p:cNvPr>
          <p:cNvSpPr txBox="1"/>
          <p:nvPr/>
        </p:nvSpPr>
        <p:spPr>
          <a:xfrm>
            <a:off x="339330" y="3897796"/>
            <a:ext cx="6162674" cy="1012906"/>
          </a:xfrm>
          <a:prstGeom prst="rect">
            <a:avLst/>
          </a:prstGeom>
          <a:noFill/>
        </p:spPr>
        <p:txBody>
          <a:bodyPr wrap="square">
            <a:spAutoFit/>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Disparity: </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Degree of Difference</a:t>
            </a:r>
          </a:p>
        </p:txBody>
      </p:sp>
      <p:pic>
        <p:nvPicPr>
          <p:cNvPr id="4" name="图片 3">
            <a:extLst>
              <a:ext uri="{FF2B5EF4-FFF2-40B4-BE49-F238E27FC236}">
                <a16:creationId xmlns:a16="http://schemas.microsoft.com/office/drawing/2014/main" id="{F910285F-8F7D-08DD-9ACB-6BC117CFD429}"/>
              </a:ext>
            </a:extLst>
          </p:cNvPr>
          <p:cNvPicPr>
            <a:picLocks noChangeAspect="1"/>
          </p:cNvPicPr>
          <p:nvPr/>
        </p:nvPicPr>
        <p:blipFill rotWithShape="1">
          <a:blip r:embed="rId8"/>
          <a:srcRect r="9024"/>
          <a:stretch/>
        </p:blipFill>
        <p:spPr>
          <a:xfrm>
            <a:off x="339330" y="1698233"/>
            <a:ext cx="2259294" cy="2199563"/>
          </a:xfrm>
          <a:prstGeom prst="rect">
            <a:avLst/>
          </a:prstGeom>
        </p:spPr>
      </p:pic>
    </p:spTree>
    <p:extLst>
      <p:ext uri="{BB962C8B-B14F-4D97-AF65-F5344CB8AC3E}">
        <p14:creationId xmlns:p14="http://schemas.microsoft.com/office/powerpoint/2010/main" val="159289583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PA-稻壳儿搜索【幻雨工作室】_1_1"/>
          <p:cNvSpPr>
            <a:spLocks noChangeArrowheads="1"/>
          </p:cNvSpPr>
          <p:nvPr>
            <p:custDataLst>
              <p:tags r:id="rId1"/>
            </p:custDataLst>
          </p:nvPr>
        </p:nvSpPr>
        <p:spPr bwMode="auto">
          <a:xfrm>
            <a:off x="63105" y="145282"/>
            <a:ext cx="821577" cy="819415"/>
          </a:xfrm>
          <a:prstGeom prst="ellipse">
            <a:avLst/>
          </a:prstGeom>
          <a:solidFill>
            <a:srgbClr val="123539"/>
          </a:solidFill>
          <a:ln w="50800" cap="sq">
            <a:solidFill>
              <a:srgbClr val="FFFFFF"/>
            </a:solidFill>
            <a:miter lim="800000"/>
          </a:ln>
          <a:effectLst>
            <a:outerShdw blurRad="65000" dist="50800" dir="12900000" kx="195000" ky="145000" algn="tl"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09</a:t>
            </a:r>
            <a:endPar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9" name="PA-稻壳儿搜索【幻雨工作室】_2_1"/>
          <p:cNvSpPr txBox="1"/>
          <p:nvPr>
            <p:custDataLst>
              <p:tags r:id="rId2"/>
            </p:custDataLst>
          </p:nvPr>
        </p:nvSpPr>
        <p:spPr>
          <a:xfrm>
            <a:off x="884682" y="238508"/>
            <a:ext cx="96148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333E50"/>
                </a:solidFill>
                <a:effectLst/>
                <a:uLnTx/>
                <a:uFillTx/>
                <a:latin typeface="微软雅黑" panose="020B0503020204020204" pitchFamily="34" charset="-122"/>
                <a:ea typeface="微软雅黑" panose="020B0503020204020204" pitchFamily="34" charset="-122"/>
                <a:cs typeface="+mn-cs"/>
              </a:rPr>
              <a:t>Methodology— Two-dimensional Diversity</a:t>
            </a:r>
          </a:p>
        </p:txBody>
      </p:sp>
      <p:sp>
        <p:nvSpPr>
          <p:cNvPr id="60" name="PA-矩形 5_1"/>
          <p:cNvSpPr/>
          <p:nvPr>
            <p:custDataLst>
              <p:tags r:id="rId3"/>
            </p:custDataLst>
          </p:nvPr>
        </p:nvSpPr>
        <p:spPr>
          <a:xfrm>
            <a:off x="0" y="6501008"/>
            <a:ext cx="12192000" cy="356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7" name="图片 6">
            <a:extLst>
              <a:ext uri="{FF2B5EF4-FFF2-40B4-BE49-F238E27FC236}">
                <a16:creationId xmlns:a16="http://schemas.microsoft.com/office/drawing/2014/main" id="{A3C68EA8-6733-45D5-B010-319BE02EAEEA}"/>
              </a:ext>
            </a:extLst>
          </p:cNvPr>
          <p:cNvPicPr/>
          <p:nvPr/>
        </p:nvPicPr>
        <p:blipFill>
          <a:blip r:embed="rId6"/>
          <a:stretch>
            <a:fillRect/>
          </a:stretch>
        </p:blipFill>
        <p:spPr>
          <a:xfrm>
            <a:off x="9481150" y="332105"/>
            <a:ext cx="2446020" cy="445770"/>
          </a:xfrm>
          <a:prstGeom prst="rect">
            <a:avLst/>
          </a:prstGeom>
          <a:noFill/>
          <a:ln w="9525">
            <a:noFill/>
          </a:ln>
        </p:spPr>
      </p:pic>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E1B71F4D-5353-E83D-F0CD-E57A24D01330}"/>
                  </a:ext>
                </a:extLst>
              </p:cNvPr>
              <p:cNvSpPr txBox="1"/>
              <p:nvPr/>
            </p:nvSpPr>
            <p:spPr>
              <a:xfrm>
                <a:off x="4281525" y="2156466"/>
                <a:ext cx="7645645" cy="1815241"/>
              </a:xfrm>
              <a:prstGeom prst="rect">
                <a:avLst/>
              </a:prstGeom>
              <a:noFill/>
            </p:spPr>
            <p:txBody>
              <a:bodyPr wrap="square" rtlCol="0">
                <a:spAutoFit/>
              </a:bodyPr>
              <a:lstStyle/>
              <a:p>
                <a:pPr algn="just">
                  <a:lnSpc>
                    <a:spcPct val="150000"/>
                  </a:lnSpc>
                </a:pPr>
                <a:r>
                  <a:rPr lang="en-US" altLang="zh-CN" dirty="0">
                    <a:latin typeface="微软雅黑" panose="020B0503020204020204" pitchFamily="34" charset="-122"/>
                    <a:ea typeface="微软雅黑" panose="020B0503020204020204" pitchFamily="34" charset="-122"/>
                  </a:rPr>
                  <a:t>The combination of variety and evenness expresses the </a:t>
                </a:r>
                <a:r>
                  <a:rPr lang="en-US" altLang="zh-CN" b="1" dirty="0">
                    <a:latin typeface="微软雅黑" panose="020B0503020204020204" pitchFamily="34" charset="-122"/>
                    <a:ea typeface="微软雅黑" panose="020B0503020204020204" pitchFamily="34" charset="-122"/>
                  </a:rPr>
                  <a:t>concentrated level </a:t>
                </a:r>
                <a:r>
                  <a:rPr lang="en-US" altLang="zh-CN" dirty="0">
                    <a:latin typeface="微软雅黑" panose="020B0503020204020204" pitchFamily="34" charset="-122"/>
                    <a:ea typeface="微软雅黑" panose="020B0503020204020204" pitchFamily="34" charset="-122"/>
                  </a:rPr>
                  <a:t>of research content. We use the diversity index Gini-Simpson [5] to quantitatively measure research diversity here:</a:t>
                </a:r>
                <a:endParaRPr lang="zh-CN" altLang="zh-CN" dirty="0">
                  <a:latin typeface="微软雅黑" panose="020B0503020204020204" pitchFamily="34" charset="-122"/>
                  <a:ea typeface="微软雅黑" panose="020B0503020204020204" pitchFamily="34" charset="-122"/>
                </a:endParaRPr>
              </a:p>
              <a:p>
                <a:pPr algn="ctr">
                  <a:lnSpc>
                    <a:spcPct val="150000"/>
                  </a:lnSpc>
                </a:pPr>
                <a14:m>
                  <m:oMath xmlns:m="http://schemas.openxmlformats.org/officeDocument/2006/math">
                    <m:sSub>
                      <m:sSubPr>
                        <m:ctrlPr>
                          <a:rPr lang="zh-CN" altLang="zh-CN" i="1">
                            <a:latin typeface="Cambria Math" panose="02040503050406030204" pitchFamily="18" charset="0"/>
                          </a:rPr>
                        </m:ctrlPr>
                      </m:sSubPr>
                      <m:e>
                        <m:eqArr>
                          <m:eqArrPr>
                            <m:ctrlPr>
                              <a:rPr lang="en-US" altLang="zh-CN" i="1">
                                <a:latin typeface="Cambria Math" panose="02040503050406030204" pitchFamily="18" charset="0"/>
                              </a:rPr>
                            </m:ctrlPr>
                          </m:eqArrPr>
                          <m:e>
                            <m:r>
                              <a:rPr lang="en-US" altLang="zh-CN" i="1">
                                <a:latin typeface="Cambria Math" panose="02040503050406030204" pitchFamily="18" charset="0"/>
                              </a:rPr>
                              <m:t>                      </m:t>
                            </m:r>
                          </m:e>
                          <m:e>
                            <m:r>
                              <a:rPr lang="en-US" altLang="zh-CN" i="1">
                                <a:latin typeface="Cambria Math" panose="02040503050406030204" pitchFamily="18" charset="0"/>
                              </a:rPr>
                              <m:t>𝐷𝑖𝑣</m:t>
                            </m:r>
                          </m:e>
                        </m:eqArr>
                      </m:e>
                      <m:sub>
                        <m:r>
                          <a:rPr lang="en-US" altLang="zh-CN" i="1">
                            <a:latin typeface="Cambria Math" panose="02040503050406030204" pitchFamily="18" charset="0"/>
                          </a:rPr>
                          <m:t>𝐺𝑆</m:t>
                        </m:r>
                      </m:sub>
                    </m:sSub>
                    <m:r>
                      <a:rPr lang="en-US" altLang="zh-CN">
                        <a:latin typeface="Cambria Math" panose="02040503050406030204" pitchFamily="18" charset="0"/>
                      </a:rPr>
                      <m:t>=1</m:t>
                    </m:r>
                    <m:r>
                      <a:rPr lang="en-US" altLang="zh-CN" i="1">
                        <a:latin typeface="Cambria Math" panose="02040503050406030204" pitchFamily="18" charset="0"/>
                      </a:rPr>
                      <m:t>−</m:t>
                    </m:r>
                    <m:nary>
                      <m:naryPr>
                        <m:chr m:val="∑"/>
                        <m:limLoc m:val="subSup"/>
                        <m:ctrlPr>
                          <a:rPr lang="zh-CN" altLang="zh-CN" i="1">
                            <a:latin typeface="Cambria Math" panose="02040503050406030204" pitchFamily="18" charset="0"/>
                          </a:rPr>
                        </m:ctrlPr>
                      </m:naryPr>
                      <m:sub>
                        <m: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i="1">
                            <a:latin typeface="Cambria Math" panose="02040503050406030204" pitchFamily="18" charset="0"/>
                          </a:rPr>
                          <m:t>𝑁</m:t>
                        </m:r>
                      </m:sup>
                      <m:e>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𝑝</m:t>
                            </m:r>
                          </m:e>
                          <m:sub>
                            <m:r>
                              <a:rPr lang="en-US" altLang="zh-CN" i="1">
                                <a:latin typeface="Cambria Math" panose="02040503050406030204" pitchFamily="18" charset="0"/>
                              </a:rPr>
                              <m:t>𝑖</m:t>
                            </m:r>
                          </m:sub>
                          <m:sup>
                            <m:r>
                              <a:rPr lang="en-US" altLang="zh-CN" i="1">
                                <a:latin typeface="Cambria Math" panose="02040503050406030204" pitchFamily="18" charset="0"/>
                              </a:rPr>
                              <m:t>2</m:t>
                            </m:r>
                          </m:sup>
                        </m:sSubSup>
                      </m:e>
                    </m:nary>
                  </m:oMath>
                </a14:m>
                <a:r>
                  <a:rPr lang="en-US" altLang="zh-CN" dirty="0">
                    <a:latin typeface="微软雅黑" panose="020B0503020204020204" pitchFamily="34" charset="-122"/>
                    <a:ea typeface="微软雅黑" panose="020B0503020204020204" pitchFamily="34" charset="-122"/>
                  </a:rPr>
                  <a:t>                             (5)</a:t>
                </a:r>
                <a:endParaRPr lang="zh-CN" altLang="zh-CN" dirty="0">
                  <a:latin typeface="微软雅黑" panose="020B0503020204020204" pitchFamily="34" charset="-122"/>
                  <a:ea typeface="微软雅黑" panose="020B0503020204020204" pitchFamily="34" charset="-122"/>
                </a:endParaRPr>
              </a:p>
            </p:txBody>
          </p:sp>
        </mc:Choice>
        <mc:Fallback xmlns="">
          <p:sp>
            <p:nvSpPr>
              <p:cNvPr id="19" name="文本框 18">
                <a:extLst>
                  <a:ext uri="{FF2B5EF4-FFF2-40B4-BE49-F238E27FC236}">
                    <a16:creationId xmlns:a16="http://schemas.microsoft.com/office/drawing/2014/main" id="{E1B71F4D-5353-E83D-F0CD-E57A24D01330}"/>
                  </a:ext>
                </a:extLst>
              </p:cNvPr>
              <p:cNvSpPr txBox="1">
                <a:spLocks noRot="1" noChangeAspect="1" noMove="1" noResize="1" noEditPoints="1" noAdjustHandles="1" noChangeArrowheads="1" noChangeShapeType="1" noTextEdit="1"/>
              </p:cNvSpPr>
              <p:nvPr/>
            </p:nvSpPr>
            <p:spPr>
              <a:xfrm>
                <a:off x="4281525" y="2156466"/>
                <a:ext cx="7645645" cy="1815241"/>
              </a:xfrm>
              <a:prstGeom prst="rect">
                <a:avLst/>
              </a:prstGeom>
              <a:blipFill>
                <a:blip r:embed="rId7"/>
                <a:stretch>
                  <a:fillRect l="-637" r="-637" b="-34228"/>
                </a:stretch>
              </a:blipFill>
            </p:spPr>
            <p:txBody>
              <a:bodyPr/>
              <a:lstStyle/>
              <a:p>
                <a:r>
                  <a:rPr lang="zh-CN" altLang="en-US">
                    <a:noFill/>
                  </a:rPr>
                  <a:t> </a:t>
                </a:r>
              </a:p>
            </p:txBody>
          </p:sp>
        </mc:Fallback>
      </mc:AlternateContent>
      <p:sp>
        <p:nvSpPr>
          <p:cNvPr id="20" name="文本框 19">
            <a:extLst>
              <a:ext uri="{FF2B5EF4-FFF2-40B4-BE49-F238E27FC236}">
                <a16:creationId xmlns:a16="http://schemas.microsoft.com/office/drawing/2014/main" id="{E832827C-359F-CE33-7291-C94FBEE38CF7}"/>
              </a:ext>
            </a:extLst>
          </p:cNvPr>
          <p:cNvSpPr txBox="1"/>
          <p:nvPr/>
        </p:nvSpPr>
        <p:spPr>
          <a:xfrm>
            <a:off x="567930" y="4091264"/>
            <a:ext cx="6162674" cy="581057"/>
          </a:xfrm>
          <a:prstGeom prst="rect">
            <a:avLst/>
          </a:prstGeom>
          <a:noFill/>
        </p:spPr>
        <p:txBody>
          <a:bodyPr wrap="square">
            <a:spAutoFit/>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Variety</a:t>
            </a:r>
            <a:r>
              <a:rPr lang="en-US" altLang="zh-CN" sz="2400" b="1" dirty="0">
                <a:solidFill>
                  <a:prstClr val="black"/>
                </a:solidFill>
                <a:latin typeface="微软雅黑" panose="020B0503020204020204" pitchFamily="34" charset="-122"/>
                <a:ea typeface="微软雅黑" panose="020B0503020204020204" pitchFamily="34" charset="-122"/>
              </a:rPr>
              <a:t>+</a:t>
            </a: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Evenness</a:t>
            </a:r>
          </a:p>
        </p:txBody>
      </p:sp>
      <p:pic>
        <p:nvPicPr>
          <p:cNvPr id="2" name="图片 1">
            <a:extLst>
              <a:ext uri="{FF2B5EF4-FFF2-40B4-BE49-F238E27FC236}">
                <a16:creationId xmlns:a16="http://schemas.microsoft.com/office/drawing/2014/main" id="{28A1E800-0F99-31FA-5AB9-094E87D968E1}"/>
              </a:ext>
            </a:extLst>
          </p:cNvPr>
          <p:cNvPicPr>
            <a:picLocks noChangeAspect="1"/>
          </p:cNvPicPr>
          <p:nvPr/>
        </p:nvPicPr>
        <p:blipFill>
          <a:blip r:embed="rId8"/>
          <a:stretch>
            <a:fillRect/>
          </a:stretch>
        </p:blipFill>
        <p:spPr>
          <a:xfrm>
            <a:off x="473893" y="2869669"/>
            <a:ext cx="1308495" cy="1118661"/>
          </a:xfrm>
          <a:prstGeom prst="rect">
            <a:avLst/>
          </a:prstGeom>
        </p:spPr>
      </p:pic>
      <p:pic>
        <p:nvPicPr>
          <p:cNvPr id="10" name="图片 9">
            <a:extLst>
              <a:ext uri="{FF2B5EF4-FFF2-40B4-BE49-F238E27FC236}">
                <a16:creationId xmlns:a16="http://schemas.microsoft.com/office/drawing/2014/main" id="{B686ED79-1559-DB78-F1F9-0A9A2BBAF3E5}"/>
              </a:ext>
            </a:extLst>
          </p:cNvPr>
          <p:cNvPicPr>
            <a:picLocks noChangeAspect="1"/>
          </p:cNvPicPr>
          <p:nvPr/>
        </p:nvPicPr>
        <p:blipFill>
          <a:blip r:embed="rId9"/>
          <a:stretch>
            <a:fillRect/>
          </a:stretch>
        </p:blipFill>
        <p:spPr>
          <a:xfrm>
            <a:off x="1678827" y="1940181"/>
            <a:ext cx="1308495" cy="1252815"/>
          </a:xfrm>
          <a:prstGeom prst="rect">
            <a:avLst/>
          </a:prstGeom>
        </p:spPr>
      </p:pic>
    </p:spTree>
    <p:extLst>
      <p:ext uri="{BB962C8B-B14F-4D97-AF65-F5344CB8AC3E}">
        <p14:creationId xmlns:p14="http://schemas.microsoft.com/office/powerpoint/2010/main" val="6856639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PA-稻壳儿搜索【幻雨工作室】_1_1"/>
          <p:cNvSpPr>
            <a:spLocks noChangeArrowheads="1"/>
          </p:cNvSpPr>
          <p:nvPr>
            <p:custDataLst>
              <p:tags r:id="rId1"/>
            </p:custDataLst>
          </p:nvPr>
        </p:nvSpPr>
        <p:spPr bwMode="auto">
          <a:xfrm>
            <a:off x="63105" y="145282"/>
            <a:ext cx="821577" cy="819415"/>
          </a:xfrm>
          <a:prstGeom prst="ellipse">
            <a:avLst/>
          </a:prstGeom>
          <a:solidFill>
            <a:srgbClr val="123539"/>
          </a:solidFill>
          <a:ln w="50800" cap="sq">
            <a:solidFill>
              <a:srgbClr val="FFFFFF"/>
            </a:solidFill>
            <a:miter lim="800000"/>
          </a:ln>
          <a:effectLst>
            <a:outerShdw blurRad="65000" dist="50800" dir="12900000" kx="195000" ky="145000" algn="tl"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zh-CN" sz="2400" b="1" dirty="0">
                <a:solidFill>
                  <a:prstClr val="white"/>
                </a:solidFill>
                <a:latin typeface="微软雅黑" panose="020B0503020204020204" pitchFamily="34" charset="-122"/>
                <a:ea typeface="微软雅黑" panose="020B0503020204020204" pitchFamily="34" charset="-122"/>
              </a:rPr>
              <a:t>10</a:t>
            </a:r>
            <a:endPar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9" name="PA-稻壳儿搜索【幻雨工作室】_2_1"/>
          <p:cNvSpPr txBox="1"/>
          <p:nvPr>
            <p:custDataLst>
              <p:tags r:id="rId2"/>
            </p:custDataLst>
          </p:nvPr>
        </p:nvSpPr>
        <p:spPr>
          <a:xfrm>
            <a:off x="884682" y="238508"/>
            <a:ext cx="96148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333E50"/>
                </a:solidFill>
                <a:effectLst/>
                <a:uLnTx/>
                <a:uFillTx/>
                <a:latin typeface="微软雅黑" panose="020B0503020204020204" pitchFamily="34" charset="-122"/>
                <a:ea typeface="微软雅黑" panose="020B0503020204020204" pitchFamily="34" charset="-122"/>
                <a:cs typeface="+mn-cs"/>
              </a:rPr>
              <a:t>Methodology— Two-dimensional Diversity</a:t>
            </a:r>
          </a:p>
        </p:txBody>
      </p:sp>
      <p:sp>
        <p:nvSpPr>
          <p:cNvPr id="60" name="PA-矩形 5_1"/>
          <p:cNvSpPr/>
          <p:nvPr>
            <p:custDataLst>
              <p:tags r:id="rId3"/>
            </p:custDataLst>
          </p:nvPr>
        </p:nvSpPr>
        <p:spPr>
          <a:xfrm>
            <a:off x="0" y="6501008"/>
            <a:ext cx="12192000" cy="356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7" name="图片 6">
            <a:extLst>
              <a:ext uri="{FF2B5EF4-FFF2-40B4-BE49-F238E27FC236}">
                <a16:creationId xmlns:a16="http://schemas.microsoft.com/office/drawing/2014/main" id="{A3C68EA8-6733-45D5-B010-319BE02EAEEA}"/>
              </a:ext>
            </a:extLst>
          </p:cNvPr>
          <p:cNvPicPr/>
          <p:nvPr/>
        </p:nvPicPr>
        <p:blipFill>
          <a:blip r:embed="rId6"/>
          <a:stretch>
            <a:fillRect/>
          </a:stretch>
        </p:blipFill>
        <p:spPr>
          <a:xfrm>
            <a:off x="9682875" y="332104"/>
            <a:ext cx="2446020" cy="445770"/>
          </a:xfrm>
          <a:prstGeom prst="rect">
            <a:avLst/>
          </a:prstGeom>
          <a:noFill/>
          <a:ln w="9525">
            <a:noFill/>
          </a:ln>
        </p:spPr>
      </p:pic>
      <mc:AlternateContent xmlns:mc="http://schemas.openxmlformats.org/markup-compatibility/2006">
        <mc:Choice xmlns:a14="http://schemas.microsoft.com/office/drawing/2010/main" Requires="a14">
          <p:sp>
            <p:nvSpPr>
              <p:cNvPr id="19" name="文本框 18">
                <a:extLst>
                  <a:ext uri="{FF2B5EF4-FFF2-40B4-BE49-F238E27FC236}">
                    <a16:creationId xmlns:a16="http://schemas.microsoft.com/office/drawing/2014/main" id="{E1B71F4D-5353-E83D-F0CD-E57A24D01330}"/>
                  </a:ext>
                </a:extLst>
              </p:cNvPr>
              <p:cNvSpPr txBox="1"/>
              <p:nvPr/>
            </p:nvSpPr>
            <p:spPr>
              <a:xfrm>
                <a:off x="3698630" y="1877634"/>
                <a:ext cx="8150469" cy="2113912"/>
              </a:xfrm>
              <a:prstGeom prst="rect">
                <a:avLst/>
              </a:prstGeom>
              <a:noFill/>
            </p:spPr>
            <p:txBody>
              <a:bodyPr wrap="square" rtlCol="0">
                <a:spAutoFit/>
              </a:bodyPr>
              <a:lstStyle/>
              <a:p>
                <a:pPr marL="0" marR="0" lvl="0" indent="114300" algn="just" defTabSz="914400" rtl="0" eaLnBrk="1" fontAlgn="auto" latinLnBrk="0" hangingPunct="1">
                  <a:lnSpc>
                    <a:spcPct val="15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ongolian Baiti" panose="03000500000000000000" pitchFamily="66" charset="0"/>
                  </a:rPr>
                  <a:t>The combination of variety and disparity represents the</a:t>
                </a:r>
                <a:r>
                  <a:rPr kumimoji="0" lang="en-US" altLang="zh-CN"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ongolian Baiti" panose="03000500000000000000" pitchFamily="66" charset="0"/>
                  </a:rPr>
                  <a:t> uniqueness level</a:t>
                </a: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ongolian Baiti" panose="03000500000000000000" pitchFamily="66" charset="0"/>
                  </a:rPr>
                  <a:t> of research content. We use the </a:t>
                </a:r>
                <a:r>
                  <a:rPr kumimoji="0" lang="en-US" altLang="zh-CN"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ongolian Baiti" panose="03000500000000000000" pitchFamily="66" charset="0"/>
                  </a:rPr>
                  <a:t>Euclidean metric</a:t>
                </a: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ongolian Baiti" panose="03000500000000000000" pitchFamily="66" charset="0"/>
                  </a:rPr>
                  <a:t> to measure the value difference between two vectors:</a:t>
                </a:r>
                <a:endParaRPr kumimoji="0" lang="zh-CN"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ongolian Baiti" panose="03000500000000000000" pitchFamily="66"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sSub>
                      <m:sSubPr>
                        <m:ctrlPr>
                          <a:rPr kumimoji="0" lang="zh-CN"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                                </m:t>
                        </m:r>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𝐷</m:t>
                        </m:r>
                      </m:e>
                      <m:sub>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𝑖𝑗</m:t>
                        </m:r>
                      </m:sub>
                    </m:sSub>
                    <m:d>
                      <m:dPr>
                        <m:ctrlPr>
                          <a:rPr kumimoji="0" lang="zh-CN"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dPr>
                      <m:e>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𝑋</m:t>
                        </m:r>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m:t>
                        </m:r>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𝑌</m:t>
                        </m:r>
                      </m:e>
                    </m:d>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m:t>
                    </m:r>
                    <m:rad>
                      <m:radPr>
                        <m:degHide m:val="on"/>
                        <m:ctrlPr>
                          <a:rPr kumimoji="0" lang="zh-CN"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radPr>
                      <m:deg/>
                      <m:e>
                        <m:nary>
                          <m:naryPr>
                            <m:chr m:val="∑"/>
                            <m:limLoc m:val="undOvr"/>
                            <m:ctrlPr>
                              <a:rPr kumimoji="0" lang="zh-CN"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naryPr>
                          <m:sub>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𝑖</m:t>
                            </m:r>
                            <m: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=1</m:t>
                            </m:r>
                          </m:sub>
                          <m:sup>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𝑁</m:t>
                            </m:r>
                          </m:sup>
                          <m:e>
                            <m:sSup>
                              <m:sSupPr>
                                <m:ctrlPr>
                                  <a:rPr kumimoji="0" lang="zh-CN"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pPr>
                              <m:e>
                                <m:d>
                                  <m:dPr>
                                    <m:ctrlPr>
                                      <a:rPr kumimoji="0" lang="zh-CN"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kumimoji="0" lang="zh-CN"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𝑥</m:t>
                                        </m:r>
                                      </m:e>
                                      <m:sub>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𝑖</m:t>
                                        </m:r>
                                      </m:sub>
                                    </m:sSub>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m:t>
                                    </m:r>
                                    <m:sSub>
                                      <m:sSubPr>
                                        <m:ctrlPr>
                                          <a:rPr kumimoji="0" lang="zh-CN"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𝑦</m:t>
                                        </m:r>
                                      </m:e>
                                      <m:sub>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𝑗</m:t>
                                        </m:r>
                                      </m:sub>
                                    </m:sSub>
                                  </m:e>
                                </m:d>
                              </m:e>
                              <m:sup>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2</m:t>
                                </m:r>
                              </m:sup>
                            </m:sSup>
                          </m:e>
                        </m:nary>
                      </m:e>
                    </m:rad>
                  </m:oMath>
                </a14:m>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(6)</a:t>
                </a:r>
                <a:endParaRPr kumimoji="0" lang="zh-CN"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mc:Choice>
        <mc:Fallback>
          <p:sp>
            <p:nvSpPr>
              <p:cNvPr id="19" name="文本框 18">
                <a:extLst>
                  <a:ext uri="{FF2B5EF4-FFF2-40B4-BE49-F238E27FC236}">
                    <a16:creationId xmlns:a16="http://schemas.microsoft.com/office/drawing/2014/main" id="{E1B71F4D-5353-E83D-F0CD-E57A24D01330}"/>
                  </a:ext>
                </a:extLst>
              </p:cNvPr>
              <p:cNvSpPr txBox="1">
                <a:spLocks noRot="1" noChangeAspect="1" noMove="1" noResize="1" noEditPoints="1" noAdjustHandles="1" noChangeArrowheads="1" noChangeShapeType="1" noTextEdit="1"/>
              </p:cNvSpPr>
              <p:nvPr/>
            </p:nvSpPr>
            <p:spPr>
              <a:xfrm>
                <a:off x="3698630" y="1877634"/>
                <a:ext cx="8150469" cy="2113912"/>
              </a:xfrm>
              <a:prstGeom prst="rect">
                <a:avLst/>
              </a:prstGeom>
              <a:blipFill>
                <a:blip r:embed="rId7"/>
                <a:stretch>
                  <a:fillRect l="-673" r="-598"/>
                </a:stretch>
              </a:blipFill>
            </p:spPr>
            <p:txBody>
              <a:bodyPr/>
              <a:lstStyle/>
              <a:p>
                <a:r>
                  <a:rPr lang="zh-CN" altLang="en-US">
                    <a:noFill/>
                  </a:rPr>
                  <a:t> </a:t>
                </a:r>
              </a:p>
            </p:txBody>
          </p:sp>
        </mc:Fallback>
      </mc:AlternateContent>
      <p:sp>
        <p:nvSpPr>
          <p:cNvPr id="20" name="文本框 19">
            <a:extLst>
              <a:ext uri="{FF2B5EF4-FFF2-40B4-BE49-F238E27FC236}">
                <a16:creationId xmlns:a16="http://schemas.microsoft.com/office/drawing/2014/main" id="{E832827C-359F-CE33-7291-C94FBEE38CF7}"/>
              </a:ext>
            </a:extLst>
          </p:cNvPr>
          <p:cNvSpPr txBox="1"/>
          <p:nvPr/>
        </p:nvSpPr>
        <p:spPr>
          <a:xfrm>
            <a:off x="167880" y="3986567"/>
            <a:ext cx="6162674" cy="581057"/>
          </a:xfrm>
          <a:prstGeom prst="rect">
            <a:avLst/>
          </a:prstGeom>
          <a:noFill/>
        </p:spPr>
        <p:txBody>
          <a:bodyPr wrap="square">
            <a:spAutoFit/>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Variety + Disparity</a:t>
            </a:r>
          </a:p>
        </p:txBody>
      </p:sp>
      <p:pic>
        <p:nvPicPr>
          <p:cNvPr id="2" name="图片 1">
            <a:extLst>
              <a:ext uri="{FF2B5EF4-FFF2-40B4-BE49-F238E27FC236}">
                <a16:creationId xmlns:a16="http://schemas.microsoft.com/office/drawing/2014/main" id="{28A1E800-0F99-31FA-5AB9-094E87D968E1}"/>
              </a:ext>
            </a:extLst>
          </p:cNvPr>
          <p:cNvPicPr>
            <a:picLocks noChangeAspect="1"/>
          </p:cNvPicPr>
          <p:nvPr/>
        </p:nvPicPr>
        <p:blipFill>
          <a:blip r:embed="rId8"/>
          <a:stretch>
            <a:fillRect/>
          </a:stretch>
        </p:blipFill>
        <p:spPr>
          <a:xfrm>
            <a:off x="0" y="2869669"/>
            <a:ext cx="1308495" cy="1118661"/>
          </a:xfrm>
          <a:prstGeom prst="rect">
            <a:avLst/>
          </a:prstGeom>
        </p:spPr>
      </p:pic>
      <p:pic>
        <p:nvPicPr>
          <p:cNvPr id="3" name="图片 2">
            <a:extLst>
              <a:ext uri="{FF2B5EF4-FFF2-40B4-BE49-F238E27FC236}">
                <a16:creationId xmlns:a16="http://schemas.microsoft.com/office/drawing/2014/main" id="{7D7941A6-7326-1EB0-9CF0-315A44378783}"/>
              </a:ext>
            </a:extLst>
          </p:cNvPr>
          <p:cNvPicPr>
            <a:picLocks noChangeAspect="1"/>
          </p:cNvPicPr>
          <p:nvPr/>
        </p:nvPicPr>
        <p:blipFill>
          <a:blip r:embed="rId9"/>
          <a:stretch>
            <a:fillRect/>
          </a:stretch>
        </p:blipFill>
        <p:spPr>
          <a:xfrm>
            <a:off x="1152525" y="1990424"/>
            <a:ext cx="1127858" cy="1097375"/>
          </a:xfrm>
          <a:prstGeom prst="rect">
            <a:avLst/>
          </a:prstGeom>
        </p:spPr>
      </p:pic>
    </p:spTree>
    <p:extLst>
      <p:ext uri="{BB962C8B-B14F-4D97-AF65-F5344CB8AC3E}">
        <p14:creationId xmlns:p14="http://schemas.microsoft.com/office/powerpoint/2010/main" val="338489236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PA-稻壳儿搜索【幻雨工作室】_1_1"/>
          <p:cNvSpPr>
            <a:spLocks noChangeArrowheads="1"/>
          </p:cNvSpPr>
          <p:nvPr>
            <p:custDataLst>
              <p:tags r:id="rId1"/>
            </p:custDataLst>
          </p:nvPr>
        </p:nvSpPr>
        <p:spPr bwMode="auto">
          <a:xfrm>
            <a:off x="63105" y="145282"/>
            <a:ext cx="821577" cy="819415"/>
          </a:xfrm>
          <a:prstGeom prst="ellipse">
            <a:avLst/>
          </a:prstGeom>
          <a:solidFill>
            <a:srgbClr val="123539"/>
          </a:solidFill>
          <a:ln w="50800" cap="sq">
            <a:solidFill>
              <a:srgbClr val="FFFFFF"/>
            </a:solidFill>
            <a:miter lim="800000"/>
          </a:ln>
          <a:effectLst>
            <a:outerShdw blurRad="65000" dist="50800" dir="12900000" kx="195000" ky="145000" algn="tl"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zh-CN" sz="2400" b="1" dirty="0">
                <a:solidFill>
                  <a:prstClr val="white"/>
                </a:solidFill>
                <a:latin typeface="微软雅黑" panose="020B0503020204020204" pitchFamily="34" charset="-122"/>
                <a:ea typeface="微软雅黑" panose="020B0503020204020204" pitchFamily="34" charset="-122"/>
              </a:rPr>
              <a:t>11</a:t>
            </a:r>
            <a:endPar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9" name="PA-稻壳儿搜索【幻雨工作室】_2_1"/>
          <p:cNvSpPr txBox="1"/>
          <p:nvPr>
            <p:custDataLst>
              <p:tags r:id="rId2"/>
            </p:custDataLst>
          </p:nvPr>
        </p:nvSpPr>
        <p:spPr>
          <a:xfrm>
            <a:off x="884682" y="238508"/>
            <a:ext cx="96148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333E50"/>
                </a:solidFill>
                <a:effectLst/>
                <a:uLnTx/>
                <a:uFillTx/>
                <a:latin typeface="微软雅黑" panose="020B0503020204020204" pitchFamily="34" charset="-122"/>
                <a:ea typeface="微软雅黑" panose="020B0503020204020204" pitchFamily="34" charset="-122"/>
                <a:cs typeface="+mn-cs"/>
              </a:rPr>
              <a:t>Methodology— Three-dimensional Diversity</a:t>
            </a:r>
          </a:p>
        </p:txBody>
      </p:sp>
      <p:sp>
        <p:nvSpPr>
          <p:cNvPr id="60" name="PA-矩形 5_1"/>
          <p:cNvSpPr/>
          <p:nvPr>
            <p:custDataLst>
              <p:tags r:id="rId3"/>
            </p:custDataLst>
          </p:nvPr>
        </p:nvSpPr>
        <p:spPr>
          <a:xfrm>
            <a:off x="0" y="6501008"/>
            <a:ext cx="12192000" cy="356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7" name="图片 6">
            <a:extLst>
              <a:ext uri="{FF2B5EF4-FFF2-40B4-BE49-F238E27FC236}">
                <a16:creationId xmlns:a16="http://schemas.microsoft.com/office/drawing/2014/main" id="{A3C68EA8-6733-45D5-B010-319BE02EAEEA}"/>
              </a:ext>
            </a:extLst>
          </p:cNvPr>
          <p:cNvPicPr/>
          <p:nvPr/>
        </p:nvPicPr>
        <p:blipFill>
          <a:blip r:embed="rId6"/>
          <a:stretch>
            <a:fillRect/>
          </a:stretch>
        </p:blipFill>
        <p:spPr>
          <a:xfrm>
            <a:off x="9745980" y="308010"/>
            <a:ext cx="2446020" cy="445770"/>
          </a:xfrm>
          <a:prstGeom prst="rect">
            <a:avLst/>
          </a:prstGeom>
          <a:noFill/>
          <a:ln w="9525">
            <a:noFill/>
          </a:ln>
        </p:spPr>
      </p:pic>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E1B71F4D-5353-E83D-F0CD-E57A24D01330}"/>
                  </a:ext>
                </a:extLst>
              </p:cNvPr>
              <p:cNvSpPr txBox="1"/>
              <p:nvPr/>
            </p:nvSpPr>
            <p:spPr>
              <a:xfrm>
                <a:off x="3914775" y="1877634"/>
                <a:ext cx="7934324" cy="3485698"/>
              </a:xfrm>
              <a:prstGeom prst="rect">
                <a:avLst/>
              </a:prstGeom>
              <a:noFill/>
            </p:spPr>
            <p:txBody>
              <a:bodyPr wrap="square" rtlCol="0">
                <a:spAutoFit/>
              </a:bodyPr>
              <a:lstStyle/>
              <a:p>
                <a:pPr indent="114300" algn="just">
                  <a:lnSpc>
                    <a:spcPct val="150000"/>
                  </a:lnSpc>
                </a:pPr>
                <a:r>
                  <a:rPr lang="en-US" altLang="zh-CN" sz="1800" dirty="0">
                    <a:effectLst/>
                    <a:latin typeface="微软雅黑" panose="020B0503020204020204" pitchFamily="34" charset="-122"/>
                    <a:ea typeface="微软雅黑" panose="020B0503020204020204" pitchFamily="34" charset="-122"/>
                    <a:cs typeface="Mongolian Baiti" panose="03000500000000000000" pitchFamily="66" charset="0"/>
                  </a:rPr>
                  <a:t>Based on the calculation model of </a:t>
                </a:r>
                <a:r>
                  <a:rPr lang="en-US" altLang="zh-CN" sz="1800" b="1" dirty="0">
                    <a:effectLst/>
                    <a:latin typeface="微软雅黑" panose="020B0503020204020204" pitchFamily="34" charset="-122"/>
                    <a:ea typeface="微软雅黑" panose="020B0503020204020204" pitchFamily="34" charset="-122"/>
                    <a:cs typeface="Mongolian Baiti" panose="03000500000000000000" pitchFamily="66" charset="0"/>
                  </a:rPr>
                  <a:t>Rao-</a:t>
                </a:r>
                <a:r>
                  <a:rPr lang="en-US" altLang="zh-CN" sz="1800" b="1" dirty="0" err="1">
                    <a:effectLst/>
                    <a:latin typeface="微软雅黑" panose="020B0503020204020204" pitchFamily="34" charset="-122"/>
                    <a:ea typeface="微软雅黑" panose="020B0503020204020204" pitchFamily="34" charset="-122"/>
                    <a:cs typeface="Mongolian Baiti" panose="03000500000000000000" pitchFamily="66" charset="0"/>
                  </a:rPr>
                  <a:t>Strirling</a:t>
                </a:r>
                <a:r>
                  <a:rPr lang="en-US" altLang="zh-CN" sz="1800" b="1" dirty="0">
                    <a:effectLst/>
                    <a:latin typeface="微软雅黑" panose="020B0503020204020204" pitchFamily="34" charset="-122"/>
                    <a:ea typeface="微软雅黑" panose="020B0503020204020204" pitchFamily="34" charset="-122"/>
                    <a:cs typeface="Mongolian Baiti" panose="03000500000000000000" pitchFamily="66" charset="0"/>
                  </a:rPr>
                  <a:t> (RS) diversity </a:t>
                </a:r>
                <a:r>
                  <a:rPr lang="en-US" altLang="zh-CN" sz="1800" dirty="0">
                    <a:effectLst/>
                    <a:latin typeface="微软雅黑" panose="020B0503020204020204" pitchFamily="34" charset="-122"/>
                    <a:ea typeface="微软雅黑" panose="020B0503020204020204" pitchFamily="34" charset="-122"/>
                    <a:cs typeface="Mongolian Baiti" panose="03000500000000000000" pitchFamily="66" charset="0"/>
                  </a:rPr>
                  <a:t>[6], we integrate the three primary dimensions into a single expression:   </a:t>
                </a:r>
                <a:endParaRPr lang="zh-CN" altLang="zh-CN" sz="1800" dirty="0">
                  <a:effectLst/>
                  <a:latin typeface="微软雅黑" panose="020B0503020204020204" pitchFamily="34" charset="-122"/>
                  <a:ea typeface="微软雅黑" panose="020B0503020204020204" pitchFamily="34" charset="-122"/>
                  <a:cs typeface="Mongolian Baiti" panose="03000500000000000000" pitchFamily="66" charset="0"/>
                </a:endParaRPr>
              </a:p>
              <a:p>
                <a:pPr indent="114300" algn="just">
                  <a:lnSpc>
                    <a:spcPct val="150000"/>
                  </a:lnSpc>
                </a:pPr>
                <a14:m>
                  <m:oMathPara xmlns:m="http://schemas.openxmlformats.org/officeDocument/2006/math">
                    <m:oMathParaPr>
                      <m:jc m:val="centerGroup"/>
                    </m:oMathParaPr>
                    <m:oMath xmlns:m="http://schemas.openxmlformats.org/officeDocument/2006/math">
                      <m:r>
                        <a:rPr lang="en-US" altLang="zh-CN" sz="1800" i="1">
                          <a:effectLst/>
                          <a:latin typeface="Cambria Math" panose="02040503050406030204" pitchFamily="18" charset="0"/>
                          <a:ea typeface="Calibri" panose="020F0502020204030204" pitchFamily="34" charset="0"/>
                          <a:cs typeface="Mongolian Baiti" panose="03000500000000000000" pitchFamily="66" charset="0"/>
                        </a:rPr>
                        <m:t>         </m:t>
                      </m:r>
                    </m:oMath>
                  </m:oMathPara>
                </a14:m>
                <a:endParaRPr lang="en-US" altLang="zh-CN" sz="1800" i="1" dirty="0">
                  <a:effectLst/>
                  <a:latin typeface="Cambria Math" panose="02040503050406030204" pitchFamily="18" charset="0"/>
                  <a:ea typeface="Calibri" panose="020F0502020204030204" pitchFamily="34" charset="0"/>
                  <a:cs typeface="Mongolian Baiti" panose="03000500000000000000" pitchFamily="66" charset="0"/>
                </a:endParaRPr>
              </a:p>
              <a:p>
                <a:pPr indent="114300" algn="just">
                  <a:lnSpc>
                    <a:spcPct val="150000"/>
                  </a:lnSpc>
                </a:pPr>
                <a14:m>
                  <m:oMath xmlns:m="http://schemas.openxmlformats.org/officeDocument/2006/math">
                    <m:r>
                      <a:rPr lang="en-US" altLang="zh-CN" sz="1800" i="1">
                        <a:effectLst/>
                        <a:latin typeface="Cambria Math" panose="02040503050406030204" pitchFamily="18" charset="0"/>
                        <a:ea typeface="Calibri" panose="020F0502020204030204" pitchFamily="34" charset="0"/>
                        <a:cs typeface="Mongolian Baiti" panose="03000500000000000000" pitchFamily="66" charset="0"/>
                      </a:rPr>
                      <m:t>     </m:t>
                    </m:r>
                    <m:sSub>
                      <m:sSubPr>
                        <m:ctrlPr>
                          <a:rPr lang="zh-CN" altLang="zh-CN" sz="1800" i="1">
                            <a:effectLst/>
                            <a:latin typeface="Cambria Math" panose="02040503050406030204" pitchFamily="18" charset="0"/>
                            <a:ea typeface="Cambria Math" panose="02040503050406030204" pitchFamily="18" charset="0"/>
                            <a:cs typeface="Mongolian Baiti" panose="03000500000000000000" pitchFamily="66" charset="0"/>
                          </a:rPr>
                        </m:ctrlPr>
                      </m:sSubPr>
                      <m:e>
                        <m:r>
                          <a:rPr lang="en-US" altLang="zh-CN" sz="1800" i="1">
                            <a:effectLst/>
                            <a:latin typeface="Cambria Math" panose="02040503050406030204" pitchFamily="18" charset="0"/>
                            <a:ea typeface="Calibri" panose="020F0502020204030204" pitchFamily="34" charset="0"/>
                            <a:cs typeface="Mongolian Baiti" panose="03000500000000000000" pitchFamily="66" charset="0"/>
                          </a:rPr>
                          <m:t>𝐷𝑖𝑣</m:t>
                        </m:r>
                      </m:e>
                      <m:sub>
                        <m:r>
                          <a:rPr lang="en-US" altLang="zh-CN" sz="1800">
                            <a:effectLst/>
                            <a:latin typeface="Cambria Math" panose="02040503050406030204" pitchFamily="18" charset="0"/>
                            <a:ea typeface="Calibri" panose="020F0502020204030204" pitchFamily="34" charset="0"/>
                            <a:cs typeface="Mongolian Baiti" panose="03000500000000000000" pitchFamily="66" charset="0"/>
                          </a:rPr>
                          <m:t>∆</m:t>
                        </m:r>
                      </m:sub>
                    </m:sSub>
                    <m:r>
                      <a:rPr lang="en-US" altLang="zh-CN" sz="1800">
                        <a:effectLst/>
                        <a:latin typeface="Cambria Math" panose="02040503050406030204" pitchFamily="18" charset="0"/>
                        <a:ea typeface="Calibri" panose="020F0502020204030204" pitchFamily="34" charset="0"/>
                        <a:cs typeface="Mongolian Baiti" panose="03000500000000000000" pitchFamily="66" charset="0"/>
                      </a:rPr>
                      <m:t>=</m:t>
                    </m:r>
                    <m:nary>
                      <m:naryPr>
                        <m:chr m:val="∑"/>
                        <m:limLoc m:val="undOvr"/>
                        <m:supHide m:val="on"/>
                        <m:ctrlPr>
                          <a:rPr lang="zh-CN" altLang="zh-CN" sz="1800" i="1">
                            <a:effectLst/>
                            <a:latin typeface="Cambria Math" panose="02040503050406030204" pitchFamily="18" charset="0"/>
                            <a:ea typeface="Cambria Math" panose="02040503050406030204" pitchFamily="18" charset="0"/>
                            <a:cs typeface="Mongolian Baiti" panose="03000500000000000000" pitchFamily="66" charset="0"/>
                          </a:rPr>
                        </m:ctrlPr>
                      </m:naryPr>
                      <m:sub>
                        <m:r>
                          <a:rPr lang="en-US" altLang="zh-CN" sz="1800" i="1">
                            <a:effectLst/>
                            <a:latin typeface="Cambria Math" panose="02040503050406030204" pitchFamily="18" charset="0"/>
                            <a:ea typeface="Calibri" panose="020F0502020204030204" pitchFamily="34" charset="0"/>
                            <a:cs typeface="Mongolian Baiti" panose="03000500000000000000" pitchFamily="66" charset="0"/>
                          </a:rPr>
                          <m:t>𝑖𝑗</m:t>
                        </m:r>
                        <m:r>
                          <a:rPr lang="en-US" altLang="zh-CN" sz="1800">
                            <a:effectLst/>
                            <a:latin typeface="Cambria Math" panose="02040503050406030204" pitchFamily="18" charset="0"/>
                            <a:ea typeface="Calibri" panose="020F0502020204030204" pitchFamily="34" charset="0"/>
                            <a:cs typeface="Mongolian Baiti" panose="03000500000000000000" pitchFamily="66" charset="0"/>
                          </a:rPr>
                          <m:t>(</m:t>
                        </m:r>
                        <m:r>
                          <a:rPr lang="en-US" altLang="zh-CN" sz="1800" i="1">
                            <a:effectLst/>
                            <a:latin typeface="Cambria Math" panose="02040503050406030204" pitchFamily="18" charset="0"/>
                            <a:ea typeface="Calibri" panose="020F0502020204030204" pitchFamily="34" charset="0"/>
                            <a:cs typeface="Mongolian Baiti" panose="03000500000000000000" pitchFamily="66" charset="0"/>
                          </a:rPr>
                          <m:t>𝑖</m:t>
                        </m:r>
                        <m:r>
                          <a:rPr lang="it-IT" altLang="zh-CN" sz="1800">
                            <a:effectLst/>
                            <a:latin typeface="Cambria Math" panose="02040503050406030204" pitchFamily="18" charset="0"/>
                            <a:ea typeface="Calibri" panose="020F0502020204030204" pitchFamily="34" charset="0"/>
                            <a:cs typeface="Mongolian Baiti" panose="03000500000000000000" pitchFamily="66" charset="0"/>
                          </a:rPr>
                          <m:t>≠</m:t>
                        </m:r>
                        <m:r>
                          <a:rPr lang="en-US" altLang="zh-CN" sz="1800" i="1">
                            <a:effectLst/>
                            <a:latin typeface="Cambria Math" panose="02040503050406030204" pitchFamily="18" charset="0"/>
                            <a:ea typeface="Calibri" panose="020F0502020204030204" pitchFamily="34" charset="0"/>
                            <a:cs typeface="Mongolian Baiti" panose="03000500000000000000" pitchFamily="66" charset="0"/>
                          </a:rPr>
                          <m:t>𝑗</m:t>
                        </m:r>
                        <m:r>
                          <a:rPr lang="en-US" altLang="zh-CN" sz="1800">
                            <a:effectLst/>
                            <a:latin typeface="Cambria Math" panose="02040503050406030204" pitchFamily="18" charset="0"/>
                            <a:ea typeface="Calibri" panose="020F0502020204030204" pitchFamily="34" charset="0"/>
                            <a:cs typeface="Mongolian Baiti" panose="03000500000000000000" pitchFamily="66" charset="0"/>
                          </a:rPr>
                          <m:t>)</m:t>
                        </m:r>
                      </m:sub>
                      <m:sup/>
                      <m:e>
                        <m:sSup>
                          <m:sSupPr>
                            <m:ctrlPr>
                              <a:rPr lang="zh-CN" altLang="zh-CN" sz="1800" i="1">
                                <a:effectLst/>
                                <a:latin typeface="Cambria Math" panose="02040503050406030204" pitchFamily="18" charset="0"/>
                                <a:ea typeface="Cambria Math" panose="02040503050406030204" pitchFamily="18" charset="0"/>
                                <a:cs typeface="Mongolian Baiti" panose="03000500000000000000" pitchFamily="66" charset="0"/>
                              </a:rPr>
                            </m:ctrlPr>
                          </m:sSupPr>
                          <m:e>
                            <m:r>
                              <a:rPr lang="en-US" altLang="zh-CN" sz="1800">
                                <a:effectLst/>
                                <a:latin typeface="Cambria Math" panose="02040503050406030204" pitchFamily="18" charset="0"/>
                                <a:ea typeface="Calibri" panose="020F0502020204030204" pitchFamily="34" charset="0"/>
                                <a:cs typeface="Mongolian Baiti" panose="03000500000000000000" pitchFamily="66" charset="0"/>
                              </a:rPr>
                              <m:t>(</m:t>
                            </m:r>
                            <m:sSub>
                              <m:sSubPr>
                                <m:ctrlPr>
                                  <a:rPr lang="zh-CN" altLang="zh-CN" sz="1800" i="1">
                                    <a:effectLst/>
                                    <a:latin typeface="Cambria Math" panose="02040503050406030204" pitchFamily="18" charset="0"/>
                                    <a:ea typeface="Cambria Math" panose="02040503050406030204" pitchFamily="18" charset="0"/>
                                    <a:cs typeface="Mongolian Baiti" panose="03000500000000000000" pitchFamily="66" charset="0"/>
                                  </a:rPr>
                                </m:ctrlPr>
                              </m:sSubPr>
                              <m:e>
                                <m:r>
                                  <a:rPr lang="en-US" altLang="zh-CN" sz="1800" i="1">
                                    <a:effectLst/>
                                    <a:latin typeface="Cambria Math" panose="02040503050406030204" pitchFamily="18" charset="0"/>
                                    <a:ea typeface="Calibri" panose="020F0502020204030204" pitchFamily="34" charset="0"/>
                                    <a:cs typeface="Mongolian Baiti" panose="03000500000000000000" pitchFamily="66" charset="0"/>
                                  </a:rPr>
                                  <m:t>𝑑</m:t>
                                </m:r>
                              </m:e>
                              <m:sub>
                                <m:r>
                                  <a:rPr lang="en-US" altLang="zh-CN" sz="1800" i="1">
                                    <a:effectLst/>
                                    <a:latin typeface="Cambria Math" panose="02040503050406030204" pitchFamily="18" charset="0"/>
                                    <a:ea typeface="Calibri" panose="020F0502020204030204" pitchFamily="34" charset="0"/>
                                    <a:cs typeface="Mongolian Baiti" panose="03000500000000000000" pitchFamily="66" charset="0"/>
                                  </a:rPr>
                                  <m:t>𝑖𝑗</m:t>
                                </m:r>
                              </m:sub>
                            </m:sSub>
                            <m:r>
                              <a:rPr lang="en-US" altLang="zh-CN" sz="1800">
                                <a:effectLst/>
                                <a:latin typeface="Cambria Math" panose="02040503050406030204" pitchFamily="18" charset="0"/>
                                <a:ea typeface="Calibri" panose="020F0502020204030204" pitchFamily="34" charset="0"/>
                                <a:cs typeface="Mongolian Baiti" panose="03000500000000000000" pitchFamily="66" charset="0"/>
                              </a:rPr>
                              <m:t>)</m:t>
                            </m:r>
                          </m:e>
                          <m:sup>
                            <m:r>
                              <a:rPr lang="en-US" altLang="zh-CN" sz="1800" i="1">
                                <a:effectLst/>
                                <a:latin typeface="Cambria Math" panose="02040503050406030204" pitchFamily="18" charset="0"/>
                                <a:ea typeface="Calibri" panose="020F0502020204030204" pitchFamily="34" charset="0"/>
                                <a:cs typeface="Mongolian Baiti" panose="03000500000000000000" pitchFamily="66" charset="0"/>
                              </a:rPr>
                              <m:t>𝛼</m:t>
                            </m:r>
                            <m:r>
                              <a:rPr lang="en-US" altLang="zh-CN" sz="1800">
                                <a:effectLst/>
                                <a:latin typeface="Cambria Math" panose="02040503050406030204" pitchFamily="18" charset="0"/>
                                <a:ea typeface="Calibri" panose="020F0502020204030204" pitchFamily="34" charset="0"/>
                                <a:cs typeface="Mongolian Baiti" panose="03000500000000000000" pitchFamily="66" charset="0"/>
                              </a:rPr>
                              <m:t>1</m:t>
                            </m:r>
                          </m:sup>
                        </m:sSup>
                        <m:r>
                          <a:rPr lang="en-US" altLang="zh-CN" sz="1800">
                            <a:effectLst/>
                            <a:latin typeface="Cambria Math" panose="02040503050406030204" pitchFamily="18" charset="0"/>
                            <a:ea typeface="Calibri" panose="020F0502020204030204" pitchFamily="34" charset="0"/>
                            <a:cs typeface="Mongolian Baiti" panose="03000500000000000000" pitchFamily="66" charset="0"/>
                          </a:rPr>
                          <m:t>∙</m:t>
                        </m:r>
                        <m:sSup>
                          <m:sSupPr>
                            <m:ctrlPr>
                              <a:rPr lang="zh-CN" altLang="zh-CN" sz="1800" i="1">
                                <a:effectLst/>
                                <a:latin typeface="Cambria Math" panose="02040503050406030204" pitchFamily="18" charset="0"/>
                                <a:ea typeface="Cambria Math" panose="02040503050406030204" pitchFamily="18" charset="0"/>
                                <a:cs typeface="Mongolian Baiti" panose="03000500000000000000" pitchFamily="66" charset="0"/>
                              </a:rPr>
                            </m:ctrlPr>
                          </m:sSupPr>
                          <m:e>
                            <m:r>
                              <a:rPr lang="en-US" altLang="zh-CN" sz="1800">
                                <a:effectLst/>
                                <a:latin typeface="Cambria Math" panose="02040503050406030204" pitchFamily="18" charset="0"/>
                                <a:ea typeface="Calibri" panose="020F0502020204030204" pitchFamily="34" charset="0"/>
                                <a:cs typeface="Mongolian Baiti" panose="03000500000000000000" pitchFamily="66" charset="0"/>
                              </a:rPr>
                              <m:t>(</m:t>
                            </m:r>
                            <m:sSub>
                              <m:sSubPr>
                                <m:ctrlPr>
                                  <a:rPr lang="zh-CN" altLang="zh-CN" sz="1800" i="1">
                                    <a:effectLst/>
                                    <a:latin typeface="Cambria Math" panose="02040503050406030204" pitchFamily="18" charset="0"/>
                                    <a:ea typeface="Cambria Math" panose="02040503050406030204" pitchFamily="18" charset="0"/>
                                    <a:cs typeface="Mongolian Baiti" panose="03000500000000000000" pitchFamily="66" charset="0"/>
                                  </a:rPr>
                                </m:ctrlPr>
                              </m:sSubPr>
                              <m:e>
                                <m:r>
                                  <a:rPr lang="en-US" altLang="zh-CN" sz="1800" i="1">
                                    <a:effectLst/>
                                    <a:latin typeface="Cambria Math" panose="02040503050406030204" pitchFamily="18" charset="0"/>
                                    <a:ea typeface="Calibri" panose="020F0502020204030204" pitchFamily="34" charset="0"/>
                                    <a:cs typeface="Mongolian Baiti" panose="03000500000000000000" pitchFamily="66" charset="0"/>
                                  </a:rPr>
                                  <m:t>𝑝</m:t>
                                </m:r>
                              </m:e>
                              <m:sub>
                                <m:r>
                                  <a:rPr lang="en-US" altLang="zh-CN" sz="1800" i="1">
                                    <a:effectLst/>
                                    <a:latin typeface="Cambria Math" panose="02040503050406030204" pitchFamily="18" charset="0"/>
                                    <a:ea typeface="Calibri" panose="020F0502020204030204" pitchFamily="34" charset="0"/>
                                    <a:cs typeface="Mongolian Baiti" panose="03000500000000000000" pitchFamily="66" charset="0"/>
                                  </a:rPr>
                                  <m:t>𝑖</m:t>
                                </m:r>
                              </m:sub>
                            </m:sSub>
                            <m:r>
                              <a:rPr lang="en-US" altLang="zh-CN" sz="1800">
                                <a:effectLst/>
                                <a:latin typeface="Cambria Math" panose="02040503050406030204" pitchFamily="18" charset="0"/>
                                <a:ea typeface="Calibri" panose="020F0502020204030204" pitchFamily="34" charset="0"/>
                                <a:cs typeface="Mongolian Baiti" panose="03000500000000000000" pitchFamily="66" charset="0"/>
                              </a:rPr>
                              <m:t>∙</m:t>
                            </m:r>
                            <m:sSub>
                              <m:sSubPr>
                                <m:ctrlPr>
                                  <a:rPr lang="zh-CN" altLang="zh-CN" sz="1800" i="1">
                                    <a:effectLst/>
                                    <a:latin typeface="Cambria Math" panose="02040503050406030204" pitchFamily="18" charset="0"/>
                                    <a:ea typeface="Cambria Math" panose="02040503050406030204" pitchFamily="18" charset="0"/>
                                    <a:cs typeface="Mongolian Baiti" panose="03000500000000000000" pitchFamily="66" charset="0"/>
                                  </a:rPr>
                                </m:ctrlPr>
                              </m:sSubPr>
                              <m:e>
                                <m:r>
                                  <a:rPr lang="en-US" altLang="zh-CN" sz="1800" i="1">
                                    <a:effectLst/>
                                    <a:latin typeface="Cambria Math" panose="02040503050406030204" pitchFamily="18" charset="0"/>
                                    <a:ea typeface="Calibri" panose="020F0502020204030204" pitchFamily="34" charset="0"/>
                                    <a:cs typeface="Mongolian Baiti" panose="03000500000000000000" pitchFamily="66" charset="0"/>
                                  </a:rPr>
                                  <m:t>𝑝</m:t>
                                </m:r>
                              </m:e>
                              <m:sub>
                                <m:r>
                                  <a:rPr lang="en-US" altLang="zh-CN" sz="1800" i="1">
                                    <a:effectLst/>
                                    <a:latin typeface="Cambria Math" panose="02040503050406030204" pitchFamily="18" charset="0"/>
                                    <a:ea typeface="Calibri" panose="020F0502020204030204" pitchFamily="34" charset="0"/>
                                    <a:cs typeface="Mongolian Baiti" panose="03000500000000000000" pitchFamily="66" charset="0"/>
                                  </a:rPr>
                                  <m:t>𝑗</m:t>
                                </m:r>
                              </m:sub>
                            </m:sSub>
                            <m:r>
                              <a:rPr lang="en-US" altLang="zh-CN" sz="1800">
                                <a:effectLst/>
                                <a:latin typeface="Cambria Math" panose="02040503050406030204" pitchFamily="18" charset="0"/>
                                <a:ea typeface="Calibri" panose="020F0502020204030204" pitchFamily="34" charset="0"/>
                                <a:cs typeface="Mongolian Baiti" panose="03000500000000000000" pitchFamily="66" charset="0"/>
                              </a:rPr>
                              <m:t>)</m:t>
                            </m:r>
                          </m:e>
                          <m:sup>
                            <m:r>
                              <a:rPr lang="en-US" altLang="zh-CN" sz="1800" i="1">
                                <a:effectLst/>
                                <a:latin typeface="Cambria Math" panose="02040503050406030204" pitchFamily="18" charset="0"/>
                                <a:ea typeface="Calibri" panose="020F0502020204030204" pitchFamily="34" charset="0"/>
                                <a:cs typeface="Mongolian Baiti" panose="03000500000000000000" pitchFamily="66" charset="0"/>
                              </a:rPr>
                              <m:t>𝛽</m:t>
                            </m:r>
                            <m:r>
                              <a:rPr lang="en-US" altLang="zh-CN" sz="1800">
                                <a:effectLst/>
                                <a:latin typeface="Cambria Math" panose="02040503050406030204" pitchFamily="18" charset="0"/>
                                <a:ea typeface="Calibri" panose="020F0502020204030204" pitchFamily="34" charset="0"/>
                                <a:cs typeface="Mongolian Baiti" panose="03000500000000000000" pitchFamily="66" charset="0"/>
                              </a:rPr>
                              <m:t>1</m:t>
                            </m:r>
                          </m:sup>
                        </m:sSup>
                      </m:e>
                    </m:nary>
                  </m:oMath>
                </a14:m>
                <a:r>
                  <a:rPr lang="it-IT" altLang="zh-CN" sz="1800" dirty="0">
                    <a:effectLst/>
                    <a:latin typeface="微软雅黑" panose="020B0503020204020204" pitchFamily="34" charset="-122"/>
                    <a:ea typeface="微软雅黑" panose="020B0503020204020204" pitchFamily="34" charset="-122"/>
                    <a:cs typeface="宋体" panose="02010600030101010101" pitchFamily="2" charset="-122"/>
                  </a:rPr>
                  <a:t>（</a:t>
                </a:r>
                <a:r>
                  <a:rPr lang="en-US" altLang="zh-CN" sz="1800" dirty="0">
                    <a:effectLst/>
                    <a:latin typeface="微软雅黑" panose="020B0503020204020204" pitchFamily="34" charset="-122"/>
                    <a:ea typeface="微软雅黑" panose="020B0503020204020204" pitchFamily="34" charset="-122"/>
                    <a:cs typeface="Mongolian Baiti" panose="03000500000000000000" pitchFamily="66" charset="0"/>
                  </a:rPr>
                  <a:t>α1=1</a:t>
                </a:r>
                <a:r>
                  <a:rPr lang="it-IT" altLang="zh-CN" sz="1800" dirty="0">
                    <a:effectLst/>
                    <a:latin typeface="微软雅黑" panose="020B0503020204020204" pitchFamily="34" charset="-122"/>
                    <a:ea typeface="微软雅黑" panose="020B0503020204020204" pitchFamily="34" charset="-122"/>
                    <a:cs typeface="宋体" panose="02010600030101010101" pitchFamily="2" charset="-122"/>
                  </a:rPr>
                  <a:t>，</a:t>
                </a:r>
                <a:r>
                  <a:rPr lang="en-US" altLang="zh-CN" sz="1800" dirty="0">
                    <a:effectLst/>
                    <a:latin typeface="微软雅黑" panose="020B0503020204020204" pitchFamily="34" charset="-122"/>
                    <a:ea typeface="微软雅黑" panose="020B0503020204020204" pitchFamily="34" charset="-122"/>
                    <a:cs typeface="Mongolian Baiti" panose="03000500000000000000" pitchFamily="66" charset="0"/>
                  </a:rPr>
                  <a:t>β1=1</a:t>
                </a:r>
                <a:r>
                  <a:rPr lang="it-IT" altLang="zh-CN" sz="1800" dirty="0">
                    <a:effectLst/>
                    <a:latin typeface="微软雅黑" panose="020B0503020204020204" pitchFamily="34" charset="-122"/>
                    <a:ea typeface="微软雅黑" panose="020B0503020204020204" pitchFamily="34" charset="-122"/>
                    <a:cs typeface="宋体" panose="02010600030101010101" pitchFamily="2" charset="-122"/>
                  </a:rPr>
                  <a:t>）</a:t>
                </a:r>
                <a:r>
                  <a:rPr lang="it-IT" altLang="zh-CN" sz="1800" dirty="0">
                    <a:effectLst/>
                    <a:latin typeface="微软雅黑" panose="020B0503020204020204" pitchFamily="34" charset="-122"/>
                    <a:ea typeface="微软雅黑" panose="020B0503020204020204" pitchFamily="34" charset="-122"/>
                    <a:cs typeface="Mongolian Baiti" panose="03000500000000000000" pitchFamily="66" charset="0"/>
                  </a:rPr>
                  <a:t> </a:t>
                </a:r>
                <a:r>
                  <a:rPr lang="en-US" altLang="zh-CN" sz="1800" dirty="0">
                    <a:effectLst/>
                    <a:latin typeface="微软雅黑" panose="020B0503020204020204" pitchFamily="34" charset="-122"/>
                    <a:ea typeface="微软雅黑" panose="020B0503020204020204" pitchFamily="34" charset="-122"/>
                    <a:cs typeface="Mongolian Baiti" panose="03000500000000000000" pitchFamily="66" charset="0"/>
                  </a:rPr>
                  <a:t>(7)</a:t>
                </a:r>
                <a:endParaRPr lang="zh-CN" altLang="zh-CN" sz="1800" dirty="0">
                  <a:effectLst/>
                  <a:latin typeface="微软雅黑" panose="020B0503020204020204" pitchFamily="34" charset="-122"/>
                  <a:ea typeface="微软雅黑" panose="020B0503020204020204" pitchFamily="34" charset="-122"/>
                  <a:cs typeface="Mongolian Baiti" panose="03000500000000000000" pitchFamily="66" charset="0"/>
                </a:endParaRPr>
              </a:p>
              <a:p>
                <a:pPr indent="114300" algn="just">
                  <a:lnSpc>
                    <a:spcPct val="150000"/>
                  </a:lnSpc>
                </a:pPr>
                <a:endParaRPr lang="en-US" altLang="zh-CN" dirty="0">
                  <a:latin typeface="微软雅黑" panose="020B0503020204020204" pitchFamily="34" charset="-122"/>
                  <a:ea typeface="微软雅黑" panose="020B0503020204020204" pitchFamily="34" charset="-122"/>
                  <a:cs typeface="Mongolian Baiti" panose="03000500000000000000" pitchFamily="66" charset="0"/>
                </a:endParaRPr>
              </a:p>
              <a:p>
                <a:pPr indent="114300" algn="just">
                  <a:lnSpc>
                    <a:spcPct val="150000"/>
                  </a:lnSpc>
                </a:pPr>
                <a:r>
                  <a:rPr lang="en-US" altLang="zh-CN" sz="1800" dirty="0">
                    <a:effectLst/>
                    <a:latin typeface="微软雅黑" panose="020B0503020204020204" pitchFamily="34" charset="-122"/>
                    <a:ea typeface="微软雅黑" panose="020B0503020204020204" pitchFamily="34" charset="-122"/>
                    <a:cs typeface="Mongolian Baiti" panose="03000500000000000000" pitchFamily="66" charset="0"/>
                  </a:rPr>
                  <a:t>where </a:t>
                </a:r>
                <a14:m>
                  <m:oMath xmlns:m="http://schemas.openxmlformats.org/officeDocument/2006/math">
                    <m:sSub>
                      <m:sSubPr>
                        <m:ctrlPr>
                          <a:rPr lang="zh-CN" altLang="zh-CN" sz="1800" i="1">
                            <a:effectLst/>
                            <a:latin typeface="Cambria Math" panose="02040503050406030204" pitchFamily="18" charset="0"/>
                            <a:ea typeface="Cambria Math" panose="02040503050406030204" pitchFamily="18" charset="0"/>
                            <a:cs typeface="Mongolian Baiti" panose="03000500000000000000" pitchFamily="66" charset="0"/>
                          </a:rPr>
                        </m:ctrlPr>
                      </m:sSubPr>
                      <m:e>
                        <m:r>
                          <a:rPr lang="en-US" altLang="zh-CN" sz="1800" i="1">
                            <a:effectLst/>
                            <a:latin typeface="Cambria Math" panose="02040503050406030204" pitchFamily="18" charset="0"/>
                            <a:ea typeface="Calibri" panose="020F0502020204030204" pitchFamily="34" charset="0"/>
                            <a:cs typeface="Mongolian Baiti" panose="03000500000000000000" pitchFamily="66" charset="0"/>
                          </a:rPr>
                          <m:t>𝑑</m:t>
                        </m:r>
                      </m:e>
                      <m:sub>
                        <m:r>
                          <a:rPr lang="en-US" altLang="zh-CN" sz="1800" i="1">
                            <a:effectLst/>
                            <a:latin typeface="Cambria Math" panose="02040503050406030204" pitchFamily="18" charset="0"/>
                            <a:ea typeface="Calibri" panose="020F0502020204030204" pitchFamily="34" charset="0"/>
                            <a:cs typeface="Mongolian Baiti" panose="03000500000000000000" pitchFamily="66" charset="0"/>
                          </a:rPr>
                          <m:t>𝑖𝑗</m:t>
                        </m:r>
                      </m:sub>
                    </m:sSub>
                  </m:oMath>
                </a14:m>
                <a:r>
                  <a:rPr lang="en-US" altLang="zh-CN" sz="1800" dirty="0">
                    <a:effectLst/>
                    <a:latin typeface="微软雅黑" panose="020B0503020204020204" pitchFamily="34" charset="-122"/>
                    <a:ea typeface="微软雅黑" panose="020B0503020204020204" pitchFamily="34" charset="-122"/>
                    <a:cs typeface="Mongolian Baiti" panose="03000500000000000000" pitchFamily="66" charset="0"/>
                  </a:rPr>
                  <a:t> denotes the cosine distance between entity </a:t>
                </a:r>
                <a14:m>
                  <m:oMath xmlns:m="http://schemas.openxmlformats.org/officeDocument/2006/math">
                    <m:r>
                      <a:rPr lang="en-US" altLang="zh-CN" sz="1800" i="1">
                        <a:effectLst/>
                        <a:latin typeface="Cambria Math" panose="02040503050406030204" pitchFamily="18" charset="0"/>
                        <a:ea typeface="Calibri" panose="020F0502020204030204" pitchFamily="34" charset="0"/>
                        <a:cs typeface="Mongolian Baiti" panose="03000500000000000000" pitchFamily="66" charset="0"/>
                      </a:rPr>
                      <m:t>𝑖</m:t>
                    </m:r>
                  </m:oMath>
                </a14:m>
                <a:r>
                  <a:rPr lang="en-US" altLang="zh-CN" sz="1800" dirty="0">
                    <a:effectLst/>
                    <a:latin typeface="微软雅黑" panose="020B0503020204020204" pitchFamily="34" charset="-122"/>
                    <a:ea typeface="微软雅黑" panose="020B0503020204020204" pitchFamily="34" charset="-122"/>
                    <a:cs typeface="Mongolian Baiti" panose="03000500000000000000" pitchFamily="66" charset="0"/>
                  </a:rPr>
                  <a:t> and </a:t>
                </a:r>
                <a14:m>
                  <m:oMath xmlns:m="http://schemas.openxmlformats.org/officeDocument/2006/math">
                    <m:r>
                      <a:rPr lang="en-US" altLang="zh-CN" sz="1800" i="1">
                        <a:effectLst/>
                        <a:latin typeface="Cambria Math" panose="02040503050406030204" pitchFamily="18" charset="0"/>
                        <a:ea typeface="Calibri" panose="020F0502020204030204" pitchFamily="34" charset="0"/>
                        <a:cs typeface="Mongolian Baiti" panose="03000500000000000000" pitchFamily="66" charset="0"/>
                      </a:rPr>
                      <m:t>𝑗</m:t>
                    </m:r>
                  </m:oMath>
                </a14:m>
                <a:r>
                  <a:rPr lang="en-US" altLang="zh-CN" sz="1800" dirty="0">
                    <a:effectLst/>
                    <a:latin typeface="微软雅黑" panose="020B0503020204020204" pitchFamily="34" charset="-122"/>
                    <a:ea typeface="微软雅黑" panose="020B0503020204020204" pitchFamily="34" charset="-122"/>
                    <a:cs typeface="Mongolian Baiti" panose="03000500000000000000" pitchFamily="66" charset="0"/>
                  </a:rPr>
                  <a:t>. According to the RS formular definition, we can better measure the overall research diversity when setting the values of α1 and β1 to 1.</a:t>
                </a:r>
                <a:endParaRPr lang="zh-CN" altLang="zh-CN" sz="1800" dirty="0">
                  <a:effectLst/>
                  <a:latin typeface="微软雅黑" panose="020B0503020204020204" pitchFamily="34" charset="-122"/>
                  <a:ea typeface="微软雅黑" panose="020B0503020204020204" pitchFamily="34" charset="-122"/>
                  <a:cs typeface="Mongolian Baiti" panose="03000500000000000000" pitchFamily="66" charset="0"/>
                </a:endParaRPr>
              </a:p>
            </p:txBody>
          </p:sp>
        </mc:Choice>
        <mc:Fallback xmlns="">
          <p:sp>
            <p:nvSpPr>
              <p:cNvPr id="19" name="文本框 18">
                <a:extLst>
                  <a:ext uri="{FF2B5EF4-FFF2-40B4-BE49-F238E27FC236}">
                    <a16:creationId xmlns:a16="http://schemas.microsoft.com/office/drawing/2014/main" id="{E1B71F4D-5353-E83D-F0CD-E57A24D01330}"/>
                  </a:ext>
                </a:extLst>
              </p:cNvPr>
              <p:cNvSpPr txBox="1">
                <a:spLocks noRot="1" noChangeAspect="1" noMove="1" noResize="1" noEditPoints="1" noAdjustHandles="1" noChangeArrowheads="1" noChangeShapeType="1" noTextEdit="1"/>
              </p:cNvSpPr>
              <p:nvPr/>
            </p:nvSpPr>
            <p:spPr>
              <a:xfrm>
                <a:off x="3914775" y="1877634"/>
                <a:ext cx="7934324" cy="3485698"/>
              </a:xfrm>
              <a:prstGeom prst="rect">
                <a:avLst/>
              </a:prstGeom>
              <a:blipFill>
                <a:blip r:embed="rId7"/>
                <a:stretch>
                  <a:fillRect l="-614" r="-614" b="-1748"/>
                </a:stretch>
              </a:blipFill>
            </p:spPr>
            <p:txBody>
              <a:bodyPr/>
              <a:lstStyle/>
              <a:p>
                <a:r>
                  <a:rPr lang="zh-CN" altLang="en-US">
                    <a:noFill/>
                  </a:rPr>
                  <a:t> </a:t>
                </a:r>
              </a:p>
            </p:txBody>
          </p:sp>
        </mc:Fallback>
      </mc:AlternateContent>
      <p:sp>
        <p:nvSpPr>
          <p:cNvPr id="20" name="文本框 19">
            <a:extLst>
              <a:ext uri="{FF2B5EF4-FFF2-40B4-BE49-F238E27FC236}">
                <a16:creationId xmlns:a16="http://schemas.microsoft.com/office/drawing/2014/main" id="{E832827C-359F-CE33-7291-C94FBEE38CF7}"/>
              </a:ext>
            </a:extLst>
          </p:cNvPr>
          <p:cNvSpPr txBox="1"/>
          <p:nvPr/>
        </p:nvSpPr>
        <p:spPr>
          <a:xfrm>
            <a:off x="167880" y="4236492"/>
            <a:ext cx="4623195" cy="1135054"/>
          </a:xfrm>
          <a:prstGeom prst="rect">
            <a:avLst/>
          </a:prstGeom>
          <a:noFill/>
        </p:spPr>
        <p:txBody>
          <a:bodyPr wrap="square">
            <a:spAutoFit/>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Variety + Disparity + Evenness</a:t>
            </a:r>
          </a:p>
        </p:txBody>
      </p:sp>
      <p:pic>
        <p:nvPicPr>
          <p:cNvPr id="2" name="图片 1">
            <a:extLst>
              <a:ext uri="{FF2B5EF4-FFF2-40B4-BE49-F238E27FC236}">
                <a16:creationId xmlns:a16="http://schemas.microsoft.com/office/drawing/2014/main" id="{28A1E800-0F99-31FA-5AB9-094E87D968E1}"/>
              </a:ext>
            </a:extLst>
          </p:cNvPr>
          <p:cNvPicPr>
            <a:picLocks noChangeAspect="1"/>
          </p:cNvPicPr>
          <p:nvPr/>
        </p:nvPicPr>
        <p:blipFill>
          <a:blip r:embed="rId8"/>
          <a:stretch>
            <a:fillRect/>
          </a:stretch>
        </p:blipFill>
        <p:spPr>
          <a:xfrm>
            <a:off x="0" y="2869669"/>
            <a:ext cx="1308495" cy="1118661"/>
          </a:xfrm>
          <a:prstGeom prst="rect">
            <a:avLst/>
          </a:prstGeom>
        </p:spPr>
      </p:pic>
      <p:pic>
        <p:nvPicPr>
          <p:cNvPr id="3" name="图片 2">
            <a:extLst>
              <a:ext uri="{FF2B5EF4-FFF2-40B4-BE49-F238E27FC236}">
                <a16:creationId xmlns:a16="http://schemas.microsoft.com/office/drawing/2014/main" id="{7D7941A6-7326-1EB0-9CF0-315A44378783}"/>
              </a:ext>
            </a:extLst>
          </p:cNvPr>
          <p:cNvPicPr>
            <a:picLocks noChangeAspect="1"/>
          </p:cNvPicPr>
          <p:nvPr/>
        </p:nvPicPr>
        <p:blipFill>
          <a:blip r:embed="rId9"/>
          <a:stretch>
            <a:fillRect/>
          </a:stretch>
        </p:blipFill>
        <p:spPr>
          <a:xfrm>
            <a:off x="1152525" y="1990424"/>
            <a:ext cx="1127858" cy="1097375"/>
          </a:xfrm>
          <a:prstGeom prst="rect">
            <a:avLst/>
          </a:prstGeom>
        </p:spPr>
      </p:pic>
      <p:pic>
        <p:nvPicPr>
          <p:cNvPr id="11" name="图片 10">
            <a:extLst>
              <a:ext uri="{FF2B5EF4-FFF2-40B4-BE49-F238E27FC236}">
                <a16:creationId xmlns:a16="http://schemas.microsoft.com/office/drawing/2014/main" id="{84B4F654-6BEC-46C9-EEC6-FA1EAE1BAE97}"/>
              </a:ext>
            </a:extLst>
          </p:cNvPr>
          <p:cNvPicPr>
            <a:picLocks noChangeAspect="1"/>
          </p:cNvPicPr>
          <p:nvPr/>
        </p:nvPicPr>
        <p:blipFill>
          <a:blip r:embed="rId10"/>
          <a:stretch>
            <a:fillRect/>
          </a:stretch>
        </p:blipFill>
        <p:spPr>
          <a:xfrm>
            <a:off x="2080838" y="3017092"/>
            <a:ext cx="1168379" cy="1118661"/>
          </a:xfrm>
          <a:prstGeom prst="rect">
            <a:avLst/>
          </a:prstGeom>
        </p:spPr>
      </p:pic>
    </p:spTree>
    <p:extLst>
      <p:ext uri="{BB962C8B-B14F-4D97-AF65-F5344CB8AC3E}">
        <p14:creationId xmlns:p14="http://schemas.microsoft.com/office/powerpoint/2010/main" val="13328748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PA-稻壳儿搜索【幻雨工作室】_1_1"/>
          <p:cNvSpPr>
            <a:spLocks noChangeArrowheads="1"/>
          </p:cNvSpPr>
          <p:nvPr>
            <p:custDataLst>
              <p:tags r:id="rId1"/>
            </p:custDataLst>
          </p:nvPr>
        </p:nvSpPr>
        <p:spPr bwMode="auto">
          <a:xfrm>
            <a:off x="63105" y="145282"/>
            <a:ext cx="821577" cy="819415"/>
          </a:xfrm>
          <a:prstGeom prst="ellipse">
            <a:avLst/>
          </a:prstGeom>
          <a:solidFill>
            <a:srgbClr val="123539"/>
          </a:solidFill>
          <a:ln w="50800" cap="sq">
            <a:solidFill>
              <a:srgbClr val="FFFFFF"/>
            </a:solidFill>
            <a:miter lim="800000"/>
          </a:ln>
          <a:effectLst>
            <a:outerShdw blurRad="65000" dist="50800" dir="12900000" kx="195000" ky="145000" algn="tl"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zh-CN" sz="2400" b="1" dirty="0">
                <a:solidFill>
                  <a:prstClr val="white"/>
                </a:solidFill>
                <a:latin typeface="微软雅黑" panose="020B0503020204020204" pitchFamily="34" charset="-122"/>
                <a:ea typeface="微软雅黑" panose="020B0503020204020204" pitchFamily="34" charset="-122"/>
              </a:rPr>
              <a:t>12</a:t>
            </a:r>
            <a:endPar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9" name="PA-稻壳儿搜索【幻雨工作室】_2_1"/>
          <p:cNvSpPr txBox="1"/>
          <p:nvPr>
            <p:custDataLst>
              <p:tags r:id="rId2"/>
            </p:custDataLst>
          </p:nvPr>
        </p:nvSpPr>
        <p:spPr>
          <a:xfrm>
            <a:off x="884682" y="238508"/>
            <a:ext cx="96148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333E50"/>
                </a:solidFill>
                <a:effectLst/>
                <a:uLnTx/>
                <a:uFillTx/>
                <a:latin typeface="微软雅黑" panose="020B0503020204020204" pitchFamily="34" charset="-122"/>
                <a:ea typeface="微软雅黑" panose="020B0503020204020204" pitchFamily="34" charset="-122"/>
                <a:cs typeface="+mn-cs"/>
              </a:rPr>
              <a:t>Methodology— Comparing Methods</a:t>
            </a:r>
          </a:p>
        </p:txBody>
      </p:sp>
      <p:sp>
        <p:nvSpPr>
          <p:cNvPr id="60" name="PA-矩形 5_1"/>
          <p:cNvSpPr/>
          <p:nvPr>
            <p:custDataLst>
              <p:tags r:id="rId3"/>
            </p:custDataLst>
          </p:nvPr>
        </p:nvSpPr>
        <p:spPr>
          <a:xfrm>
            <a:off x="0" y="6501008"/>
            <a:ext cx="12192000" cy="356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7" name="图片 6">
            <a:extLst>
              <a:ext uri="{FF2B5EF4-FFF2-40B4-BE49-F238E27FC236}">
                <a16:creationId xmlns:a16="http://schemas.microsoft.com/office/drawing/2014/main" id="{A3C68EA8-6733-45D5-B010-319BE02EAEEA}"/>
              </a:ext>
            </a:extLst>
          </p:cNvPr>
          <p:cNvPicPr/>
          <p:nvPr/>
        </p:nvPicPr>
        <p:blipFill>
          <a:blip r:embed="rId6"/>
          <a:stretch>
            <a:fillRect/>
          </a:stretch>
        </p:blipFill>
        <p:spPr>
          <a:xfrm>
            <a:off x="9745980" y="308010"/>
            <a:ext cx="2446020" cy="445770"/>
          </a:xfrm>
          <a:prstGeom prst="rect">
            <a:avLst/>
          </a:prstGeom>
          <a:noFill/>
          <a:ln w="9525">
            <a:noFill/>
          </a:ln>
        </p:spPr>
      </p:pic>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E1B71F4D-5353-E83D-F0CD-E57A24D01330}"/>
                  </a:ext>
                </a:extLst>
              </p:cNvPr>
              <p:cNvSpPr txBox="1"/>
              <p:nvPr/>
            </p:nvSpPr>
            <p:spPr>
              <a:xfrm>
                <a:off x="648632" y="916509"/>
                <a:ext cx="11543368" cy="1745414"/>
              </a:xfrm>
              <a:prstGeom prst="rect">
                <a:avLst/>
              </a:prstGeom>
              <a:noFill/>
            </p:spPr>
            <p:txBody>
              <a:bodyPr wrap="square" rtlCol="0">
                <a:spAutoFit/>
              </a:bodyPr>
              <a:lstStyle/>
              <a:p>
                <a:pPr indent="114300" algn="just">
                  <a:lnSpc>
                    <a:spcPct val="150000"/>
                  </a:lnSpc>
                </a:pPr>
                <a:r>
                  <a:rPr lang="en-US" altLang="zh-CN" b="1" dirty="0">
                    <a:latin typeface="微软雅黑" panose="020B0503020204020204" pitchFamily="34" charset="-122"/>
                    <a:ea typeface="微软雅黑" panose="020B0503020204020204" pitchFamily="34" charset="-122"/>
                    <a:cs typeface="Mongolian Baiti" panose="03000500000000000000" pitchFamily="66" charset="0"/>
                  </a:rPr>
                  <a:t>T</a:t>
                </a:r>
                <a:r>
                  <a:rPr lang="en-US" altLang="zh-CN" sz="1800" b="1" dirty="0">
                    <a:effectLst/>
                    <a:latin typeface="微软雅黑" panose="020B0503020204020204" pitchFamily="34" charset="-122"/>
                    <a:ea typeface="微软雅黑" panose="020B0503020204020204" pitchFamily="34" charset="-122"/>
                    <a:cs typeface="Mongolian Baiti" panose="03000500000000000000" pitchFamily="66" charset="0"/>
                  </a:rPr>
                  <a:t>he rank-turbulence divergence</a:t>
                </a:r>
                <a:r>
                  <a:rPr lang="en-US" altLang="zh-CN" sz="1800" dirty="0">
                    <a:effectLst/>
                    <a:latin typeface="微软雅黑" panose="020B0503020204020204" pitchFamily="34" charset="-122"/>
                    <a:ea typeface="微软雅黑" panose="020B0503020204020204" pitchFamily="34" charset="-122"/>
                    <a:cs typeface="Mongolian Baiti" panose="03000500000000000000" pitchFamily="66" charset="0"/>
                  </a:rPr>
                  <a:t>, a tunable instrument for comparing any </a:t>
                </a:r>
                <a:r>
                  <a:rPr lang="en-US" altLang="zh-CN" sz="1800" b="1" dirty="0">
                    <a:effectLst/>
                    <a:latin typeface="微软雅黑" panose="020B0503020204020204" pitchFamily="34" charset="-122"/>
                    <a:ea typeface="微软雅黑" panose="020B0503020204020204" pitchFamily="34" charset="-122"/>
                    <a:cs typeface="Mongolian Baiti" panose="03000500000000000000" pitchFamily="66" charset="0"/>
                  </a:rPr>
                  <a:t>two ranked lists</a:t>
                </a:r>
                <a:r>
                  <a:rPr lang="en-US" altLang="zh-CN" sz="1800" dirty="0">
                    <a:effectLst/>
                    <a:latin typeface="微软雅黑" panose="020B0503020204020204" pitchFamily="34" charset="-122"/>
                    <a:ea typeface="微软雅黑" panose="020B0503020204020204" pitchFamily="34" charset="-122"/>
                    <a:cs typeface="Mongolian Baiti" panose="03000500000000000000" pitchFamily="66" charset="0"/>
                  </a:rPr>
                  <a:t>, is used to quantitatively compare calculation methods of research diversity in different dimensional structures [7]. Given that a scholar τ has a rank </a:t>
                </a:r>
                <a14:m>
                  <m:oMath xmlns:m="http://schemas.openxmlformats.org/officeDocument/2006/math">
                    <m:sSub>
                      <m:sSubPr>
                        <m:ctrlPr>
                          <a:rPr lang="zh-CN" altLang="zh-CN" sz="1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altLang="zh-CN" sz="1800" i="1">
                            <a:effectLst/>
                            <a:latin typeface="Cambria Math" panose="02040503050406030204" pitchFamily="18" charset="0"/>
                            <a:ea typeface="Calibri" panose="020F0502020204030204" pitchFamily="34" charset="0"/>
                            <a:cs typeface="Times New Roman" panose="02020603050405020304" pitchFamily="18" charset="0"/>
                          </a:rPr>
                          <m:t>(</m:t>
                        </m:r>
                        <m:r>
                          <a:rPr lang="en-US" altLang="zh-CN" sz="1800" i="1">
                            <a:effectLst/>
                            <a:latin typeface="Cambria Math" panose="02040503050406030204" pitchFamily="18" charset="0"/>
                            <a:ea typeface="Calibri" panose="020F0502020204030204" pitchFamily="34" charset="0"/>
                            <a:cs typeface="Times New Roman" panose="02020603050405020304" pitchFamily="18" charset="0"/>
                          </a:rPr>
                          <m:t>𝜏</m:t>
                        </m:r>
                        <m:r>
                          <a:rPr lang="en-US" altLang="zh-CN" sz="1800" i="1">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altLang="zh-CN" sz="1800" dirty="0">
                    <a:effectLst/>
                    <a:latin typeface="微软雅黑" panose="020B0503020204020204" pitchFamily="34" charset="-122"/>
                    <a:ea typeface="微软雅黑" panose="020B0503020204020204" pitchFamily="34" charset="-122"/>
                    <a:cs typeface="Mongolian Baiti" panose="03000500000000000000" pitchFamily="66" charset="0"/>
                  </a:rPr>
                  <a:t> in the calculation method </a:t>
                </a:r>
                <a14:m>
                  <m:oMath xmlns:m="http://schemas.openxmlformats.org/officeDocument/2006/math">
                    <m:sSub>
                      <m:sSubPr>
                        <m:ctrlPr>
                          <a:rPr lang="zh-CN" altLang="zh-CN" sz="1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altLang="zh-CN" sz="1800" i="1">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altLang="zh-CN" sz="1800" dirty="0">
                    <a:effectLst/>
                    <a:latin typeface="微软雅黑" panose="020B0503020204020204" pitchFamily="34" charset="-122"/>
                    <a:ea typeface="微软雅黑" panose="020B0503020204020204" pitchFamily="34" charset="-122"/>
                    <a:cs typeface="Mongolian Baiti" panose="03000500000000000000" pitchFamily="66" charset="0"/>
                  </a:rPr>
                  <a:t> and </a:t>
                </a:r>
                <a14:m>
                  <m:oMath xmlns:m="http://schemas.openxmlformats.org/officeDocument/2006/math">
                    <m:sSub>
                      <m:sSubPr>
                        <m:ctrlPr>
                          <a:rPr lang="zh-CN" altLang="zh-CN" sz="1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altLang="zh-CN" sz="1800" i="1">
                            <a:effectLst/>
                            <a:latin typeface="Cambria Math" panose="02040503050406030204" pitchFamily="18" charset="0"/>
                            <a:ea typeface="Calibri" panose="020F0502020204030204" pitchFamily="34" charset="0"/>
                            <a:cs typeface="Times New Roman" panose="02020603050405020304" pitchFamily="18" charset="0"/>
                          </a:rPr>
                          <m:t>(</m:t>
                        </m:r>
                        <m:r>
                          <a:rPr lang="en-US" altLang="zh-CN" sz="1800" i="1">
                            <a:effectLst/>
                            <a:latin typeface="Cambria Math" panose="02040503050406030204" pitchFamily="18" charset="0"/>
                            <a:ea typeface="Calibri" panose="020F0502020204030204" pitchFamily="34" charset="0"/>
                            <a:cs typeface="Times New Roman" panose="02020603050405020304" pitchFamily="18" charset="0"/>
                          </a:rPr>
                          <m:t>𝜏</m:t>
                        </m:r>
                        <m:r>
                          <a:rPr lang="en-US" altLang="zh-CN" sz="1800" i="1">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altLang="zh-CN" sz="1800" dirty="0">
                    <a:effectLst/>
                    <a:latin typeface="微软雅黑" panose="020B0503020204020204" pitchFamily="34" charset="-122"/>
                    <a:ea typeface="微软雅黑" panose="020B0503020204020204" pitchFamily="34" charset="-122"/>
                    <a:cs typeface="Mongolian Baiti" panose="03000500000000000000" pitchFamily="66" charset="0"/>
                  </a:rPr>
                  <a:t> in the calculation method </a:t>
                </a:r>
                <a14:m>
                  <m:oMath xmlns:m="http://schemas.openxmlformats.org/officeDocument/2006/math">
                    <m:sSub>
                      <m:sSubPr>
                        <m:ctrlPr>
                          <a:rPr lang="zh-CN" altLang="zh-CN" sz="1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altLang="zh-CN" sz="1800" i="1">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altLang="zh-CN" sz="1800" dirty="0">
                    <a:effectLst/>
                    <a:latin typeface="微软雅黑" panose="020B0503020204020204" pitchFamily="34" charset="-122"/>
                    <a:ea typeface="微软雅黑" panose="020B0503020204020204" pitchFamily="34" charset="-122"/>
                    <a:cs typeface="Mongolian Baiti" panose="03000500000000000000" pitchFamily="66" charset="0"/>
                  </a:rPr>
                  <a:t>,  the divergence between </a:t>
                </a:r>
                <a14:m>
                  <m:oMath xmlns:m="http://schemas.openxmlformats.org/officeDocument/2006/math">
                    <m:sSub>
                      <m:sSubPr>
                        <m:ctrlPr>
                          <a:rPr lang="zh-CN" altLang="zh-CN" sz="1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altLang="zh-CN" sz="1800" i="1">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altLang="zh-CN" sz="1800" dirty="0">
                    <a:effectLst/>
                    <a:latin typeface="微软雅黑" panose="020B0503020204020204" pitchFamily="34" charset="-122"/>
                    <a:ea typeface="微软雅黑" panose="020B0503020204020204" pitchFamily="34" charset="-122"/>
                    <a:cs typeface="Mongolian Baiti" panose="03000500000000000000" pitchFamily="66" charset="0"/>
                  </a:rPr>
                  <a:t> and </a:t>
                </a:r>
                <a14:m>
                  <m:oMath xmlns:m="http://schemas.openxmlformats.org/officeDocument/2006/math">
                    <m:sSub>
                      <m:sSubPr>
                        <m:ctrlPr>
                          <a:rPr lang="zh-CN" altLang="zh-CN" sz="1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altLang="zh-CN" sz="1800" i="1">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altLang="zh-CN" sz="1800" dirty="0">
                    <a:effectLst/>
                    <a:latin typeface="微软雅黑" panose="020B0503020204020204" pitchFamily="34" charset="-122"/>
                    <a:ea typeface="微软雅黑" panose="020B0503020204020204" pitchFamily="34" charset="-122"/>
                    <a:cs typeface="Mongolian Baiti" panose="03000500000000000000" pitchFamily="66" charset="0"/>
                  </a:rPr>
                  <a:t>  is calculated as follows:</a:t>
                </a:r>
                <a:endParaRPr lang="zh-CN" altLang="zh-CN" sz="1800" dirty="0">
                  <a:effectLst/>
                  <a:latin typeface="微软雅黑" panose="020B0503020204020204" pitchFamily="34" charset="-122"/>
                  <a:ea typeface="微软雅黑" panose="020B0503020204020204" pitchFamily="34" charset="-122"/>
                  <a:cs typeface="Mongolian Baiti" panose="03000500000000000000" pitchFamily="66" charset="0"/>
                </a:endParaRPr>
              </a:p>
            </p:txBody>
          </p:sp>
        </mc:Choice>
        <mc:Fallback xmlns="">
          <p:sp>
            <p:nvSpPr>
              <p:cNvPr id="19" name="文本框 18">
                <a:extLst>
                  <a:ext uri="{FF2B5EF4-FFF2-40B4-BE49-F238E27FC236}">
                    <a16:creationId xmlns:a16="http://schemas.microsoft.com/office/drawing/2014/main" id="{E1B71F4D-5353-E83D-F0CD-E57A24D01330}"/>
                  </a:ext>
                </a:extLst>
              </p:cNvPr>
              <p:cNvSpPr txBox="1">
                <a:spLocks noRot="1" noChangeAspect="1" noMove="1" noResize="1" noEditPoints="1" noAdjustHandles="1" noChangeArrowheads="1" noChangeShapeType="1" noTextEdit="1"/>
              </p:cNvSpPr>
              <p:nvPr/>
            </p:nvSpPr>
            <p:spPr>
              <a:xfrm>
                <a:off x="648632" y="916509"/>
                <a:ext cx="11543368" cy="1745414"/>
              </a:xfrm>
              <a:prstGeom prst="rect">
                <a:avLst/>
              </a:prstGeom>
              <a:blipFill>
                <a:blip r:embed="rId7"/>
                <a:stretch>
                  <a:fillRect l="-422" r="-475" b="-453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0FF3C08E-CF75-E3FE-1340-6B28ECA9D5EA}"/>
                  </a:ext>
                </a:extLst>
              </p:cNvPr>
              <p:cNvSpPr txBox="1"/>
              <p:nvPr/>
            </p:nvSpPr>
            <p:spPr>
              <a:xfrm>
                <a:off x="3093243" y="2579267"/>
                <a:ext cx="9879807" cy="1153586"/>
              </a:xfrm>
              <a:prstGeom prst="rect">
                <a:avLst/>
              </a:prstGeom>
              <a:noFill/>
            </p:spPr>
            <p:txBody>
              <a:bodyPr wrap="square">
                <a:spAutoFit/>
              </a:bodyPr>
              <a:lstStyle/>
              <a:p>
                <a:pPr marL="57150" indent="114935" algn="just">
                  <a:lnSpc>
                    <a:spcPct val="110000"/>
                  </a:lnSpc>
                  <a:spcBef>
                    <a:spcPts val="1900"/>
                  </a:spcBef>
                  <a:spcAft>
                    <a:spcPts val="400"/>
                  </a:spcAft>
                </a:pPr>
                <a14:m>
                  <m:oMath xmlns:m="http://schemas.openxmlformats.org/officeDocument/2006/math">
                    <m:eqArr>
                      <m:eqArrPr>
                        <m:ctrlPr>
                          <a:rPr lang="zh-CN" altLang="zh-CN" sz="1800" b="1"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&amp;       </m:t>
                        </m:r>
                        <m:sSubSup>
                          <m:sSubSupPr>
                            <m:ctrlPr>
                              <a:rPr lang="zh-CN" altLang="zh-CN" sz="18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𝑫</m:t>
                            </m:r>
                          </m:e>
                          <m:sub>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𝜶</m:t>
                            </m:r>
                          </m:sub>
                          <m:sup>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𝐑</m:t>
                            </m:r>
                          </m:sup>
                        </m:sSubSup>
                        <m:d>
                          <m:dPr>
                            <m:ctrlPr>
                              <a:rPr lang="zh-CN" altLang="zh-CN" sz="18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8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𝑹</m:t>
                                </m:r>
                              </m:e>
                              <m:sub>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𝟏</m:t>
                                </m:r>
                              </m:sub>
                            </m:sSub>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8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𝑹</m:t>
                                </m:r>
                              </m:e>
                              <m:sub>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𝟐</m:t>
                                </m:r>
                              </m:sub>
                            </m:sSub>
                          </m:e>
                        </m:d>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nary>
                          <m:naryPr>
                            <m:chr m:val="∑"/>
                            <m:limLoc m:val="undOvr"/>
                            <m:grow m:val="on"/>
                            <m:supHide m:val="on"/>
                            <m:ctrlPr>
                              <a:rPr lang="zh-CN" altLang="zh-CN" sz="18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𝝉</m:t>
                            </m:r>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8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𝑹</m:t>
                                </m:r>
                              </m:e>
                              <m:sub>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𝟏</m:t>
                                </m:r>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𝟐</m:t>
                                </m:r>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𝜶</m:t>
                                </m:r>
                              </m:sub>
                            </m:sSub>
                          </m:sub>
                          <m:sup/>
                          <m:e>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 </m:t>
                            </m:r>
                          </m:e>
                        </m:nary>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𝜹</m:t>
                        </m:r>
                        <m:sSubSup>
                          <m:sSubSupPr>
                            <m:ctrlPr>
                              <a:rPr lang="zh-CN" altLang="zh-CN" sz="18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𝑫</m:t>
                            </m:r>
                          </m:e>
                          <m:sub>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𝜶</m:t>
                            </m:r>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𝝉</m:t>
                            </m:r>
                          </m:sub>
                          <m:sup>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𝐑</m:t>
                            </m:r>
                          </m:sup>
                        </m:sSubSup>
                        <m:d>
                          <m:dPr>
                            <m:ctrlPr>
                              <a:rPr lang="zh-CN" altLang="zh-CN" sz="18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8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𝑹</m:t>
                                </m:r>
                              </m:e>
                              <m:sub>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𝟏</m:t>
                                </m:r>
                              </m:sub>
                            </m:sSub>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8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𝑹</m:t>
                                </m:r>
                              </m:e>
                              <m:sub>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𝟐</m:t>
                                </m:r>
                              </m:sub>
                            </m:sSub>
                          </m:e>
                        </m:d>
                      </m:e>
                      <m:e>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&amp;=</m:t>
                        </m:r>
                        <m:f>
                          <m:fPr>
                            <m:ctrlPr>
                              <a:rPr lang="zh-CN" altLang="zh-CN" sz="18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𝟏</m:t>
                            </m:r>
                          </m:num>
                          <m:den>
                            <m:sSub>
                              <m:sSubPr>
                                <m:ctrlPr>
                                  <a:rPr lang="zh-CN" altLang="zh-CN" sz="18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𝓝</m:t>
                                </m:r>
                              </m:e>
                              <m:sub>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𝟏</m:t>
                                </m:r>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𝟐</m:t>
                                </m:r>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𝜶</m:t>
                                </m:r>
                              </m:sub>
                            </m:sSub>
                          </m:den>
                        </m:f>
                        <m:f>
                          <m:fPr>
                            <m:ctrlPr>
                              <a:rPr lang="zh-CN" altLang="zh-CN" sz="18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𝜶</m:t>
                            </m:r>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𝟏</m:t>
                            </m:r>
                          </m:num>
                          <m:den>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𝜶</m:t>
                            </m:r>
                          </m:den>
                        </m:f>
                        <m:nary>
                          <m:naryPr>
                            <m:chr m:val="∑"/>
                            <m:limLoc m:val="undOvr"/>
                            <m:grow m:val="on"/>
                            <m:supHide m:val="on"/>
                            <m:ctrlPr>
                              <a:rPr lang="zh-CN" altLang="zh-CN" sz="18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𝝉</m:t>
                            </m:r>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8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𝑹</m:t>
                                </m:r>
                              </m:e>
                              <m:sub>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𝟏</m:t>
                                </m:r>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𝟐</m:t>
                                </m:r>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𝜶</m:t>
                                </m:r>
                              </m:sub>
                            </m:sSub>
                          </m:sub>
                          <m:sup/>
                          <m:e>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 </m:t>
                            </m:r>
                          </m:e>
                        </m:nary>
                        <m:sSup>
                          <m:sSupPr>
                            <m:ctrlPr>
                              <a:rPr lang="zh-CN" altLang="zh-CN" sz="18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d>
                              <m:dPr>
                                <m:begChr m:val="|"/>
                                <m:endChr m:val="|"/>
                                <m:ctrlPr>
                                  <a:rPr lang="zh-CN" altLang="zh-CN" sz="18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18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𝟏</m:t>
                                    </m:r>
                                  </m:num>
                                  <m:den>
                                    <m:sSup>
                                      <m:sSupPr>
                                        <m:ctrlPr>
                                          <a:rPr lang="zh-CN" altLang="zh-CN" sz="18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d>
                                          <m:dPr>
                                            <m:begChr m:val="["/>
                                            <m:endChr m:val="]"/>
                                            <m:ctrlPr>
                                              <a:rPr lang="zh-CN" altLang="zh-CN" sz="18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8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𝒓</m:t>
                                                </m:r>
                                              </m:e>
                                              <m:sub>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𝝉</m:t>
                                                </m:r>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𝟏</m:t>
                                                </m:r>
                                              </m:sub>
                                            </m:sSub>
                                          </m:e>
                                        </m:d>
                                      </m:e>
                                      <m:sup>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𝜶</m:t>
                                        </m:r>
                                      </m:sup>
                                    </m:sSup>
                                  </m:den>
                                </m:f>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8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𝟏</m:t>
                                    </m:r>
                                  </m:num>
                                  <m:den>
                                    <m:sSup>
                                      <m:sSupPr>
                                        <m:ctrlPr>
                                          <a:rPr lang="zh-CN" altLang="zh-CN" sz="18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d>
                                          <m:dPr>
                                            <m:begChr m:val="["/>
                                            <m:endChr m:val="]"/>
                                            <m:ctrlPr>
                                              <a:rPr lang="zh-CN" altLang="zh-CN" sz="18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8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𝒓</m:t>
                                                </m:r>
                                              </m:e>
                                              <m:sub>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𝝉</m:t>
                                                </m:r>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𝟐</m:t>
                                                </m:r>
                                              </m:sub>
                                            </m:sSub>
                                          </m:e>
                                        </m:d>
                                      </m:e>
                                      <m:sup>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𝜶</m:t>
                                        </m:r>
                                      </m:sup>
                                    </m:sSup>
                                  </m:den>
                                </m:f>
                              </m:e>
                            </m:d>
                          </m:e>
                          <m:sup>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𝟏</m:t>
                            </m:r>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𝜶</m:t>
                            </m:r>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𝟏</m:t>
                            </m:r>
                            <m:r>
                              <a:rPr lang="en-US" altLang="zh-CN" sz="1800" b="1"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sup>
                        </m:sSup>
                      </m:e>
                    </m:eqArr>
                  </m:oMath>
                </a14:m>
                <a:r>
                  <a:rPr lang="en-US" altLang="zh-CN" sz="1800" b="1" dirty="0">
                    <a:solidFill>
                      <a:srgbClr val="000000"/>
                    </a:solidFill>
                    <a:effectLst/>
                    <a:latin typeface="Linux Libertine"/>
                    <a:ea typeface="宋体" panose="02010600030101010101" pitchFamily="2" charset="-122"/>
                    <a:cs typeface="Mongolian Baiti" panose="03000500000000000000" pitchFamily="66" charset="0"/>
                  </a:rPr>
                  <a:t>                       </a:t>
                </a:r>
                <a:r>
                  <a:rPr lang="en-US" altLang="zh-CN" sz="1800" dirty="0">
                    <a:solidFill>
                      <a:srgbClr val="000000"/>
                    </a:solidFill>
                    <a:effectLst/>
                    <a:latin typeface="Times New Roman" panose="02020603050405020304" pitchFamily="18" charset="0"/>
                    <a:ea typeface="宋体" panose="02010600030101010101" pitchFamily="2" charset="-122"/>
                    <a:cs typeface="Mongolian Baiti" panose="03000500000000000000" pitchFamily="66" charset="0"/>
                  </a:rPr>
                  <a:t>(8)</a:t>
                </a:r>
                <a:endParaRPr lang="zh-CN" altLang="zh-CN" sz="1800" dirty="0">
                  <a:effectLst/>
                  <a:latin typeface="Linux Libertine"/>
                  <a:ea typeface="Calibri" panose="020F0502020204030204" pitchFamily="34" charset="0"/>
                  <a:cs typeface="Mongolian Baiti" panose="03000500000000000000" pitchFamily="66" charset="0"/>
                </a:endParaRPr>
              </a:p>
            </p:txBody>
          </p:sp>
        </mc:Choice>
        <mc:Fallback xmlns="">
          <p:sp>
            <p:nvSpPr>
              <p:cNvPr id="12" name="文本框 11">
                <a:extLst>
                  <a:ext uri="{FF2B5EF4-FFF2-40B4-BE49-F238E27FC236}">
                    <a16:creationId xmlns:a16="http://schemas.microsoft.com/office/drawing/2014/main" id="{0FF3C08E-CF75-E3FE-1340-6B28ECA9D5EA}"/>
                  </a:ext>
                </a:extLst>
              </p:cNvPr>
              <p:cNvSpPr txBox="1">
                <a:spLocks noRot="1" noChangeAspect="1" noMove="1" noResize="1" noEditPoints="1" noAdjustHandles="1" noChangeArrowheads="1" noChangeShapeType="1" noTextEdit="1"/>
              </p:cNvSpPr>
              <p:nvPr/>
            </p:nvSpPr>
            <p:spPr>
              <a:xfrm>
                <a:off x="3093243" y="2579267"/>
                <a:ext cx="9879807" cy="1153586"/>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32CC0F9A-2626-FA3A-2EF4-74FE9AF098BA}"/>
                  </a:ext>
                </a:extLst>
              </p:cNvPr>
              <p:cNvSpPr txBox="1"/>
              <p:nvPr/>
            </p:nvSpPr>
            <p:spPr>
              <a:xfrm>
                <a:off x="3331835" y="3730449"/>
                <a:ext cx="6176962" cy="1369799"/>
              </a:xfrm>
              <a:prstGeom prst="rect">
                <a:avLst/>
              </a:prstGeom>
              <a:noFill/>
            </p:spPr>
            <p:txBody>
              <a:bodyPr wrap="square">
                <a:spAutoFit/>
              </a:bodyPr>
              <a:lstStyle/>
              <a:p>
                <a14:m>
                  <m:oMath xmlns:m="http://schemas.openxmlformats.org/officeDocument/2006/math">
                    <m:eqArr>
                      <m:eqArrPr>
                        <m:ctrlPr>
                          <a:rPr lang="zh-CN" altLang="zh-CN" b="1" i="1" smtClean="0">
                            <a:solidFill>
                              <a:srgbClr val="000000"/>
                            </a:solidFill>
                            <a:effectLst/>
                            <a:latin typeface="Cambria Math" panose="02040503050406030204" pitchFamily="18" charset="0"/>
                            <a:ea typeface="Cambria Math" panose="02040503050406030204" pitchFamily="18" charset="0"/>
                            <a:cs typeface="Linux Libertine"/>
                          </a:rPr>
                        </m:ctrlPr>
                      </m:eqArrPr>
                      <m:e>
                        <m:sSub>
                          <m:sSubPr>
                            <m:ctrlPr>
                              <a:rPr lang="zh-CN" altLang="zh-CN" b="1" i="1">
                                <a:solidFill>
                                  <a:srgbClr val="000000"/>
                                </a:solidFill>
                                <a:effectLst/>
                                <a:latin typeface="Cambria Math" panose="02040503050406030204" pitchFamily="18" charset="0"/>
                                <a:ea typeface="Cambria Math" panose="02040503050406030204" pitchFamily="18" charset="0"/>
                                <a:cs typeface="Linux Libertine"/>
                              </a:rPr>
                            </m:ctrlPr>
                          </m:sSubPr>
                          <m:e>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𝓝</m:t>
                            </m:r>
                          </m:e>
                          <m:sub>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𝟏</m:t>
                            </m:r>
                            <m:r>
                              <a:rPr lang="en-US" altLang="zh-CN" sz="1800" b="1" i="1">
                                <a:solidFill>
                                  <a:srgbClr val="000000"/>
                                </a:solidFill>
                                <a:effectLst/>
                                <a:latin typeface="Cambria Math" panose="02040503050406030204" pitchFamily="18" charset="0"/>
                                <a:ea typeface="宋体" panose="02010600030101010101" pitchFamily="2" charset="-122"/>
                                <a:cs typeface="Linux Libertine"/>
                              </a:rPr>
                              <m:t>,</m:t>
                            </m:r>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𝟐</m:t>
                            </m:r>
                            <m:r>
                              <a:rPr lang="en-US" altLang="zh-CN" sz="1800" b="1" i="1">
                                <a:solidFill>
                                  <a:srgbClr val="000000"/>
                                </a:solidFill>
                                <a:effectLst/>
                                <a:latin typeface="Cambria Math" panose="02040503050406030204" pitchFamily="18" charset="0"/>
                                <a:ea typeface="宋体" panose="02010600030101010101" pitchFamily="2" charset="-122"/>
                                <a:cs typeface="Linux Libertine"/>
                              </a:rPr>
                              <m:t>;</m:t>
                            </m:r>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𝜶</m:t>
                            </m:r>
                          </m:sub>
                        </m:sSub>
                        <m:r>
                          <a:rPr lang="en-US" altLang="zh-CN" sz="1800" b="1" i="1">
                            <a:solidFill>
                              <a:srgbClr val="000000"/>
                            </a:solidFill>
                            <a:effectLst/>
                            <a:latin typeface="Cambria Math" panose="02040503050406030204" pitchFamily="18" charset="0"/>
                            <a:ea typeface="宋体" panose="02010600030101010101" pitchFamily="2" charset="-122"/>
                            <a:cs typeface="Linux Libertine"/>
                          </a:rPr>
                          <m:t>&amp;=</m:t>
                        </m:r>
                        <m:f>
                          <m:fPr>
                            <m:ctrlPr>
                              <a:rPr lang="zh-CN" altLang="zh-CN" b="1" i="1">
                                <a:solidFill>
                                  <a:srgbClr val="000000"/>
                                </a:solidFill>
                                <a:effectLst/>
                                <a:latin typeface="Cambria Math" panose="02040503050406030204" pitchFamily="18" charset="0"/>
                                <a:ea typeface="Cambria Math" panose="02040503050406030204" pitchFamily="18" charset="0"/>
                                <a:cs typeface="Linux Libertine"/>
                              </a:rPr>
                            </m:ctrlPr>
                          </m:fPr>
                          <m:num>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𝜶</m:t>
                            </m:r>
                            <m:r>
                              <a:rPr lang="en-US" altLang="zh-CN" sz="1800" b="1" i="1">
                                <a:solidFill>
                                  <a:srgbClr val="000000"/>
                                </a:solidFill>
                                <a:effectLst/>
                                <a:latin typeface="Cambria Math" panose="02040503050406030204" pitchFamily="18" charset="0"/>
                                <a:ea typeface="宋体" panose="02010600030101010101" pitchFamily="2" charset="-122"/>
                                <a:cs typeface="Linux Libertine"/>
                              </a:rPr>
                              <m:t>+</m:t>
                            </m:r>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𝟏</m:t>
                            </m:r>
                          </m:num>
                          <m:den>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𝜶</m:t>
                            </m:r>
                          </m:den>
                        </m:f>
                        <m:nary>
                          <m:naryPr>
                            <m:chr m:val="∑"/>
                            <m:limLoc m:val="undOvr"/>
                            <m:grow m:val="on"/>
                            <m:supHide m:val="on"/>
                            <m:ctrlPr>
                              <a:rPr lang="zh-CN" altLang="zh-CN" b="1" i="1">
                                <a:solidFill>
                                  <a:srgbClr val="000000"/>
                                </a:solidFill>
                                <a:effectLst/>
                                <a:latin typeface="Cambria Math" panose="02040503050406030204" pitchFamily="18" charset="0"/>
                                <a:ea typeface="Cambria Math" panose="02040503050406030204" pitchFamily="18" charset="0"/>
                                <a:cs typeface="Linux Libertine"/>
                              </a:rPr>
                            </m:ctrlPr>
                          </m:naryPr>
                          <m:sub>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𝝉</m:t>
                            </m:r>
                            <m:r>
                              <a:rPr lang="en-US" altLang="zh-CN" sz="1800" b="1" i="1">
                                <a:solidFill>
                                  <a:srgbClr val="000000"/>
                                </a:solidFill>
                                <a:effectLst/>
                                <a:latin typeface="Cambria Math" panose="02040503050406030204" pitchFamily="18" charset="0"/>
                                <a:ea typeface="宋体" panose="02010600030101010101" pitchFamily="2" charset="-122"/>
                                <a:cs typeface="Linux Libertine"/>
                              </a:rPr>
                              <m:t>∈</m:t>
                            </m:r>
                            <m:sSub>
                              <m:sSubPr>
                                <m:ctrlPr>
                                  <a:rPr lang="zh-CN" altLang="zh-CN" b="1" i="1">
                                    <a:solidFill>
                                      <a:srgbClr val="000000"/>
                                    </a:solidFill>
                                    <a:effectLst/>
                                    <a:latin typeface="Cambria Math" panose="02040503050406030204" pitchFamily="18" charset="0"/>
                                    <a:ea typeface="Cambria Math" panose="02040503050406030204" pitchFamily="18" charset="0"/>
                                    <a:cs typeface="Linux Libertine"/>
                                  </a:rPr>
                                </m:ctrlPr>
                              </m:sSubPr>
                              <m:e>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𝑹</m:t>
                                </m:r>
                              </m:e>
                              <m:sub>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𝟏</m:t>
                                </m:r>
                              </m:sub>
                            </m:sSub>
                          </m:sub>
                          <m:sup/>
                          <m:e>
                            <m:r>
                              <a:rPr lang="en-US" altLang="zh-CN" sz="1800" b="1" i="1">
                                <a:solidFill>
                                  <a:srgbClr val="000000"/>
                                </a:solidFill>
                                <a:effectLst/>
                                <a:latin typeface="Cambria Math" panose="02040503050406030204" pitchFamily="18" charset="0"/>
                                <a:ea typeface="宋体" panose="02010600030101010101" pitchFamily="2" charset="-122"/>
                                <a:cs typeface="Linux Libertine"/>
                              </a:rPr>
                              <m:t> </m:t>
                            </m:r>
                          </m:e>
                        </m:nary>
                        <m:sSup>
                          <m:sSupPr>
                            <m:ctrlPr>
                              <a:rPr lang="zh-CN" altLang="zh-CN" b="1" i="1">
                                <a:solidFill>
                                  <a:srgbClr val="000000"/>
                                </a:solidFill>
                                <a:effectLst/>
                                <a:latin typeface="Cambria Math" panose="02040503050406030204" pitchFamily="18" charset="0"/>
                                <a:ea typeface="Cambria Math" panose="02040503050406030204" pitchFamily="18" charset="0"/>
                                <a:cs typeface="Linux Libertine"/>
                              </a:rPr>
                            </m:ctrlPr>
                          </m:sSupPr>
                          <m:e>
                            <m:d>
                              <m:dPr>
                                <m:begChr m:val="|"/>
                                <m:endChr m:val="|"/>
                                <m:ctrlPr>
                                  <a:rPr lang="zh-CN" altLang="zh-CN" b="1" i="1">
                                    <a:solidFill>
                                      <a:srgbClr val="000000"/>
                                    </a:solidFill>
                                    <a:effectLst/>
                                    <a:latin typeface="Cambria Math" panose="02040503050406030204" pitchFamily="18" charset="0"/>
                                    <a:ea typeface="Cambria Math" panose="02040503050406030204" pitchFamily="18" charset="0"/>
                                    <a:cs typeface="Linux Libertine"/>
                                  </a:rPr>
                                </m:ctrlPr>
                              </m:dPr>
                              <m:e>
                                <m:f>
                                  <m:fPr>
                                    <m:ctrlPr>
                                      <a:rPr lang="zh-CN" altLang="zh-CN" b="1" i="1">
                                        <a:solidFill>
                                          <a:srgbClr val="000000"/>
                                        </a:solidFill>
                                        <a:effectLst/>
                                        <a:latin typeface="Cambria Math" panose="02040503050406030204" pitchFamily="18" charset="0"/>
                                        <a:ea typeface="Cambria Math" panose="02040503050406030204" pitchFamily="18" charset="0"/>
                                        <a:cs typeface="Linux Libertine"/>
                                      </a:rPr>
                                    </m:ctrlPr>
                                  </m:fPr>
                                  <m:num>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𝟏</m:t>
                                    </m:r>
                                  </m:num>
                                  <m:den>
                                    <m:sSup>
                                      <m:sSupPr>
                                        <m:ctrlPr>
                                          <a:rPr lang="zh-CN" altLang="zh-CN" b="1" i="1">
                                            <a:solidFill>
                                              <a:srgbClr val="000000"/>
                                            </a:solidFill>
                                            <a:effectLst/>
                                            <a:latin typeface="Cambria Math" panose="02040503050406030204" pitchFamily="18" charset="0"/>
                                            <a:ea typeface="Cambria Math" panose="02040503050406030204" pitchFamily="18" charset="0"/>
                                            <a:cs typeface="Linux Libertine"/>
                                          </a:rPr>
                                        </m:ctrlPr>
                                      </m:sSupPr>
                                      <m:e>
                                        <m:d>
                                          <m:dPr>
                                            <m:begChr m:val="["/>
                                            <m:endChr m:val="]"/>
                                            <m:ctrlPr>
                                              <a:rPr lang="zh-CN" altLang="zh-CN" b="1" i="1">
                                                <a:solidFill>
                                                  <a:srgbClr val="000000"/>
                                                </a:solidFill>
                                                <a:effectLst/>
                                                <a:latin typeface="Cambria Math" panose="02040503050406030204" pitchFamily="18" charset="0"/>
                                                <a:ea typeface="Cambria Math" panose="02040503050406030204" pitchFamily="18" charset="0"/>
                                                <a:cs typeface="Linux Libertine"/>
                                              </a:rPr>
                                            </m:ctrlPr>
                                          </m:dPr>
                                          <m:e>
                                            <m:sSub>
                                              <m:sSubPr>
                                                <m:ctrlPr>
                                                  <a:rPr lang="zh-CN" altLang="zh-CN" b="1" i="1">
                                                    <a:solidFill>
                                                      <a:srgbClr val="000000"/>
                                                    </a:solidFill>
                                                    <a:effectLst/>
                                                    <a:latin typeface="Cambria Math" panose="02040503050406030204" pitchFamily="18" charset="0"/>
                                                    <a:ea typeface="Cambria Math" panose="02040503050406030204" pitchFamily="18" charset="0"/>
                                                    <a:cs typeface="Linux Libertine"/>
                                                  </a:rPr>
                                                </m:ctrlPr>
                                              </m:sSubPr>
                                              <m:e>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𝒓</m:t>
                                                </m:r>
                                              </m:e>
                                              <m:sub>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𝝉</m:t>
                                                </m:r>
                                                <m:r>
                                                  <a:rPr lang="en-US" altLang="zh-CN" sz="1800" b="1" i="1">
                                                    <a:solidFill>
                                                      <a:srgbClr val="000000"/>
                                                    </a:solidFill>
                                                    <a:effectLst/>
                                                    <a:latin typeface="Cambria Math" panose="02040503050406030204" pitchFamily="18" charset="0"/>
                                                    <a:ea typeface="宋体" panose="02010600030101010101" pitchFamily="2" charset="-122"/>
                                                    <a:cs typeface="Linux Libertine"/>
                                                  </a:rPr>
                                                  <m:t>,</m:t>
                                                </m:r>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𝟏</m:t>
                                                </m:r>
                                              </m:sub>
                                            </m:sSub>
                                          </m:e>
                                        </m:d>
                                      </m:e>
                                      <m:sup>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𝜶</m:t>
                                        </m:r>
                                      </m:sup>
                                    </m:sSup>
                                  </m:den>
                                </m:f>
                                <m:r>
                                  <a:rPr lang="en-US" altLang="zh-CN" sz="1800" b="1" i="1">
                                    <a:solidFill>
                                      <a:srgbClr val="000000"/>
                                    </a:solidFill>
                                    <a:effectLst/>
                                    <a:latin typeface="Cambria Math" panose="02040503050406030204" pitchFamily="18" charset="0"/>
                                    <a:ea typeface="宋体" panose="02010600030101010101" pitchFamily="2" charset="-122"/>
                                    <a:cs typeface="Linux Libertine"/>
                                  </a:rPr>
                                  <m:t>−</m:t>
                                </m:r>
                                <m:f>
                                  <m:fPr>
                                    <m:ctrlPr>
                                      <a:rPr lang="zh-CN" altLang="zh-CN" b="1" i="1">
                                        <a:solidFill>
                                          <a:srgbClr val="000000"/>
                                        </a:solidFill>
                                        <a:effectLst/>
                                        <a:latin typeface="Cambria Math" panose="02040503050406030204" pitchFamily="18" charset="0"/>
                                        <a:ea typeface="Cambria Math" panose="02040503050406030204" pitchFamily="18" charset="0"/>
                                        <a:cs typeface="Linux Libertine"/>
                                      </a:rPr>
                                    </m:ctrlPr>
                                  </m:fPr>
                                  <m:num>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𝟏</m:t>
                                    </m:r>
                                  </m:num>
                                  <m:den>
                                    <m:sSup>
                                      <m:sSupPr>
                                        <m:ctrlPr>
                                          <a:rPr lang="zh-CN" altLang="zh-CN" b="1" i="1">
                                            <a:solidFill>
                                              <a:srgbClr val="000000"/>
                                            </a:solidFill>
                                            <a:effectLst/>
                                            <a:latin typeface="Cambria Math" panose="02040503050406030204" pitchFamily="18" charset="0"/>
                                            <a:ea typeface="Cambria Math" panose="02040503050406030204" pitchFamily="18" charset="0"/>
                                            <a:cs typeface="Linux Libertine"/>
                                          </a:rPr>
                                        </m:ctrlPr>
                                      </m:sSupPr>
                                      <m:e>
                                        <m:d>
                                          <m:dPr>
                                            <m:begChr m:val="["/>
                                            <m:endChr m:val="]"/>
                                            <m:ctrlPr>
                                              <a:rPr lang="zh-CN" altLang="zh-CN" b="1" i="1">
                                                <a:solidFill>
                                                  <a:srgbClr val="000000"/>
                                                </a:solidFill>
                                                <a:effectLst/>
                                                <a:latin typeface="Cambria Math" panose="02040503050406030204" pitchFamily="18" charset="0"/>
                                                <a:ea typeface="Cambria Math" panose="02040503050406030204" pitchFamily="18" charset="0"/>
                                                <a:cs typeface="Linux Libertine"/>
                                              </a:rPr>
                                            </m:ctrlPr>
                                          </m:dPr>
                                          <m:e>
                                            <m:sSub>
                                              <m:sSubPr>
                                                <m:ctrlPr>
                                                  <a:rPr lang="zh-CN" altLang="zh-CN" b="1" i="1">
                                                    <a:solidFill>
                                                      <a:srgbClr val="000000"/>
                                                    </a:solidFill>
                                                    <a:effectLst/>
                                                    <a:latin typeface="Cambria Math" panose="02040503050406030204" pitchFamily="18" charset="0"/>
                                                    <a:ea typeface="Cambria Math" panose="02040503050406030204" pitchFamily="18" charset="0"/>
                                                    <a:cs typeface="Linux Libertine"/>
                                                  </a:rPr>
                                                </m:ctrlPr>
                                              </m:sSubPr>
                                              <m:e>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𝑵</m:t>
                                                </m:r>
                                              </m:e>
                                              <m:sub>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𝟏</m:t>
                                                </m:r>
                                              </m:sub>
                                            </m:sSub>
                                            <m:r>
                                              <a:rPr lang="en-US" altLang="zh-CN" sz="1800" b="1" i="1">
                                                <a:solidFill>
                                                  <a:srgbClr val="000000"/>
                                                </a:solidFill>
                                                <a:effectLst/>
                                                <a:latin typeface="Cambria Math" panose="02040503050406030204" pitchFamily="18" charset="0"/>
                                                <a:ea typeface="宋体" panose="02010600030101010101" pitchFamily="2" charset="-122"/>
                                                <a:cs typeface="Linux Libertine"/>
                                              </a:rPr>
                                              <m:t>+</m:t>
                                            </m:r>
                                            <m:f>
                                              <m:fPr>
                                                <m:ctrlPr>
                                                  <a:rPr lang="zh-CN" altLang="zh-CN" b="1" i="1">
                                                    <a:solidFill>
                                                      <a:srgbClr val="000000"/>
                                                    </a:solidFill>
                                                    <a:effectLst/>
                                                    <a:latin typeface="Cambria Math" panose="02040503050406030204" pitchFamily="18" charset="0"/>
                                                    <a:ea typeface="Cambria Math" panose="02040503050406030204" pitchFamily="18" charset="0"/>
                                                    <a:cs typeface="Linux Libertine"/>
                                                  </a:rPr>
                                                </m:ctrlPr>
                                              </m:fPr>
                                              <m:num>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𝟏</m:t>
                                                </m:r>
                                              </m:num>
                                              <m:den>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𝟐</m:t>
                                                </m:r>
                                              </m:den>
                                            </m:f>
                                            <m:sSub>
                                              <m:sSubPr>
                                                <m:ctrlPr>
                                                  <a:rPr lang="zh-CN" altLang="zh-CN" b="1" i="1">
                                                    <a:solidFill>
                                                      <a:srgbClr val="000000"/>
                                                    </a:solidFill>
                                                    <a:effectLst/>
                                                    <a:latin typeface="Cambria Math" panose="02040503050406030204" pitchFamily="18" charset="0"/>
                                                    <a:ea typeface="Cambria Math" panose="02040503050406030204" pitchFamily="18" charset="0"/>
                                                    <a:cs typeface="Linux Libertine"/>
                                                  </a:rPr>
                                                </m:ctrlPr>
                                              </m:sSubPr>
                                              <m:e>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𝑵</m:t>
                                                </m:r>
                                              </m:e>
                                              <m:sub>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𝟐</m:t>
                                                </m:r>
                                              </m:sub>
                                            </m:sSub>
                                          </m:e>
                                        </m:d>
                                      </m:e>
                                      <m:sup>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𝜶</m:t>
                                        </m:r>
                                      </m:sup>
                                    </m:sSup>
                                  </m:den>
                                </m:f>
                              </m:e>
                            </m:d>
                          </m:e>
                          <m:sup>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𝟏</m:t>
                            </m:r>
                            <m:r>
                              <a:rPr lang="en-US" altLang="zh-CN" sz="1800" b="1" i="1">
                                <a:solidFill>
                                  <a:srgbClr val="000000"/>
                                </a:solidFill>
                                <a:effectLst/>
                                <a:latin typeface="Cambria Math" panose="02040503050406030204" pitchFamily="18" charset="0"/>
                                <a:ea typeface="宋体" panose="02010600030101010101" pitchFamily="2" charset="-122"/>
                                <a:cs typeface="Linux Libertine"/>
                              </a:rPr>
                              <m:t>/(</m:t>
                            </m:r>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𝜶</m:t>
                            </m:r>
                            <m:r>
                              <a:rPr lang="en-US" altLang="zh-CN" sz="1800" b="1" i="1">
                                <a:solidFill>
                                  <a:srgbClr val="000000"/>
                                </a:solidFill>
                                <a:effectLst/>
                                <a:latin typeface="Cambria Math" panose="02040503050406030204" pitchFamily="18" charset="0"/>
                                <a:ea typeface="宋体" panose="02010600030101010101" pitchFamily="2" charset="-122"/>
                                <a:cs typeface="Linux Libertine"/>
                              </a:rPr>
                              <m:t>+</m:t>
                            </m:r>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𝟏</m:t>
                            </m:r>
                            <m:r>
                              <a:rPr lang="en-US" altLang="zh-CN" sz="1800" b="1" i="1">
                                <a:solidFill>
                                  <a:srgbClr val="000000"/>
                                </a:solidFill>
                                <a:effectLst/>
                                <a:latin typeface="Cambria Math" panose="02040503050406030204" pitchFamily="18" charset="0"/>
                                <a:ea typeface="宋体" panose="02010600030101010101" pitchFamily="2" charset="-122"/>
                                <a:cs typeface="Linux Libertine"/>
                              </a:rPr>
                              <m:t>)</m:t>
                            </m:r>
                          </m:sup>
                        </m:sSup>
                      </m:e>
                      <m:e>
                        <m:r>
                          <a:rPr lang="en-US" altLang="zh-CN" sz="1800" b="1" i="1">
                            <a:solidFill>
                              <a:srgbClr val="000000"/>
                            </a:solidFill>
                            <a:effectLst/>
                            <a:latin typeface="Cambria Math" panose="02040503050406030204" pitchFamily="18" charset="0"/>
                            <a:ea typeface="宋体" panose="02010600030101010101" pitchFamily="2" charset="-122"/>
                            <a:cs typeface="Linux Libertine"/>
                          </a:rPr>
                          <m:t>&amp;+</m:t>
                        </m:r>
                        <m:f>
                          <m:fPr>
                            <m:ctrlPr>
                              <a:rPr lang="zh-CN" altLang="zh-CN" b="1" i="1">
                                <a:solidFill>
                                  <a:srgbClr val="000000"/>
                                </a:solidFill>
                                <a:effectLst/>
                                <a:latin typeface="Cambria Math" panose="02040503050406030204" pitchFamily="18" charset="0"/>
                                <a:ea typeface="Cambria Math" panose="02040503050406030204" pitchFamily="18" charset="0"/>
                                <a:cs typeface="Linux Libertine"/>
                              </a:rPr>
                            </m:ctrlPr>
                          </m:fPr>
                          <m:num>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𝜶</m:t>
                            </m:r>
                            <m:r>
                              <a:rPr lang="en-US" altLang="zh-CN" sz="1800" b="1" i="1">
                                <a:solidFill>
                                  <a:srgbClr val="000000"/>
                                </a:solidFill>
                                <a:effectLst/>
                                <a:latin typeface="Cambria Math" panose="02040503050406030204" pitchFamily="18" charset="0"/>
                                <a:ea typeface="宋体" panose="02010600030101010101" pitchFamily="2" charset="-122"/>
                                <a:cs typeface="Linux Libertine"/>
                              </a:rPr>
                              <m:t>+</m:t>
                            </m:r>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𝟏</m:t>
                            </m:r>
                          </m:num>
                          <m:den>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𝜶</m:t>
                            </m:r>
                          </m:den>
                        </m:f>
                        <m:nary>
                          <m:naryPr>
                            <m:chr m:val="∑"/>
                            <m:limLoc m:val="undOvr"/>
                            <m:grow m:val="on"/>
                            <m:supHide m:val="on"/>
                            <m:ctrlPr>
                              <a:rPr lang="zh-CN" altLang="zh-CN" b="1" i="1">
                                <a:solidFill>
                                  <a:srgbClr val="000000"/>
                                </a:solidFill>
                                <a:effectLst/>
                                <a:latin typeface="Cambria Math" panose="02040503050406030204" pitchFamily="18" charset="0"/>
                                <a:ea typeface="Cambria Math" panose="02040503050406030204" pitchFamily="18" charset="0"/>
                                <a:cs typeface="Linux Libertine"/>
                              </a:rPr>
                            </m:ctrlPr>
                          </m:naryPr>
                          <m:sub>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𝝉</m:t>
                            </m:r>
                            <m:r>
                              <a:rPr lang="en-US" altLang="zh-CN" sz="1800" b="1" i="1">
                                <a:solidFill>
                                  <a:srgbClr val="000000"/>
                                </a:solidFill>
                                <a:effectLst/>
                                <a:latin typeface="Cambria Math" panose="02040503050406030204" pitchFamily="18" charset="0"/>
                                <a:ea typeface="宋体" panose="02010600030101010101" pitchFamily="2" charset="-122"/>
                                <a:cs typeface="Linux Libertine"/>
                              </a:rPr>
                              <m:t>∈</m:t>
                            </m:r>
                            <m:sSub>
                              <m:sSubPr>
                                <m:ctrlPr>
                                  <a:rPr lang="zh-CN" altLang="zh-CN" b="1" i="1">
                                    <a:solidFill>
                                      <a:srgbClr val="000000"/>
                                    </a:solidFill>
                                    <a:effectLst/>
                                    <a:latin typeface="Cambria Math" panose="02040503050406030204" pitchFamily="18" charset="0"/>
                                    <a:ea typeface="Cambria Math" panose="02040503050406030204" pitchFamily="18" charset="0"/>
                                    <a:cs typeface="Linux Libertine"/>
                                  </a:rPr>
                                </m:ctrlPr>
                              </m:sSubPr>
                              <m:e>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𝑹</m:t>
                                </m:r>
                              </m:e>
                              <m:sub>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𝟏</m:t>
                                </m:r>
                              </m:sub>
                            </m:sSub>
                          </m:sub>
                          <m:sup/>
                          <m:e>
                            <m:r>
                              <a:rPr lang="en-US" altLang="zh-CN" sz="1800" b="1" i="1">
                                <a:solidFill>
                                  <a:srgbClr val="000000"/>
                                </a:solidFill>
                                <a:effectLst/>
                                <a:latin typeface="Cambria Math" panose="02040503050406030204" pitchFamily="18" charset="0"/>
                                <a:ea typeface="宋体" panose="02010600030101010101" pitchFamily="2" charset="-122"/>
                                <a:cs typeface="Linux Libertine"/>
                              </a:rPr>
                              <m:t> </m:t>
                            </m:r>
                          </m:e>
                        </m:nary>
                        <m:sSup>
                          <m:sSupPr>
                            <m:ctrlPr>
                              <a:rPr lang="zh-CN" altLang="zh-CN" b="1" i="1">
                                <a:solidFill>
                                  <a:srgbClr val="000000"/>
                                </a:solidFill>
                                <a:effectLst/>
                                <a:latin typeface="Cambria Math" panose="02040503050406030204" pitchFamily="18" charset="0"/>
                                <a:ea typeface="Cambria Math" panose="02040503050406030204" pitchFamily="18" charset="0"/>
                                <a:cs typeface="Linux Libertine"/>
                              </a:rPr>
                            </m:ctrlPr>
                          </m:sSupPr>
                          <m:e>
                            <m:d>
                              <m:dPr>
                                <m:begChr m:val="|"/>
                                <m:endChr m:val="|"/>
                                <m:ctrlPr>
                                  <a:rPr lang="zh-CN" altLang="zh-CN" b="1" i="1">
                                    <a:solidFill>
                                      <a:srgbClr val="000000"/>
                                    </a:solidFill>
                                    <a:effectLst/>
                                    <a:latin typeface="Cambria Math" panose="02040503050406030204" pitchFamily="18" charset="0"/>
                                    <a:ea typeface="Cambria Math" panose="02040503050406030204" pitchFamily="18" charset="0"/>
                                    <a:cs typeface="Linux Libertine"/>
                                  </a:rPr>
                                </m:ctrlPr>
                              </m:dPr>
                              <m:e>
                                <m:f>
                                  <m:fPr>
                                    <m:ctrlPr>
                                      <a:rPr lang="zh-CN" altLang="zh-CN" b="1" i="1">
                                        <a:solidFill>
                                          <a:srgbClr val="000000"/>
                                        </a:solidFill>
                                        <a:effectLst/>
                                        <a:latin typeface="Cambria Math" panose="02040503050406030204" pitchFamily="18" charset="0"/>
                                        <a:ea typeface="Cambria Math" panose="02040503050406030204" pitchFamily="18" charset="0"/>
                                        <a:cs typeface="Linux Libertine"/>
                                      </a:rPr>
                                    </m:ctrlPr>
                                  </m:fPr>
                                  <m:num>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𝟏</m:t>
                                    </m:r>
                                  </m:num>
                                  <m:den>
                                    <m:sSup>
                                      <m:sSupPr>
                                        <m:ctrlPr>
                                          <a:rPr lang="zh-CN" altLang="zh-CN" b="1" i="1">
                                            <a:solidFill>
                                              <a:srgbClr val="000000"/>
                                            </a:solidFill>
                                            <a:effectLst/>
                                            <a:latin typeface="Cambria Math" panose="02040503050406030204" pitchFamily="18" charset="0"/>
                                            <a:ea typeface="Cambria Math" panose="02040503050406030204" pitchFamily="18" charset="0"/>
                                            <a:cs typeface="Linux Libertine"/>
                                          </a:rPr>
                                        </m:ctrlPr>
                                      </m:sSupPr>
                                      <m:e>
                                        <m:d>
                                          <m:dPr>
                                            <m:begChr m:val="["/>
                                            <m:endChr m:val="]"/>
                                            <m:ctrlPr>
                                              <a:rPr lang="zh-CN" altLang="zh-CN" b="1" i="1">
                                                <a:solidFill>
                                                  <a:srgbClr val="000000"/>
                                                </a:solidFill>
                                                <a:effectLst/>
                                                <a:latin typeface="Cambria Math" panose="02040503050406030204" pitchFamily="18" charset="0"/>
                                                <a:ea typeface="Cambria Math" panose="02040503050406030204" pitchFamily="18" charset="0"/>
                                                <a:cs typeface="Linux Libertine"/>
                                              </a:rPr>
                                            </m:ctrlPr>
                                          </m:dPr>
                                          <m:e>
                                            <m:sSub>
                                              <m:sSubPr>
                                                <m:ctrlPr>
                                                  <a:rPr lang="zh-CN" altLang="zh-CN" b="1" i="1">
                                                    <a:solidFill>
                                                      <a:srgbClr val="000000"/>
                                                    </a:solidFill>
                                                    <a:effectLst/>
                                                    <a:latin typeface="Cambria Math" panose="02040503050406030204" pitchFamily="18" charset="0"/>
                                                    <a:ea typeface="Cambria Math" panose="02040503050406030204" pitchFamily="18" charset="0"/>
                                                    <a:cs typeface="Linux Libertine"/>
                                                  </a:rPr>
                                                </m:ctrlPr>
                                              </m:sSubPr>
                                              <m:e>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𝑵</m:t>
                                                </m:r>
                                              </m:e>
                                              <m:sub>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𝟐</m:t>
                                                </m:r>
                                              </m:sub>
                                            </m:sSub>
                                            <m:r>
                                              <a:rPr lang="en-US" altLang="zh-CN" sz="1800" b="1" i="1">
                                                <a:solidFill>
                                                  <a:srgbClr val="000000"/>
                                                </a:solidFill>
                                                <a:effectLst/>
                                                <a:latin typeface="Cambria Math" panose="02040503050406030204" pitchFamily="18" charset="0"/>
                                                <a:ea typeface="宋体" panose="02010600030101010101" pitchFamily="2" charset="-122"/>
                                                <a:cs typeface="Linux Libertine"/>
                                              </a:rPr>
                                              <m:t>+</m:t>
                                            </m:r>
                                            <m:f>
                                              <m:fPr>
                                                <m:ctrlPr>
                                                  <a:rPr lang="zh-CN" altLang="zh-CN" b="1" i="1">
                                                    <a:solidFill>
                                                      <a:srgbClr val="000000"/>
                                                    </a:solidFill>
                                                    <a:effectLst/>
                                                    <a:latin typeface="Cambria Math" panose="02040503050406030204" pitchFamily="18" charset="0"/>
                                                    <a:ea typeface="Cambria Math" panose="02040503050406030204" pitchFamily="18" charset="0"/>
                                                    <a:cs typeface="Linux Libertine"/>
                                                  </a:rPr>
                                                </m:ctrlPr>
                                              </m:fPr>
                                              <m:num>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𝟏</m:t>
                                                </m:r>
                                              </m:num>
                                              <m:den>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𝟐</m:t>
                                                </m:r>
                                              </m:den>
                                            </m:f>
                                            <m:sSub>
                                              <m:sSubPr>
                                                <m:ctrlPr>
                                                  <a:rPr lang="zh-CN" altLang="zh-CN" b="1" i="1">
                                                    <a:solidFill>
                                                      <a:srgbClr val="000000"/>
                                                    </a:solidFill>
                                                    <a:effectLst/>
                                                    <a:latin typeface="Cambria Math" panose="02040503050406030204" pitchFamily="18" charset="0"/>
                                                    <a:ea typeface="Cambria Math" panose="02040503050406030204" pitchFamily="18" charset="0"/>
                                                    <a:cs typeface="Linux Libertine"/>
                                                  </a:rPr>
                                                </m:ctrlPr>
                                              </m:sSubPr>
                                              <m:e>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𝑵</m:t>
                                                </m:r>
                                              </m:e>
                                              <m:sub>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𝟏</m:t>
                                                </m:r>
                                              </m:sub>
                                            </m:sSub>
                                          </m:e>
                                        </m:d>
                                      </m:e>
                                      <m:sup>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𝜶</m:t>
                                        </m:r>
                                      </m:sup>
                                    </m:sSup>
                                  </m:den>
                                </m:f>
                                <m:r>
                                  <a:rPr lang="en-US" altLang="zh-CN" sz="1800" b="1" i="1">
                                    <a:solidFill>
                                      <a:srgbClr val="000000"/>
                                    </a:solidFill>
                                    <a:effectLst/>
                                    <a:latin typeface="Cambria Math" panose="02040503050406030204" pitchFamily="18" charset="0"/>
                                    <a:ea typeface="宋体" panose="02010600030101010101" pitchFamily="2" charset="-122"/>
                                    <a:cs typeface="Linux Libertine"/>
                                  </a:rPr>
                                  <m:t>−</m:t>
                                </m:r>
                                <m:f>
                                  <m:fPr>
                                    <m:ctrlPr>
                                      <a:rPr lang="zh-CN" altLang="zh-CN" b="1" i="1">
                                        <a:solidFill>
                                          <a:srgbClr val="000000"/>
                                        </a:solidFill>
                                        <a:effectLst/>
                                        <a:latin typeface="Cambria Math" panose="02040503050406030204" pitchFamily="18" charset="0"/>
                                        <a:ea typeface="Cambria Math" panose="02040503050406030204" pitchFamily="18" charset="0"/>
                                        <a:cs typeface="Linux Libertine"/>
                                      </a:rPr>
                                    </m:ctrlPr>
                                  </m:fPr>
                                  <m:num>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𝟏</m:t>
                                    </m:r>
                                  </m:num>
                                  <m:den>
                                    <m:sSup>
                                      <m:sSupPr>
                                        <m:ctrlPr>
                                          <a:rPr lang="zh-CN" altLang="zh-CN" b="1" i="1">
                                            <a:solidFill>
                                              <a:srgbClr val="000000"/>
                                            </a:solidFill>
                                            <a:effectLst/>
                                            <a:latin typeface="Cambria Math" panose="02040503050406030204" pitchFamily="18" charset="0"/>
                                            <a:ea typeface="Cambria Math" panose="02040503050406030204" pitchFamily="18" charset="0"/>
                                            <a:cs typeface="Linux Libertine"/>
                                          </a:rPr>
                                        </m:ctrlPr>
                                      </m:sSupPr>
                                      <m:e>
                                        <m:d>
                                          <m:dPr>
                                            <m:begChr m:val="["/>
                                            <m:endChr m:val="]"/>
                                            <m:ctrlPr>
                                              <a:rPr lang="zh-CN" altLang="zh-CN" b="1" i="1">
                                                <a:solidFill>
                                                  <a:srgbClr val="000000"/>
                                                </a:solidFill>
                                                <a:effectLst/>
                                                <a:latin typeface="Cambria Math" panose="02040503050406030204" pitchFamily="18" charset="0"/>
                                                <a:ea typeface="Cambria Math" panose="02040503050406030204" pitchFamily="18" charset="0"/>
                                                <a:cs typeface="Linux Libertine"/>
                                              </a:rPr>
                                            </m:ctrlPr>
                                          </m:dPr>
                                          <m:e>
                                            <m:sSub>
                                              <m:sSubPr>
                                                <m:ctrlPr>
                                                  <a:rPr lang="zh-CN" altLang="zh-CN" b="1" i="1">
                                                    <a:solidFill>
                                                      <a:srgbClr val="000000"/>
                                                    </a:solidFill>
                                                    <a:effectLst/>
                                                    <a:latin typeface="Cambria Math" panose="02040503050406030204" pitchFamily="18" charset="0"/>
                                                    <a:ea typeface="Cambria Math" panose="02040503050406030204" pitchFamily="18" charset="0"/>
                                                    <a:cs typeface="Linux Libertine"/>
                                                  </a:rPr>
                                                </m:ctrlPr>
                                              </m:sSubPr>
                                              <m:e>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𝒓</m:t>
                                                </m:r>
                                              </m:e>
                                              <m:sub>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𝝉</m:t>
                                                </m:r>
                                                <m:r>
                                                  <a:rPr lang="en-US" altLang="zh-CN" sz="1800" b="1" i="1">
                                                    <a:solidFill>
                                                      <a:srgbClr val="000000"/>
                                                    </a:solidFill>
                                                    <a:effectLst/>
                                                    <a:latin typeface="Cambria Math" panose="02040503050406030204" pitchFamily="18" charset="0"/>
                                                    <a:ea typeface="宋体" panose="02010600030101010101" pitchFamily="2" charset="-122"/>
                                                    <a:cs typeface="Linux Libertine"/>
                                                  </a:rPr>
                                                  <m:t>,</m:t>
                                                </m:r>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𝟐</m:t>
                                                </m:r>
                                              </m:sub>
                                            </m:sSub>
                                          </m:e>
                                        </m:d>
                                      </m:e>
                                      <m:sup>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𝜶</m:t>
                                        </m:r>
                                      </m:sup>
                                    </m:sSup>
                                  </m:den>
                                </m:f>
                              </m:e>
                            </m:d>
                          </m:e>
                          <m:sup>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𝟏</m:t>
                            </m:r>
                            <m:r>
                              <a:rPr lang="en-US" altLang="zh-CN" sz="1800" b="1" i="1">
                                <a:solidFill>
                                  <a:srgbClr val="000000"/>
                                </a:solidFill>
                                <a:effectLst/>
                                <a:latin typeface="Cambria Math" panose="02040503050406030204" pitchFamily="18" charset="0"/>
                                <a:ea typeface="宋体" panose="02010600030101010101" pitchFamily="2" charset="-122"/>
                                <a:cs typeface="Linux Libertine"/>
                              </a:rPr>
                              <m:t>/(</m:t>
                            </m:r>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𝜶</m:t>
                            </m:r>
                            <m:r>
                              <a:rPr lang="en-US" altLang="zh-CN" sz="1800" b="1" i="1">
                                <a:solidFill>
                                  <a:srgbClr val="000000"/>
                                </a:solidFill>
                                <a:effectLst/>
                                <a:latin typeface="Cambria Math" panose="02040503050406030204" pitchFamily="18" charset="0"/>
                                <a:ea typeface="宋体" panose="02010600030101010101" pitchFamily="2" charset="-122"/>
                                <a:cs typeface="Linux Libertine"/>
                              </a:rPr>
                              <m:t>+</m:t>
                            </m:r>
                            <m:r>
                              <a:rPr lang="en-US" altLang="zh-CN" sz="1800" b="1" i="1">
                                <a:solidFill>
                                  <a:srgbClr val="000000"/>
                                </a:solidFill>
                                <a:effectLst/>
                                <a:latin typeface="Cambria Math" panose="02040503050406030204" pitchFamily="18" charset="0"/>
                                <a:ea typeface="宋体" panose="02010600030101010101" pitchFamily="2" charset="-122"/>
                                <a:cs typeface="Linux Libertine"/>
                              </a:rPr>
                              <m:t>𝟏</m:t>
                            </m:r>
                            <m:r>
                              <a:rPr lang="en-US" altLang="zh-CN" sz="1800" b="1" i="1">
                                <a:solidFill>
                                  <a:srgbClr val="000000"/>
                                </a:solidFill>
                                <a:effectLst/>
                                <a:latin typeface="Cambria Math" panose="02040503050406030204" pitchFamily="18" charset="0"/>
                                <a:ea typeface="宋体" panose="02010600030101010101" pitchFamily="2" charset="-122"/>
                                <a:cs typeface="Linux Libertine"/>
                              </a:rPr>
                              <m:t>)</m:t>
                            </m:r>
                          </m:sup>
                        </m:sSup>
                      </m:e>
                    </m:eqArr>
                    <m:r>
                      <a:rPr lang="en-US" altLang="zh-CN" sz="1800" b="1" i="1">
                        <a:solidFill>
                          <a:srgbClr val="000000"/>
                        </a:solidFill>
                        <a:effectLst/>
                        <a:latin typeface="Cambria Math" panose="02040503050406030204" pitchFamily="18" charset="0"/>
                        <a:ea typeface="宋体" panose="02010600030101010101" pitchFamily="2" charset="-122"/>
                        <a:cs typeface="Linux Libertine"/>
                      </a:rPr>
                      <m:t>               </m:t>
                    </m:r>
                  </m:oMath>
                </a14:m>
                <a:r>
                  <a:rPr lang="en-US" altLang="zh-CN" sz="1800" b="1" dirty="0">
                    <a:solidFill>
                      <a:srgbClr val="000000"/>
                    </a:solidFill>
                    <a:effectLst/>
                    <a:latin typeface="Linux Libertine"/>
                    <a:ea typeface="宋体" panose="02010600030101010101" pitchFamily="2" charset="-122"/>
                    <a:cs typeface="Mongolian Baiti" panose="03000500000000000000" pitchFamily="66" charset="0"/>
                  </a:rPr>
                  <a:t>     </a:t>
                </a:r>
                <a:r>
                  <a:rPr lang="en-US" altLang="zh-CN" sz="1800" dirty="0">
                    <a:solidFill>
                      <a:srgbClr val="000000"/>
                    </a:solidFill>
                    <a:effectLst/>
                    <a:latin typeface="Times New Roman" panose="02020603050405020304" pitchFamily="18" charset="0"/>
                    <a:ea typeface="宋体" panose="02010600030101010101" pitchFamily="2" charset="-122"/>
                  </a:rPr>
                  <a:t>(9)</a:t>
                </a:r>
                <a:r>
                  <a:rPr lang="en-US" altLang="zh-CN" sz="1800" b="1" dirty="0">
                    <a:solidFill>
                      <a:srgbClr val="000000"/>
                    </a:solidFill>
                    <a:effectLst/>
                    <a:latin typeface="Linux Libertine"/>
                    <a:ea typeface="宋体" panose="02010600030101010101" pitchFamily="2" charset="-122"/>
                    <a:cs typeface="Mongolian Baiti" panose="03000500000000000000" pitchFamily="66" charset="0"/>
                  </a:rPr>
                  <a:t> </a:t>
                </a:r>
                <a:endParaRPr lang="zh-CN" altLang="en-US" dirty="0"/>
              </a:p>
            </p:txBody>
          </p:sp>
        </mc:Choice>
        <mc:Fallback xmlns="">
          <p:sp>
            <p:nvSpPr>
              <p:cNvPr id="14" name="文本框 13">
                <a:extLst>
                  <a:ext uri="{FF2B5EF4-FFF2-40B4-BE49-F238E27FC236}">
                    <a16:creationId xmlns:a16="http://schemas.microsoft.com/office/drawing/2014/main" id="{32CC0F9A-2626-FA3A-2EF4-74FE9AF098BA}"/>
                  </a:ext>
                </a:extLst>
              </p:cNvPr>
              <p:cNvSpPr txBox="1">
                <a:spLocks noRot="1" noChangeAspect="1" noMove="1" noResize="1" noEditPoints="1" noAdjustHandles="1" noChangeArrowheads="1" noChangeShapeType="1" noTextEdit="1"/>
              </p:cNvSpPr>
              <p:nvPr/>
            </p:nvSpPr>
            <p:spPr>
              <a:xfrm>
                <a:off x="3331835" y="3730449"/>
                <a:ext cx="6176962" cy="1369799"/>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4E46FAE4-EBF1-7A5E-1622-5E7EAFEB24BB}"/>
                  </a:ext>
                </a:extLst>
              </p:cNvPr>
              <p:cNvSpPr txBox="1"/>
              <p:nvPr/>
            </p:nvSpPr>
            <p:spPr>
              <a:xfrm>
                <a:off x="355869" y="5100248"/>
                <a:ext cx="11702782" cy="1289905"/>
              </a:xfrm>
              <a:prstGeom prst="rect">
                <a:avLst/>
              </a:prstGeom>
              <a:noFill/>
            </p:spPr>
            <p:txBody>
              <a:bodyPr wrap="square">
                <a:spAutoFit/>
              </a:bodyPr>
              <a:lstStyle/>
              <a:p>
                <a:pPr>
                  <a:lnSpc>
                    <a:spcPct val="150000"/>
                  </a:lnSpc>
                </a:pPr>
                <a:r>
                  <a:rPr lang="en-US" altLang="zh-CN" dirty="0">
                    <a:effectLst/>
                    <a:latin typeface="微软雅黑" panose="020B0503020204020204" pitchFamily="34" charset="-122"/>
                    <a:ea typeface="微软雅黑" panose="020B0503020204020204" pitchFamily="34" charset="-122"/>
                    <a:cs typeface="Mongolian Baiti" panose="03000500000000000000" pitchFamily="66" charset="0"/>
                  </a:rPr>
                  <a:t>where </a:t>
                </a:r>
                <a14:m>
                  <m:oMath xmlns:m="http://schemas.openxmlformats.org/officeDocument/2006/math">
                    <m:sSub>
                      <m:sSubPr>
                        <m:ctrlPr>
                          <a:rPr lang="zh-CN" altLang="zh-CN"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altLang="zh-CN"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altLang="zh-CN" dirty="0">
                    <a:effectLst/>
                    <a:latin typeface="微软雅黑" panose="020B0503020204020204" pitchFamily="34" charset="-122"/>
                    <a:ea typeface="微软雅黑" panose="020B0503020204020204" pitchFamily="34" charset="-122"/>
                    <a:cs typeface="Mongolian Baiti" panose="03000500000000000000" pitchFamily="66" charset="0"/>
                  </a:rPr>
                  <a:t>and </a:t>
                </a:r>
                <a14:m>
                  <m:oMath xmlns:m="http://schemas.openxmlformats.org/officeDocument/2006/math">
                    <m:sSub>
                      <m:sSubPr>
                        <m:ctrlPr>
                          <a:rPr lang="zh-CN" altLang="zh-CN"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altLang="zh-CN"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altLang="zh-CN" dirty="0">
                    <a:effectLst/>
                    <a:latin typeface="微软雅黑" panose="020B0503020204020204" pitchFamily="34" charset="-122"/>
                    <a:ea typeface="微软雅黑" panose="020B0503020204020204" pitchFamily="34" charset="-122"/>
                    <a:cs typeface="Mongolian Baiti" panose="03000500000000000000" pitchFamily="66" charset="0"/>
                  </a:rPr>
                  <a:t>  are the number of distinct scholars in each ranked list of calculation, </a:t>
                </a:r>
                <a:r>
                  <a:rPr lang="en-US" altLang="zh-CN" i="1" dirty="0">
                    <a:solidFill>
                      <a:srgbClr val="000000"/>
                    </a:solidFill>
                    <a:effectLst/>
                    <a:latin typeface="微软雅黑" panose="020B0503020204020204" pitchFamily="34" charset="-122"/>
                    <a:ea typeface="微软雅黑" panose="020B0503020204020204" pitchFamily="34" charset="-122"/>
                  </a:rPr>
                  <a:t>α</a:t>
                </a:r>
                <a:r>
                  <a:rPr lang="en-US" altLang="zh-CN" dirty="0">
                    <a:solidFill>
                      <a:srgbClr val="000000"/>
                    </a:solidFill>
                    <a:effectLst/>
                    <a:latin typeface="微软雅黑" panose="020B0503020204020204" pitchFamily="34" charset="-122"/>
                    <a:ea typeface="微软雅黑" panose="020B0503020204020204" pitchFamily="34" charset="-122"/>
                  </a:rPr>
                  <a:t> (</a:t>
                </a:r>
                <a14:m>
                  <m:oMath xmlns:m="http://schemas.openxmlformats.org/officeDocument/2006/math">
                    <m:r>
                      <a:rPr lang="en-US" altLang="zh-CN"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altLang="zh-CN">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altLang="zh-CN"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𝜶</m:t>
                    </m:r>
                    <m:r>
                      <a:rPr lang="en-US" altLang="zh-CN"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altLang="zh-CN"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sym typeface="Symbol" panose="05050102010706020507" pitchFamily="18" charset="2"/>
                  </a:rPr>
                  <a:t></a:t>
                </a:r>
                <a:r>
                  <a:rPr lang="en-US" altLang="zh-CN" dirty="0">
                    <a:solidFill>
                      <a:srgbClr val="000000"/>
                    </a:solidFill>
                    <a:effectLst/>
                    <a:latin typeface="微软雅黑" panose="020B0503020204020204" pitchFamily="34" charset="-122"/>
                    <a:ea typeface="微软雅黑" panose="020B0503020204020204" pitchFamily="34" charset="-122"/>
                  </a:rPr>
                  <a:t>)</a:t>
                </a:r>
                <a:r>
                  <a:rPr lang="en-US" altLang="zh-CN" dirty="0">
                    <a:effectLst/>
                    <a:latin typeface="微软雅黑" panose="020B0503020204020204" pitchFamily="34" charset="-122"/>
                    <a:ea typeface="微软雅黑" panose="020B0503020204020204" pitchFamily="34" charset="-122"/>
                    <a:cs typeface="Mongolian Baiti" panose="03000500000000000000" pitchFamily="66" charset="0"/>
                  </a:rPr>
                  <a:t> is a parameter to adjust the weights of the highly/lowly ranked scholars on the compound semantic system. </a:t>
                </a:r>
                <a:r>
                  <a:rPr lang="en-US" altLang="zh-CN" b="1" dirty="0">
                    <a:effectLst/>
                    <a:latin typeface="微软雅黑" panose="020B0503020204020204" pitchFamily="34" charset="-122"/>
                    <a:ea typeface="微软雅黑" panose="020B0503020204020204" pitchFamily="34" charset="-122"/>
                    <a:cs typeface="Mongolian Baiti" panose="03000500000000000000" pitchFamily="66" charset="0"/>
                  </a:rPr>
                  <a:t>The higher the divergence, the greater the ranking results between two calculation methods is</a:t>
                </a:r>
                <a:r>
                  <a:rPr lang="en-US" altLang="zh-CN" dirty="0">
                    <a:effectLst/>
                    <a:latin typeface="微软雅黑" panose="020B0503020204020204" pitchFamily="34" charset="-122"/>
                    <a:ea typeface="微软雅黑" panose="020B0503020204020204" pitchFamily="34" charset="-122"/>
                    <a:cs typeface="Mongolian Baiti" panose="03000500000000000000" pitchFamily="66" charset="0"/>
                  </a:rPr>
                  <a:t>.</a:t>
                </a:r>
                <a:endParaRPr lang="zh-CN" altLang="en-US" dirty="0">
                  <a:latin typeface="微软雅黑" panose="020B0503020204020204" pitchFamily="34" charset="-122"/>
                  <a:ea typeface="微软雅黑" panose="020B0503020204020204" pitchFamily="34" charset="-122"/>
                </a:endParaRPr>
              </a:p>
            </p:txBody>
          </p:sp>
        </mc:Choice>
        <mc:Fallback xmlns="">
          <p:sp>
            <p:nvSpPr>
              <p:cNvPr id="16" name="文本框 15">
                <a:extLst>
                  <a:ext uri="{FF2B5EF4-FFF2-40B4-BE49-F238E27FC236}">
                    <a16:creationId xmlns:a16="http://schemas.microsoft.com/office/drawing/2014/main" id="{4E46FAE4-EBF1-7A5E-1622-5E7EAFEB24BB}"/>
                  </a:ext>
                </a:extLst>
              </p:cNvPr>
              <p:cNvSpPr txBox="1">
                <a:spLocks noRot="1" noChangeAspect="1" noMove="1" noResize="1" noEditPoints="1" noAdjustHandles="1" noChangeArrowheads="1" noChangeShapeType="1" noTextEdit="1"/>
              </p:cNvSpPr>
              <p:nvPr/>
            </p:nvSpPr>
            <p:spPr>
              <a:xfrm>
                <a:off x="355869" y="5100248"/>
                <a:ext cx="11702782" cy="1289905"/>
              </a:xfrm>
              <a:prstGeom prst="rect">
                <a:avLst/>
              </a:prstGeom>
              <a:blipFill>
                <a:blip r:embed="rId10"/>
                <a:stretch>
                  <a:fillRect l="-417" b="-710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6240464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2000"/>
            <a:lum/>
          </a:blip>
          <a:srcRect/>
          <a:stretch>
            <a:fillRect/>
          </a:stretch>
        </a:blipFill>
        <a:effectLst/>
      </p:bgPr>
    </p:bg>
    <p:spTree>
      <p:nvGrpSpPr>
        <p:cNvPr id="1" name=""/>
        <p:cNvGrpSpPr/>
        <p:nvPr/>
      </p:nvGrpSpPr>
      <p:grpSpPr>
        <a:xfrm>
          <a:off x="0" y="0"/>
          <a:ext cx="0" cy="0"/>
          <a:chOff x="0" y="0"/>
          <a:chExt cx="0" cy="0"/>
        </a:xfrm>
      </p:grpSpPr>
      <p:sp>
        <p:nvSpPr>
          <p:cNvPr id="9" name="文本框 8"/>
          <p:cNvSpPr txBox="1"/>
          <p:nvPr/>
        </p:nvSpPr>
        <p:spPr>
          <a:xfrm>
            <a:off x="2351584" y="2992727"/>
            <a:ext cx="7720726"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3200" dirty="0">
                <a:solidFill>
                  <a:srgbClr val="000000"/>
                </a:solidFill>
                <a:latin typeface="方正公文小标宋" panose="02000500000000000000" charset="-122"/>
                <a:ea typeface="方正公文小标宋" panose="02000500000000000000" charset="-122"/>
                <a:sym typeface="+mn-ea"/>
              </a:rPr>
              <a:t>3</a:t>
            </a:r>
            <a:r>
              <a:rPr kumimoji="0" lang="en-US" altLang="zh-CN" sz="3200" b="0" i="0" u="none" strike="noStrike" kern="1200" cap="none" spc="0" normalizeH="0" baseline="0" noProof="0" dirty="0">
                <a:ln>
                  <a:noFill/>
                </a:ln>
                <a:solidFill>
                  <a:srgbClr val="000000"/>
                </a:solidFill>
                <a:effectLst/>
                <a:uLnTx/>
                <a:uFillTx/>
                <a:latin typeface="方正公文小标宋" panose="02000500000000000000" charset="-122"/>
                <a:ea typeface="方正公文小标宋" panose="02000500000000000000" charset="-122"/>
                <a:cs typeface="+mn-cs"/>
                <a:sym typeface="+mn-ea"/>
              </a:rPr>
              <a:t>.</a:t>
            </a:r>
            <a:r>
              <a:rPr kumimoji="0" lang="zh-CN" altLang="en-US" sz="3200" b="0" i="0" u="none" strike="noStrike" kern="1200" cap="none" spc="0" normalizeH="0" baseline="0" noProof="0" dirty="0">
                <a:ln>
                  <a:noFill/>
                </a:ln>
                <a:solidFill>
                  <a:srgbClr val="000000"/>
                </a:solidFill>
                <a:effectLst/>
                <a:uLnTx/>
                <a:uFillTx/>
                <a:latin typeface="方正公文小标宋" panose="02000500000000000000" charset="-122"/>
                <a:ea typeface="方正公文小标宋" panose="02000500000000000000" charset="-122"/>
                <a:cs typeface="+mn-cs"/>
                <a:sym typeface="+mn-ea"/>
              </a:rPr>
              <a:t> </a:t>
            </a:r>
            <a:r>
              <a:rPr kumimoji="0" lang="en-US" altLang="zh-CN" sz="3200" b="0" i="0" u="none" strike="noStrike" kern="1200" cap="none" spc="0" normalizeH="0" baseline="0" noProof="0" dirty="0">
                <a:ln>
                  <a:noFill/>
                </a:ln>
                <a:solidFill>
                  <a:srgbClr val="000000"/>
                </a:solidFill>
                <a:effectLst/>
                <a:uLnTx/>
                <a:uFillTx/>
                <a:latin typeface="方正公文小标宋" panose="02000500000000000000" charset="-122"/>
                <a:ea typeface="方正公文小标宋" panose="02000500000000000000" charset="-122"/>
                <a:cs typeface="+mn-cs"/>
                <a:sym typeface="+mn-ea"/>
              </a:rPr>
              <a:t>Preliminary</a:t>
            </a:r>
            <a:r>
              <a:rPr lang="en-US" altLang="zh-CN" sz="3200" dirty="0">
                <a:solidFill>
                  <a:srgbClr val="000000"/>
                </a:solidFill>
                <a:latin typeface="方正公文小标宋" panose="02000500000000000000" charset="-122"/>
                <a:ea typeface="方正公文小标宋" panose="02000500000000000000" charset="-122"/>
                <a:sym typeface="+mn-ea"/>
              </a:rPr>
              <a:t> Results</a:t>
            </a:r>
            <a:endParaRPr kumimoji="0" lang="zh-CN" altLang="en-US" sz="3200" b="0" i="0" u="none" strike="noStrike" kern="1200" cap="none" spc="0" normalizeH="0" baseline="0" noProof="0" dirty="0">
              <a:ln>
                <a:noFill/>
              </a:ln>
              <a:solidFill>
                <a:srgbClr val="000000"/>
              </a:solidFill>
              <a:effectLst/>
              <a:uLnTx/>
              <a:uFillTx/>
              <a:latin typeface="方正公文小标宋" panose="02000500000000000000" charset="-122"/>
              <a:ea typeface="方正公文小标宋" panose="02000500000000000000" charset="-122"/>
              <a:cs typeface="+mn-cs"/>
            </a:endParaRPr>
          </a:p>
        </p:txBody>
      </p:sp>
      <p:sp>
        <p:nvSpPr>
          <p:cNvPr id="14" name="横卷形 13"/>
          <p:cNvSpPr/>
          <p:nvPr/>
        </p:nvSpPr>
        <p:spPr>
          <a:xfrm>
            <a:off x="1775520" y="2564904"/>
            <a:ext cx="8496944" cy="1440423"/>
          </a:xfrm>
          <a:prstGeom prst="horizontalScroll">
            <a:avLst/>
          </a:prstGeom>
          <a:noFill/>
          <a:effectLst>
            <a:innerShdw blurRad="317500" dist="990600" dir="13500000">
              <a:prstClr val="black">
                <a:alpha val="50000"/>
              </a:prstClr>
            </a:innerShdw>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宋体"/>
              <a:cs typeface="+mn-cs"/>
            </a:endParaRPr>
          </a:p>
        </p:txBody>
      </p:sp>
      <p:sp>
        <p:nvSpPr>
          <p:cNvPr id="39" name="矩形 38"/>
          <p:cNvSpPr/>
          <p:nvPr>
            <p:custDataLst>
              <p:tags r:id="rId1"/>
            </p:custDataLst>
          </p:nvPr>
        </p:nvSpPr>
        <p:spPr>
          <a:xfrm>
            <a:off x="600" y="0"/>
            <a:ext cx="12192000" cy="209550"/>
          </a:xfrm>
          <a:prstGeom prst="rect">
            <a:avLst/>
          </a:prstGeom>
          <a:solidFill>
            <a:srgbClr val="044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pic>
        <p:nvPicPr>
          <p:cNvPr id="100" name="图片 99"/>
          <p:cNvPicPr/>
          <p:nvPr/>
        </p:nvPicPr>
        <p:blipFill>
          <a:blip r:embed="rId5"/>
          <a:stretch>
            <a:fillRect/>
          </a:stretch>
        </p:blipFill>
        <p:spPr>
          <a:xfrm>
            <a:off x="9481150" y="332105"/>
            <a:ext cx="2446020" cy="445770"/>
          </a:xfrm>
          <a:prstGeom prst="rect">
            <a:avLst/>
          </a:prstGeom>
          <a:noFill/>
          <a:ln w="9525">
            <a:noFill/>
          </a:ln>
        </p:spPr>
      </p:pic>
    </p:spTree>
    <p:extLst>
      <p:ext uri="{BB962C8B-B14F-4D97-AF65-F5344CB8AC3E}">
        <p14:creationId xmlns:p14="http://schemas.microsoft.com/office/powerpoint/2010/main" val="1019880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PA-稻壳儿搜索【幻雨工作室】_1_1"/>
          <p:cNvSpPr>
            <a:spLocks noChangeArrowheads="1"/>
          </p:cNvSpPr>
          <p:nvPr>
            <p:custDataLst>
              <p:tags r:id="rId1"/>
            </p:custDataLst>
          </p:nvPr>
        </p:nvSpPr>
        <p:spPr bwMode="auto">
          <a:xfrm>
            <a:off x="0" y="200680"/>
            <a:ext cx="821577" cy="819415"/>
          </a:xfrm>
          <a:prstGeom prst="ellipse">
            <a:avLst/>
          </a:prstGeom>
          <a:solidFill>
            <a:srgbClr val="123539"/>
          </a:solidFill>
          <a:ln w="50800" cap="sq">
            <a:solidFill>
              <a:srgbClr val="FFFFFF"/>
            </a:solidFill>
            <a:miter lim="800000"/>
          </a:ln>
          <a:effectLst>
            <a:outerShdw blurRad="65000" dist="50800" dir="12900000" kx="195000" ky="145000" algn="tl"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zh-CN" sz="2400" b="1" dirty="0">
                <a:solidFill>
                  <a:prstClr val="white"/>
                </a:solidFill>
                <a:latin typeface="微软雅黑" panose="020B0503020204020204" pitchFamily="34" charset="-122"/>
                <a:ea typeface="微软雅黑" panose="020B0503020204020204" pitchFamily="34" charset="-122"/>
              </a:rPr>
              <a:t>13</a:t>
            </a:r>
            <a:endPar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9" name="PA-稻壳儿搜索【幻雨工作室】_2_1"/>
          <p:cNvSpPr txBox="1"/>
          <p:nvPr>
            <p:custDataLst>
              <p:tags r:id="rId2"/>
            </p:custDataLst>
          </p:nvPr>
        </p:nvSpPr>
        <p:spPr>
          <a:xfrm>
            <a:off x="884681" y="291859"/>
            <a:ext cx="1103109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200" dirty="0">
                <a:solidFill>
                  <a:srgbClr val="333E50"/>
                </a:solidFill>
                <a:latin typeface="微软雅黑" panose="020B0503020204020204" pitchFamily="34" charset="-122"/>
                <a:ea typeface="微软雅黑" panose="020B0503020204020204" pitchFamily="34" charset="-122"/>
              </a:rPr>
              <a:t>Comparison of the One-dimensional Diversity Results</a:t>
            </a:r>
            <a:endParaRPr kumimoji="0" lang="en-US" altLang="zh-CN" sz="3200" b="0" i="0" u="none" strike="noStrike" kern="1200" cap="none" spc="0" normalizeH="0" baseline="0" noProof="0" dirty="0">
              <a:ln>
                <a:noFill/>
              </a:ln>
              <a:solidFill>
                <a:srgbClr val="333E50"/>
              </a:solidFill>
              <a:effectLst/>
              <a:uLnTx/>
              <a:uFillTx/>
              <a:latin typeface="微软雅黑" panose="020B0503020204020204" pitchFamily="34" charset="-122"/>
              <a:ea typeface="微软雅黑" panose="020B0503020204020204" pitchFamily="34" charset="-122"/>
            </a:endParaRPr>
          </a:p>
        </p:txBody>
      </p:sp>
      <p:sp>
        <p:nvSpPr>
          <p:cNvPr id="60" name="PA-矩形 5_1"/>
          <p:cNvSpPr/>
          <p:nvPr>
            <p:custDataLst>
              <p:tags r:id="rId3"/>
            </p:custDataLst>
          </p:nvPr>
        </p:nvSpPr>
        <p:spPr>
          <a:xfrm>
            <a:off x="0" y="6354373"/>
            <a:ext cx="12192000" cy="356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pic>
        <p:nvPicPr>
          <p:cNvPr id="7" name="图片 6">
            <a:extLst>
              <a:ext uri="{FF2B5EF4-FFF2-40B4-BE49-F238E27FC236}">
                <a16:creationId xmlns:a16="http://schemas.microsoft.com/office/drawing/2014/main" id="{A3C68EA8-6733-45D5-B010-319BE02EAEEA}"/>
              </a:ext>
            </a:extLst>
          </p:cNvPr>
          <p:cNvPicPr/>
          <p:nvPr/>
        </p:nvPicPr>
        <p:blipFill>
          <a:blip r:embed="rId8"/>
          <a:stretch>
            <a:fillRect/>
          </a:stretch>
        </p:blipFill>
        <p:spPr>
          <a:xfrm>
            <a:off x="9799768" y="0"/>
            <a:ext cx="2302585" cy="356992"/>
          </a:xfrm>
          <a:prstGeom prst="rect">
            <a:avLst/>
          </a:prstGeom>
          <a:noFill/>
          <a:ln w="9525">
            <a:noFill/>
          </a:ln>
        </p:spPr>
      </p:pic>
      <p:pic>
        <p:nvPicPr>
          <p:cNvPr id="12" name="图片 11">
            <a:extLst>
              <a:ext uri="{FF2B5EF4-FFF2-40B4-BE49-F238E27FC236}">
                <a16:creationId xmlns:a16="http://schemas.microsoft.com/office/drawing/2014/main" id="{D40F7882-919E-F55E-FDE0-0FFB73038A0D}"/>
              </a:ext>
            </a:extLst>
          </p:cNvPr>
          <p:cNvPicPr>
            <a:picLocks noChangeAspect="1"/>
          </p:cNvPicPr>
          <p:nvPr/>
        </p:nvPicPr>
        <p:blipFill rotWithShape="1">
          <a:blip r:embed="rId9">
            <a:extLst>
              <a:ext uri="{28A0092B-C50C-407E-A947-70E740481C1C}">
                <a14:useLocalDpi xmlns:a14="http://schemas.microsoft.com/office/drawing/2010/main" val="0"/>
              </a:ext>
            </a:extLst>
          </a:blip>
          <a:srcRect t="4685" b="7504"/>
          <a:stretch/>
        </p:blipFill>
        <p:spPr bwMode="auto">
          <a:xfrm>
            <a:off x="312176" y="1005046"/>
            <a:ext cx="7385244" cy="4584735"/>
          </a:xfrm>
          <a:prstGeom prst="rect">
            <a:avLst/>
          </a:prstGeom>
          <a:noFill/>
          <a:ln>
            <a:noFill/>
          </a:ln>
          <a:extLst>
            <a:ext uri="{53640926-AAD7-44D8-BBD7-CCE9431645EC}">
              <a14:shadowObscured xmlns:a14="http://schemas.microsoft.com/office/drawing/2010/main"/>
            </a:ext>
          </a:extLst>
        </p:spPr>
      </p:pic>
      <p:sp>
        <p:nvSpPr>
          <p:cNvPr id="14" name="文本框 13">
            <a:extLst>
              <a:ext uri="{FF2B5EF4-FFF2-40B4-BE49-F238E27FC236}">
                <a16:creationId xmlns:a16="http://schemas.microsoft.com/office/drawing/2014/main" id="{9B7CDE1A-DC7B-CA7A-D59E-B7A7B28F27E6}"/>
              </a:ext>
            </a:extLst>
          </p:cNvPr>
          <p:cNvSpPr txBox="1"/>
          <p:nvPr/>
        </p:nvSpPr>
        <p:spPr>
          <a:xfrm>
            <a:off x="192372" y="5688095"/>
            <a:ext cx="7505048" cy="1292662"/>
          </a:xfrm>
          <a:prstGeom prst="rect">
            <a:avLst/>
          </a:prstGeom>
          <a:noFill/>
        </p:spPr>
        <p:txBody>
          <a:bodyPr wrap="square">
            <a:spAutoFit/>
          </a:bodyPr>
          <a:lstStyle/>
          <a:p>
            <a:pPr algn="just">
              <a:spcBef>
                <a:spcPts val="1100"/>
              </a:spcBef>
              <a:spcAft>
                <a:spcPts val="1200"/>
              </a:spcAft>
            </a:pPr>
            <a:r>
              <a:rPr lang="en-US" altLang="zh-CN" sz="1600" b="1" dirty="0">
                <a:effectLst/>
                <a:latin typeface="微软雅黑" panose="020B0503020204020204" pitchFamily="34" charset="-122"/>
                <a:ea typeface="微软雅黑" panose="020B0503020204020204" pitchFamily="34" charset="-122"/>
                <a:cs typeface="Linux Libertine"/>
              </a:rPr>
              <a:t>Figure 1: </a:t>
            </a:r>
            <a:r>
              <a:rPr lang="en-US" altLang="zh-CN" sz="1600" b="1" dirty="0" err="1">
                <a:effectLst/>
                <a:latin typeface="微软雅黑" panose="020B0503020204020204" pitchFamily="34" charset="-122"/>
                <a:ea typeface="微软雅黑" panose="020B0503020204020204" pitchFamily="34" charset="-122"/>
                <a:cs typeface="Linux Libertine"/>
              </a:rPr>
              <a:t>Allotaxonograph</a:t>
            </a:r>
            <a:r>
              <a:rPr lang="en-US" altLang="zh-CN" sz="1600" b="1" dirty="0">
                <a:effectLst/>
                <a:latin typeface="微软雅黑" panose="020B0503020204020204" pitchFamily="34" charset="-122"/>
                <a:ea typeface="微软雅黑" panose="020B0503020204020204" pitchFamily="34" charset="-122"/>
                <a:cs typeface="Linux Libertine"/>
              </a:rPr>
              <a:t> Comparing Ranked Lists of Scholars in Variety and Evenness of Research.</a:t>
            </a:r>
            <a:endParaRPr lang="zh-CN" altLang="zh-CN" sz="1600" b="1" dirty="0">
              <a:effectLst/>
              <a:latin typeface="微软雅黑" panose="020B0503020204020204" pitchFamily="34" charset="-122"/>
              <a:ea typeface="微软雅黑" panose="020B0503020204020204" pitchFamily="34" charset="-122"/>
              <a:cs typeface="Linux Libertine"/>
            </a:endParaRPr>
          </a:p>
          <a:p>
            <a:br>
              <a:rPr lang="en-US" altLang="zh-CN" sz="1800" b="1" dirty="0">
                <a:effectLst/>
                <a:latin typeface="微软雅黑" panose="020B0503020204020204" pitchFamily="34" charset="-122"/>
                <a:ea typeface="微软雅黑" panose="020B0503020204020204" pitchFamily="34" charset="-122"/>
                <a:cs typeface="Linux Libertine"/>
              </a:rPr>
            </a:br>
            <a:endParaRPr lang="zh-CN" altLang="en-US" dirty="0">
              <a:latin typeface="微软雅黑" panose="020B0503020204020204" pitchFamily="34" charset="-122"/>
              <a:ea typeface="微软雅黑" panose="020B0503020204020204" pitchFamily="34" charset="-122"/>
            </a:endParaRPr>
          </a:p>
        </p:txBody>
      </p:sp>
      <p:sp>
        <p:nvSpPr>
          <p:cNvPr id="16" name="文本框 15">
            <a:extLst>
              <a:ext uri="{FF2B5EF4-FFF2-40B4-BE49-F238E27FC236}">
                <a16:creationId xmlns:a16="http://schemas.microsoft.com/office/drawing/2014/main" id="{171B19D8-0487-3978-A17D-EF2ADFBE38F9}"/>
              </a:ext>
            </a:extLst>
          </p:cNvPr>
          <p:cNvSpPr txBox="1"/>
          <p:nvPr/>
        </p:nvSpPr>
        <p:spPr>
          <a:xfrm>
            <a:off x="7691776" y="1497462"/>
            <a:ext cx="4215983" cy="4647426"/>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rPr>
              <a:t>The overall distribution pattern of the squares is </a:t>
            </a:r>
            <a:r>
              <a:rPr lang="en-US" altLang="zh-CN" sz="1600" b="1" dirty="0">
                <a:latin typeface="微软雅黑" panose="020B0503020204020204" pitchFamily="34" charset="-122"/>
                <a:ea typeface="微软雅黑" panose="020B0503020204020204" pitchFamily="34" charset="-122"/>
              </a:rPr>
              <a:t>dispersive</a:t>
            </a:r>
            <a:r>
              <a:rPr lang="en-US" altLang="zh-CN" sz="1600" dirty="0">
                <a:latin typeface="微软雅黑" panose="020B0503020204020204" pitchFamily="34" charset="-122"/>
                <a:ea typeface="微软雅黑" panose="020B0503020204020204" pitchFamily="34" charset="-122"/>
              </a:rPr>
              <a:t>, which means there are </a:t>
            </a:r>
            <a:r>
              <a:rPr lang="en-US" altLang="zh-CN" sz="1600" b="1" dirty="0">
                <a:latin typeface="微软雅黑" panose="020B0503020204020204" pitchFamily="34" charset="-122"/>
                <a:ea typeface="微软雅黑" panose="020B0503020204020204" pitchFamily="34" charset="-122"/>
              </a:rPr>
              <a:t>obvious</a:t>
            </a:r>
            <a:r>
              <a:rPr lang="en-US" altLang="zh-CN" sz="1600" dirty="0">
                <a:latin typeface="微软雅黑" panose="020B0503020204020204" pitchFamily="34" charset="-122"/>
                <a:ea typeface="微软雅黑" panose="020B0503020204020204" pitchFamily="34" charset="-122"/>
              </a:rPr>
              <a:t> research diversity </a:t>
            </a:r>
            <a:r>
              <a:rPr lang="en-US" altLang="zh-CN" sz="1600" b="1" dirty="0">
                <a:latin typeface="微软雅黑" panose="020B0503020204020204" pitchFamily="34" charset="-122"/>
                <a:ea typeface="微软雅黑" panose="020B0503020204020204" pitchFamily="34" charset="-122"/>
              </a:rPr>
              <a:t>differences</a:t>
            </a:r>
            <a:r>
              <a:rPr lang="en-US" altLang="zh-CN" sz="1600" dirty="0">
                <a:latin typeface="微软雅黑" panose="020B0503020204020204" pitchFamily="34" charset="-122"/>
                <a:ea typeface="微软雅黑" panose="020B0503020204020204" pitchFamily="34" charset="-122"/>
              </a:rPr>
              <a:t> in the two dimensions.</a:t>
            </a:r>
          </a:p>
          <a:p>
            <a:pPr marL="285750" indent="-285750">
              <a:lnSpc>
                <a:spcPct val="150000"/>
              </a:lnSpc>
              <a:buFont typeface="Arial" panose="020B0604020202020204" pitchFamily="34" charset="0"/>
              <a:buChar char="•"/>
            </a:pP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rPr>
              <a:t>From squares far away from the central axis, we can find scholars whose studied entities are of high variety (e.g., De </a:t>
            </a:r>
            <a:r>
              <a:rPr lang="en-US" altLang="zh-CN" sz="1600" dirty="0" err="1">
                <a:latin typeface="微软雅黑" panose="020B0503020204020204" pitchFamily="34" charset="-122"/>
                <a:ea typeface="微软雅黑" panose="020B0503020204020204" pitchFamily="34" charset="-122"/>
              </a:rPr>
              <a:t>Clercq</a:t>
            </a:r>
            <a:r>
              <a:rPr lang="en-US" altLang="zh-CN" sz="1600" dirty="0">
                <a:latin typeface="微软雅黑" panose="020B0503020204020204" pitchFamily="34" charset="-122"/>
                <a:ea typeface="微软雅黑" panose="020B0503020204020204" pitchFamily="34" charset="-122"/>
              </a:rPr>
              <a:t> E.) and low evenness or low variety and high evenness(e.g., Zhang P.) </a:t>
            </a:r>
          </a:p>
          <a:p>
            <a:pPr marL="285750" indent="-285750">
              <a:buFont typeface="Arial" panose="020B0604020202020204" pitchFamily="34" charset="0"/>
              <a:buChar char="•"/>
            </a:pPr>
            <a:endParaRPr lang="en-US" altLang="zh-CN" sz="1600"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endParaRPr lang="en-US" altLang="zh-CN" sz="1600" dirty="0">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BC1255EF-EB0B-0042-99FB-9E07022C2DFF}"/>
              </a:ext>
            </a:extLst>
          </p:cNvPr>
          <p:cNvSpPr/>
          <p:nvPr/>
        </p:nvSpPr>
        <p:spPr>
          <a:xfrm>
            <a:off x="681318" y="2488989"/>
            <a:ext cx="484094" cy="2241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BDE88279-6F86-219A-9CF7-3E1677AE314E}"/>
              </a:ext>
            </a:extLst>
          </p:cNvPr>
          <p:cNvSpPr/>
          <p:nvPr/>
        </p:nvSpPr>
        <p:spPr>
          <a:xfrm>
            <a:off x="4040657" y="2659319"/>
            <a:ext cx="484094" cy="2495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2" name="视频 1">
            <a:hlinkClick r:id="" action="ppaction://media"/>
            <a:extLst>
              <a:ext uri="{FF2B5EF4-FFF2-40B4-BE49-F238E27FC236}">
                <a16:creationId xmlns:a16="http://schemas.microsoft.com/office/drawing/2014/main" id="{1DD25980-B645-D5D2-1A31-53E8A732C1F2}"/>
              </a:ext>
            </a:extLst>
          </p:cNvPr>
          <p:cNvPicPr>
            <a:picLocks noChangeAspect="1"/>
          </p:cNvPicPr>
          <p:nvPr>
            <a:videoFile r:link="rId5"/>
            <p:extLst>
              <p:ext uri="{DAA4B4D4-6D71-4841-9C94-3DE7FCFB9230}">
                <p14:media xmlns:p14="http://schemas.microsoft.com/office/powerpoint/2010/main" r:embed="rId4"/>
              </p:ext>
              <p:ext uri="{42D2F446-02D8-4167-A562-619A0277C38B}">
                <p15:isNarration xmlns:p15="http://schemas.microsoft.com/office/powerpoint/2012/main" val="1"/>
              </p:ext>
            </p:extLst>
          </p:nvPr>
        </p:nvPicPr>
        <p:blipFill>
          <a:blip r:embed="rId10"/>
          <a:stretch>
            <a:fillRect/>
          </a:stretch>
        </p:blipFill>
        <p:spPr>
          <a:xfrm>
            <a:off x="9906000" y="5143500"/>
            <a:ext cx="2285999" cy="1714500"/>
          </a:xfrm>
          <a:prstGeom prst="rect">
            <a:avLst/>
          </a:prstGeom>
        </p:spPr>
      </p:pic>
    </p:spTree>
    <p:extLst>
      <p:ext uri="{BB962C8B-B14F-4D97-AF65-F5344CB8AC3E}">
        <p14:creationId xmlns:p14="http://schemas.microsoft.com/office/powerpoint/2010/main" val="587486015"/>
      </p:ext>
    </p:extLst>
  </p:cSld>
  <p:clrMapOvr>
    <a:masterClrMapping/>
  </p:clrMapOvr>
  <mc:AlternateContent xmlns:mc="http://schemas.openxmlformats.org/markup-compatibility/2006">
    <mc:Choice xmlns:p14="http://schemas.microsoft.com/office/powerpoint/2010/main" Requires="p14">
      <p:transition p14:dur="0" advTm="6961"/>
    </mc:Choice>
    <mc:Fallback>
      <p:transition advTm="69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PA-稻壳儿搜索【幻雨工作室】_1_1"/>
          <p:cNvSpPr>
            <a:spLocks noChangeArrowheads="1"/>
          </p:cNvSpPr>
          <p:nvPr>
            <p:custDataLst>
              <p:tags r:id="rId1"/>
            </p:custDataLst>
          </p:nvPr>
        </p:nvSpPr>
        <p:spPr bwMode="auto">
          <a:xfrm>
            <a:off x="0" y="347315"/>
            <a:ext cx="821577" cy="819415"/>
          </a:xfrm>
          <a:prstGeom prst="ellipse">
            <a:avLst/>
          </a:prstGeom>
          <a:solidFill>
            <a:srgbClr val="123539"/>
          </a:solidFill>
          <a:ln w="50800" cap="sq">
            <a:solidFill>
              <a:srgbClr val="FFFFFF"/>
            </a:solidFill>
            <a:miter lim="800000"/>
          </a:ln>
          <a:effectLst>
            <a:outerShdw blurRad="65000" dist="50800" dir="12900000" kx="195000" ky="145000" algn="tl"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zh-CN" sz="2400" b="1" dirty="0">
                <a:solidFill>
                  <a:prstClr val="white"/>
                </a:solidFill>
                <a:latin typeface="微软雅黑" panose="020B0503020204020204" pitchFamily="34" charset="-122"/>
                <a:ea typeface="微软雅黑" panose="020B0503020204020204" pitchFamily="34" charset="-122"/>
              </a:rPr>
              <a:t>1</a:t>
            </a:r>
            <a:r>
              <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4</a:t>
            </a:r>
            <a:endPar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9" name="PA-稻壳儿搜索【幻雨工作室】_2_1"/>
          <p:cNvSpPr txBox="1"/>
          <p:nvPr>
            <p:custDataLst>
              <p:tags r:id="rId2"/>
            </p:custDataLst>
          </p:nvPr>
        </p:nvSpPr>
        <p:spPr>
          <a:xfrm>
            <a:off x="884681" y="438494"/>
            <a:ext cx="1103109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200" dirty="0">
                <a:solidFill>
                  <a:srgbClr val="333E50"/>
                </a:solidFill>
                <a:latin typeface="微软雅黑" panose="020B0503020204020204" pitchFamily="34" charset="-122"/>
                <a:ea typeface="微软雅黑" panose="020B0503020204020204" pitchFamily="34" charset="-122"/>
              </a:rPr>
              <a:t>Comparison of the Two-dimensional Diversity Results</a:t>
            </a:r>
            <a:endParaRPr kumimoji="0" lang="en-US" altLang="zh-CN" sz="3200" b="0" i="0" u="none" strike="noStrike" kern="1200" cap="none" spc="0" normalizeH="0" baseline="0" noProof="0" dirty="0">
              <a:ln>
                <a:noFill/>
              </a:ln>
              <a:solidFill>
                <a:srgbClr val="333E50"/>
              </a:solidFill>
              <a:effectLst/>
              <a:uLnTx/>
              <a:uFillTx/>
              <a:latin typeface="微软雅黑" panose="020B0503020204020204" pitchFamily="34" charset="-122"/>
              <a:ea typeface="微软雅黑" panose="020B0503020204020204" pitchFamily="34" charset="-122"/>
            </a:endParaRPr>
          </a:p>
        </p:txBody>
      </p:sp>
      <p:sp>
        <p:nvSpPr>
          <p:cNvPr id="60" name="PA-矩形 5_1"/>
          <p:cNvSpPr/>
          <p:nvPr>
            <p:custDataLst>
              <p:tags r:id="rId3"/>
            </p:custDataLst>
          </p:nvPr>
        </p:nvSpPr>
        <p:spPr>
          <a:xfrm>
            <a:off x="0" y="6501008"/>
            <a:ext cx="12192000" cy="356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pic>
        <p:nvPicPr>
          <p:cNvPr id="7" name="图片 6">
            <a:extLst>
              <a:ext uri="{FF2B5EF4-FFF2-40B4-BE49-F238E27FC236}">
                <a16:creationId xmlns:a16="http://schemas.microsoft.com/office/drawing/2014/main" id="{A3C68EA8-6733-45D5-B010-319BE02EAEEA}"/>
              </a:ext>
            </a:extLst>
          </p:cNvPr>
          <p:cNvPicPr/>
          <p:nvPr/>
        </p:nvPicPr>
        <p:blipFill>
          <a:blip r:embed="rId6"/>
          <a:stretch>
            <a:fillRect/>
          </a:stretch>
        </p:blipFill>
        <p:spPr>
          <a:xfrm>
            <a:off x="9799768" y="146635"/>
            <a:ext cx="2302585" cy="356992"/>
          </a:xfrm>
          <a:prstGeom prst="rect">
            <a:avLst/>
          </a:prstGeom>
          <a:noFill/>
          <a:ln w="9525">
            <a:noFill/>
          </a:ln>
        </p:spPr>
      </p:pic>
      <p:sp>
        <p:nvSpPr>
          <p:cNvPr id="14" name="文本框 13">
            <a:extLst>
              <a:ext uri="{FF2B5EF4-FFF2-40B4-BE49-F238E27FC236}">
                <a16:creationId xmlns:a16="http://schemas.microsoft.com/office/drawing/2014/main" id="{9B7CDE1A-DC7B-CA7A-D59E-B7A7B28F27E6}"/>
              </a:ext>
            </a:extLst>
          </p:cNvPr>
          <p:cNvSpPr txBox="1"/>
          <p:nvPr/>
        </p:nvSpPr>
        <p:spPr>
          <a:xfrm>
            <a:off x="7414" y="5839667"/>
            <a:ext cx="7505048" cy="923330"/>
          </a:xfrm>
          <a:prstGeom prst="rect">
            <a:avLst/>
          </a:prstGeom>
          <a:noFill/>
        </p:spPr>
        <p:txBody>
          <a:bodyPr wrap="square">
            <a:spAutoFit/>
          </a:bodyPr>
          <a:lstStyle/>
          <a:p>
            <a:pPr algn="just">
              <a:spcBef>
                <a:spcPts val="1100"/>
              </a:spcBef>
              <a:spcAft>
                <a:spcPts val="1200"/>
              </a:spcAft>
            </a:pPr>
            <a:r>
              <a:rPr lang="en-US" altLang="zh-CN" sz="1600" b="1" dirty="0">
                <a:effectLst/>
                <a:latin typeface="微软雅黑" panose="020B0503020204020204" pitchFamily="34" charset="-122"/>
                <a:ea typeface="微软雅黑" panose="020B0503020204020204" pitchFamily="34" charset="-122"/>
                <a:cs typeface="Mongolian Baiti" panose="03000500000000000000" pitchFamily="66" charset="0"/>
              </a:rPr>
              <a:t>Figure 2: </a:t>
            </a:r>
            <a:r>
              <a:rPr lang="en-US" altLang="zh-CN" sz="1600" b="1" dirty="0" err="1">
                <a:effectLst/>
                <a:latin typeface="微软雅黑" panose="020B0503020204020204" pitchFamily="34" charset="-122"/>
                <a:ea typeface="微软雅黑" panose="020B0503020204020204" pitchFamily="34" charset="-122"/>
                <a:cs typeface="Mongolian Baiti" panose="03000500000000000000" pitchFamily="66" charset="0"/>
              </a:rPr>
              <a:t>Allotaxonograph</a:t>
            </a:r>
            <a:r>
              <a:rPr lang="en-US" altLang="zh-CN" sz="1600" b="1" dirty="0">
                <a:effectLst/>
                <a:latin typeface="微软雅黑" panose="020B0503020204020204" pitchFamily="34" charset="-122"/>
                <a:ea typeface="微软雅黑" panose="020B0503020204020204" pitchFamily="34" charset="-122"/>
                <a:cs typeface="Mongolian Baiti" panose="03000500000000000000" pitchFamily="66" charset="0"/>
              </a:rPr>
              <a:t> Comparing Ranked Lists of Scholars in Evenness/Variety and Disparity/Variety of Research</a:t>
            </a:r>
            <a:r>
              <a:rPr lang="en-US" altLang="zh-CN" sz="1800" b="1" dirty="0">
                <a:effectLst/>
                <a:latin typeface="微软雅黑" panose="020B0503020204020204" pitchFamily="34" charset="-122"/>
                <a:ea typeface="微软雅黑" panose="020B0503020204020204" pitchFamily="34" charset="-122"/>
                <a:cs typeface="Mongolian Baiti" panose="03000500000000000000" pitchFamily="66" charset="0"/>
              </a:rPr>
              <a:t>.</a:t>
            </a:r>
            <a:br>
              <a:rPr lang="en-US" altLang="zh-CN" sz="1800" b="1" dirty="0">
                <a:effectLst/>
                <a:latin typeface="微软雅黑" panose="020B0503020204020204" pitchFamily="34" charset="-122"/>
                <a:ea typeface="微软雅黑" panose="020B0503020204020204" pitchFamily="34" charset="-122"/>
                <a:cs typeface="Linux Libertine"/>
              </a:rPr>
            </a:br>
            <a:endParaRPr lang="zh-CN" altLang="en-US" dirty="0">
              <a:latin typeface="微软雅黑" panose="020B0503020204020204" pitchFamily="34" charset="-122"/>
              <a:ea typeface="微软雅黑" panose="020B0503020204020204" pitchFamily="34" charset="-122"/>
            </a:endParaRPr>
          </a:p>
        </p:txBody>
      </p:sp>
      <p:sp>
        <p:nvSpPr>
          <p:cNvPr id="16" name="文本框 15">
            <a:extLst>
              <a:ext uri="{FF2B5EF4-FFF2-40B4-BE49-F238E27FC236}">
                <a16:creationId xmlns:a16="http://schemas.microsoft.com/office/drawing/2014/main" id="{171B19D8-0487-3978-A17D-EF2ADFBE38F9}"/>
              </a:ext>
            </a:extLst>
          </p:cNvPr>
          <p:cNvSpPr txBox="1"/>
          <p:nvPr/>
        </p:nvSpPr>
        <p:spPr>
          <a:xfrm>
            <a:off x="7430828" y="1023269"/>
            <a:ext cx="4371575" cy="5958170"/>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rPr>
              <a:t>The overall distribution pattern of the squares is </a:t>
            </a:r>
            <a:r>
              <a:rPr lang="en-US" altLang="zh-CN" sz="1600" b="1" dirty="0">
                <a:latin typeface="微软雅黑" panose="020B0503020204020204" pitchFamily="34" charset="-122"/>
                <a:ea typeface="微软雅黑" panose="020B0503020204020204" pitchFamily="34" charset="-122"/>
              </a:rPr>
              <a:t>dispersive</a:t>
            </a:r>
            <a:r>
              <a:rPr lang="en-US" altLang="zh-CN" sz="1600" dirty="0">
                <a:latin typeface="微软雅黑" panose="020B0503020204020204" pitchFamily="34" charset="-122"/>
                <a:ea typeface="微软雅黑" panose="020B0503020204020204" pitchFamily="34" charset="-122"/>
              </a:rPr>
              <a:t>, which means there are </a:t>
            </a:r>
            <a:r>
              <a:rPr lang="en-US" altLang="zh-CN" sz="1600" b="1" dirty="0">
                <a:latin typeface="微软雅黑" panose="020B0503020204020204" pitchFamily="34" charset="-122"/>
                <a:ea typeface="微软雅黑" panose="020B0503020204020204" pitchFamily="34" charset="-122"/>
              </a:rPr>
              <a:t>obvious</a:t>
            </a:r>
            <a:r>
              <a:rPr lang="en-US" altLang="zh-CN" sz="1600" dirty="0">
                <a:latin typeface="微软雅黑" panose="020B0503020204020204" pitchFamily="34" charset="-122"/>
                <a:ea typeface="微软雅黑" panose="020B0503020204020204" pitchFamily="34" charset="-122"/>
              </a:rPr>
              <a:t> research diversity </a:t>
            </a:r>
            <a:r>
              <a:rPr lang="en-US" altLang="zh-CN" sz="1600" b="1" dirty="0">
                <a:latin typeface="微软雅黑" panose="020B0503020204020204" pitchFamily="34" charset="-122"/>
                <a:ea typeface="微软雅黑" panose="020B0503020204020204" pitchFamily="34" charset="-122"/>
              </a:rPr>
              <a:t>differences</a:t>
            </a:r>
            <a:r>
              <a:rPr lang="en-US" altLang="zh-CN" sz="1600" dirty="0">
                <a:latin typeface="微软雅黑" panose="020B0503020204020204" pitchFamily="34" charset="-122"/>
                <a:ea typeface="微软雅黑" panose="020B0503020204020204" pitchFamily="34" charset="-122"/>
              </a:rPr>
              <a:t> in the two dimension structures.</a:t>
            </a:r>
          </a:p>
          <a:p>
            <a:pPr marL="285750" indent="-285750">
              <a:lnSpc>
                <a:spcPct val="150000"/>
              </a:lnSpc>
              <a:buFont typeface="Arial" panose="020B0604020202020204" pitchFamily="34" charset="0"/>
              <a:buChar char="•"/>
            </a:pPr>
            <a:r>
              <a:rPr lang="en-US" altLang="zh-CN" sz="1600" dirty="0">
                <a:effectLst/>
                <a:latin typeface="微软雅黑" panose="020B0503020204020204" pitchFamily="34" charset="-122"/>
                <a:ea typeface="微软雅黑" panose="020B0503020204020204" pitchFamily="34" charset="-122"/>
                <a:cs typeface="Mongolian Baiti" panose="03000500000000000000" pitchFamily="66" charset="0"/>
              </a:rPr>
              <a:t>From squares </a:t>
            </a:r>
            <a:r>
              <a:rPr lang="en-US" altLang="zh-CN" sz="1600" b="1" dirty="0">
                <a:effectLst/>
                <a:latin typeface="微软雅黑" panose="020B0503020204020204" pitchFamily="34" charset="-122"/>
                <a:ea typeface="微软雅黑" panose="020B0503020204020204" pitchFamily="34" charset="-122"/>
                <a:cs typeface="Mongolian Baiti" panose="03000500000000000000" pitchFamily="66" charset="0"/>
              </a:rPr>
              <a:t>far away </a:t>
            </a:r>
            <a:r>
              <a:rPr lang="en-US" altLang="zh-CN" sz="1600" dirty="0">
                <a:effectLst/>
                <a:latin typeface="微软雅黑" panose="020B0503020204020204" pitchFamily="34" charset="-122"/>
                <a:ea typeface="微软雅黑" panose="020B0503020204020204" pitchFamily="34" charset="-122"/>
                <a:cs typeface="Mongolian Baiti" panose="03000500000000000000" pitchFamily="66" charset="0"/>
              </a:rPr>
              <a:t>from the central axis, we can find scholars whose studied entities are of high evenness and low disparity or low evenness and high disparity.</a:t>
            </a:r>
          </a:p>
          <a:p>
            <a:pPr marL="285750" indent="-285750">
              <a:lnSpc>
                <a:spcPct val="150000"/>
              </a:lnSpc>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cs typeface="Mongolian Baiti" panose="03000500000000000000" pitchFamily="66" charset="0"/>
              </a:rPr>
              <a:t>A</a:t>
            </a:r>
            <a:r>
              <a:rPr lang="en-US" altLang="zh-CN" sz="1600" dirty="0">
                <a:effectLst/>
                <a:latin typeface="微软雅黑" panose="020B0503020204020204" pitchFamily="34" charset="-122"/>
                <a:ea typeface="微软雅黑" panose="020B0503020204020204" pitchFamily="34" charset="-122"/>
                <a:cs typeface="Mongolian Baiti" panose="03000500000000000000" pitchFamily="66" charset="0"/>
              </a:rPr>
              <a:t>ffected by the relatively small quantity of entities, Zhang P., who ranks the first in evenness of the one-dimensional diversity, is reduced to rank 12th in the evenness/variety diversity.</a:t>
            </a:r>
          </a:p>
          <a:p>
            <a:pPr marL="285750" indent="-285750">
              <a:lnSpc>
                <a:spcPct val="150000"/>
              </a:lnSpc>
              <a:buFont typeface="Arial" panose="020B0604020202020204" pitchFamily="34" charset="0"/>
              <a:buChar char="•"/>
            </a:pPr>
            <a:endParaRPr lang="zh-CN" altLang="en-US" sz="1600" dirty="0">
              <a:latin typeface="微软雅黑" panose="020B0503020204020204" pitchFamily="34" charset="-122"/>
              <a:ea typeface="微软雅黑" panose="020B0503020204020204" pitchFamily="34" charset="-122"/>
            </a:endParaRPr>
          </a:p>
        </p:txBody>
      </p:sp>
      <p:pic>
        <p:nvPicPr>
          <p:cNvPr id="9" name="图片 8">
            <a:extLst>
              <a:ext uri="{FF2B5EF4-FFF2-40B4-BE49-F238E27FC236}">
                <a16:creationId xmlns:a16="http://schemas.microsoft.com/office/drawing/2014/main" id="{F8BF622A-2846-DAEB-C200-851DF1FB46DC}"/>
              </a:ext>
            </a:extLst>
          </p:cNvPr>
          <p:cNvPicPr>
            <a:picLocks noChangeAspect="1"/>
          </p:cNvPicPr>
          <p:nvPr/>
        </p:nvPicPr>
        <p:blipFill rotWithShape="1">
          <a:blip r:embed="rId7">
            <a:extLst>
              <a:ext uri="{28A0092B-C50C-407E-A947-70E740481C1C}">
                <a14:useLocalDpi xmlns:a14="http://schemas.microsoft.com/office/drawing/2010/main" val="0"/>
              </a:ext>
            </a:extLst>
          </a:blip>
          <a:srcRect t="8371" b="7079"/>
          <a:stretch/>
        </p:blipFill>
        <p:spPr bwMode="auto">
          <a:xfrm>
            <a:off x="192372" y="1315128"/>
            <a:ext cx="7320090" cy="4376141"/>
          </a:xfrm>
          <a:prstGeom prst="rect">
            <a:avLst/>
          </a:prstGeom>
          <a:noFill/>
          <a:ln>
            <a:noFill/>
          </a:ln>
          <a:extLst>
            <a:ext uri="{53640926-AAD7-44D8-BBD7-CCE9431645EC}">
              <a14:shadowObscured xmlns:a14="http://schemas.microsoft.com/office/drawing/2010/main"/>
            </a:ext>
          </a:extLst>
        </p:spPr>
      </p:pic>
      <p:sp>
        <p:nvSpPr>
          <p:cNvPr id="10" name="矩形 9">
            <a:extLst>
              <a:ext uri="{FF2B5EF4-FFF2-40B4-BE49-F238E27FC236}">
                <a16:creationId xmlns:a16="http://schemas.microsoft.com/office/drawing/2014/main" id="{240032E8-599F-D4C1-173C-0E272DAA62AC}"/>
              </a:ext>
            </a:extLst>
          </p:cNvPr>
          <p:cNvSpPr/>
          <p:nvPr/>
        </p:nvSpPr>
        <p:spPr>
          <a:xfrm>
            <a:off x="642634" y="2504801"/>
            <a:ext cx="484094" cy="2241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矩形 10">
            <a:extLst>
              <a:ext uri="{FF2B5EF4-FFF2-40B4-BE49-F238E27FC236}">
                <a16:creationId xmlns:a16="http://schemas.microsoft.com/office/drawing/2014/main" id="{41BEA695-66DF-9B44-2D53-B278404681DA}"/>
              </a:ext>
            </a:extLst>
          </p:cNvPr>
          <p:cNvSpPr/>
          <p:nvPr/>
        </p:nvSpPr>
        <p:spPr>
          <a:xfrm>
            <a:off x="5827058" y="3693459"/>
            <a:ext cx="340659" cy="1434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1103030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8A6B7074-B700-A7FD-19FC-62BE118FCB5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612" b="6945"/>
          <a:stretch/>
        </p:blipFill>
        <p:spPr bwMode="auto">
          <a:xfrm>
            <a:off x="265514" y="1184965"/>
            <a:ext cx="7218901" cy="4513656"/>
          </a:xfrm>
          <a:prstGeom prst="rect">
            <a:avLst/>
          </a:prstGeom>
          <a:noFill/>
          <a:ln>
            <a:noFill/>
          </a:ln>
          <a:extLst>
            <a:ext uri="{53640926-AAD7-44D8-BBD7-CCE9431645EC}">
              <a14:shadowObscured xmlns:a14="http://schemas.microsoft.com/office/drawing/2010/main"/>
            </a:ext>
          </a:extLst>
        </p:spPr>
      </p:pic>
      <p:sp>
        <p:nvSpPr>
          <p:cNvPr id="57" name="PA-稻壳儿搜索【幻雨工作室】_1_1"/>
          <p:cNvSpPr>
            <a:spLocks noChangeArrowheads="1"/>
          </p:cNvSpPr>
          <p:nvPr>
            <p:custDataLst>
              <p:tags r:id="rId1"/>
            </p:custDataLst>
          </p:nvPr>
        </p:nvSpPr>
        <p:spPr bwMode="auto">
          <a:xfrm>
            <a:off x="0" y="200680"/>
            <a:ext cx="821577" cy="819415"/>
          </a:xfrm>
          <a:prstGeom prst="ellipse">
            <a:avLst/>
          </a:prstGeom>
          <a:solidFill>
            <a:srgbClr val="123539"/>
          </a:solidFill>
          <a:ln w="50800" cap="sq">
            <a:solidFill>
              <a:srgbClr val="FFFFFF"/>
            </a:solidFill>
            <a:miter lim="800000"/>
          </a:ln>
          <a:effectLst>
            <a:outerShdw blurRad="65000" dist="50800" dir="12900000" kx="195000" ky="145000" algn="tl"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zh-CN" sz="2400" b="1" dirty="0">
                <a:solidFill>
                  <a:prstClr val="white"/>
                </a:solidFill>
                <a:latin typeface="微软雅黑" panose="020B0503020204020204" pitchFamily="34" charset="-122"/>
                <a:ea typeface="微软雅黑" panose="020B0503020204020204" pitchFamily="34" charset="-122"/>
              </a:rPr>
              <a:t>15</a:t>
            </a:r>
            <a:endPar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9" name="PA-稻壳儿搜索【幻雨工作室】_2_1"/>
          <p:cNvSpPr txBox="1"/>
          <p:nvPr>
            <p:custDataLst>
              <p:tags r:id="rId2"/>
            </p:custDataLst>
          </p:nvPr>
        </p:nvSpPr>
        <p:spPr>
          <a:xfrm>
            <a:off x="821577" y="-39176"/>
            <a:ext cx="1141489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333E50"/>
                </a:solidFill>
                <a:effectLst/>
                <a:uLnTx/>
                <a:uFillTx/>
                <a:latin typeface="微软雅黑" panose="020B0503020204020204" pitchFamily="34" charset="-122"/>
                <a:ea typeface="微软雅黑" panose="020B0503020204020204" pitchFamily="34" charset="-122"/>
                <a:cs typeface="+mn-cs"/>
              </a:rPr>
              <a:t>Comparison of the Two-dimensional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333E50"/>
                </a:solidFill>
                <a:effectLst/>
                <a:uLnTx/>
                <a:uFillTx/>
                <a:latin typeface="微软雅黑" panose="020B0503020204020204" pitchFamily="34" charset="-122"/>
                <a:ea typeface="微软雅黑" panose="020B0503020204020204" pitchFamily="34" charset="-122"/>
                <a:cs typeface="+mn-cs"/>
              </a:rPr>
              <a:t> Three-dimensional Diversity Results</a:t>
            </a:r>
          </a:p>
        </p:txBody>
      </p:sp>
      <p:sp>
        <p:nvSpPr>
          <p:cNvPr id="60" name="PA-矩形 5_1"/>
          <p:cNvSpPr/>
          <p:nvPr>
            <p:custDataLst>
              <p:tags r:id="rId3"/>
            </p:custDataLst>
          </p:nvPr>
        </p:nvSpPr>
        <p:spPr>
          <a:xfrm>
            <a:off x="0" y="6354373"/>
            <a:ext cx="12192000" cy="356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7" name="图片 6">
            <a:extLst>
              <a:ext uri="{FF2B5EF4-FFF2-40B4-BE49-F238E27FC236}">
                <a16:creationId xmlns:a16="http://schemas.microsoft.com/office/drawing/2014/main" id="{A3C68EA8-6733-45D5-B010-319BE02EAEEA}"/>
              </a:ext>
            </a:extLst>
          </p:cNvPr>
          <p:cNvPicPr/>
          <p:nvPr/>
        </p:nvPicPr>
        <p:blipFill>
          <a:blip r:embed="rId7"/>
          <a:stretch>
            <a:fillRect/>
          </a:stretch>
        </p:blipFill>
        <p:spPr>
          <a:xfrm>
            <a:off x="9639852" y="253395"/>
            <a:ext cx="2302585" cy="356992"/>
          </a:xfrm>
          <a:prstGeom prst="rect">
            <a:avLst/>
          </a:prstGeom>
          <a:noFill/>
          <a:ln w="9525">
            <a:noFill/>
          </a:ln>
        </p:spPr>
      </p:pic>
      <p:sp>
        <p:nvSpPr>
          <p:cNvPr id="14" name="文本框 13">
            <a:extLst>
              <a:ext uri="{FF2B5EF4-FFF2-40B4-BE49-F238E27FC236}">
                <a16:creationId xmlns:a16="http://schemas.microsoft.com/office/drawing/2014/main" id="{9B7CDE1A-DC7B-CA7A-D59E-B7A7B28F27E6}"/>
              </a:ext>
            </a:extLst>
          </p:cNvPr>
          <p:cNvSpPr txBox="1"/>
          <p:nvPr/>
        </p:nvSpPr>
        <p:spPr>
          <a:xfrm>
            <a:off x="0" y="5673035"/>
            <a:ext cx="7762908" cy="1354217"/>
          </a:xfrm>
          <a:prstGeom prst="rect">
            <a:avLst/>
          </a:prstGeom>
          <a:noFill/>
        </p:spPr>
        <p:txBody>
          <a:bodyPr wrap="square">
            <a:spAutoFit/>
          </a:bodyPr>
          <a:lstStyle/>
          <a:p>
            <a:pPr algn="l">
              <a:spcBef>
                <a:spcPts val="1100"/>
              </a:spcBef>
              <a:spcAft>
                <a:spcPts val="1200"/>
              </a:spcAft>
            </a:pPr>
            <a:r>
              <a:rPr kumimoji="0" lang="en-US" altLang="zh-CN"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Linux Libertine"/>
              </a:rPr>
              <a:t>Figure 3: </a:t>
            </a:r>
            <a:r>
              <a:rPr lang="en-US" altLang="zh-CN" sz="1800" b="1" dirty="0" err="1">
                <a:effectLst/>
                <a:latin typeface="微软雅黑" panose="020B0503020204020204" pitchFamily="34" charset="-122"/>
                <a:ea typeface="微软雅黑" panose="020B0503020204020204" pitchFamily="34" charset="-122"/>
                <a:cs typeface="Linux Libertine"/>
              </a:rPr>
              <a:t>Allotaxonograph</a:t>
            </a:r>
            <a:r>
              <a:rPr lang="en-US" altLang="zh-CN" sz="1800" b="1" dirty="0">
                <a:effectLst/>
                <a:latin typeface="微软雅黑" panose="020B0503020204020204" pitchFamily="34" charset="-122"/>
                <a:ea typeface="微软雅黑" panose="020B0503020204020204" pitchFamily="34" charset="-122"/>
                <a:cs typeface="Linux Libertine"/>
              </a:rPr>
              <a:t> Comparing Ranked Lists of Scholars in Disparity/Variety and Disparity/Variety /Evenness (Stirling)</a:t>
            </a:r>
            <a:endParaRPr lang="zh-CN" altLang="zh-CN" sz="1800" b="1" dirty="0">
              <a:effectLst/>
              <a:latin typeface="微软雅黑" panose="020B0503020204020204" pitchFamily="34" charset="-122"/>
              <a:ea typeface="微软雅黑" panose="020B0503020204020204" pitchFamily="34" charset="-122"/>
              <a:cs typeface="Linux Libertine"/>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altLang="zh-CN"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Linux Libertine"/>
              </a:rPr>
            </a:b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6" name="文本框 15">
            <a:extLst>
              <a:ext uri="{FF2B5EF4-FFF2-40B4-BE49-F238E27FC236}">
                <a16:creationId xmlns:a16="http://schemas.microsoft.com/office/drawing/2014/main" id="{171B19D8-0487-3978-A17D-EF2ADFBE38F9}"/>
              </a:ext>
            </a:extLst>
          </p:cNvPr>
          <p:cNvSpPr txBox="1"/>
          <p:nvPr/>
        </p:nvSpPr>
        <p:spPr>
          <a:xfrm>
            <a:off x="7599113" y="811306"/>
            <a:ext cx="4215983" cy="5509200"/>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altLang="zh-CN" sz="1600" dirty="0">
                <a:solidFill>
                  <a:prstClr val="black"/>
                </a:solidFill>
                <a:latin typeface="微软雅黑" panose="020B0503020204020204" pitchFamily="34" charset="-122"/>
                <a:ea typeface="微软雅黑" panose="020B0503020204020204" pitchFamily="34" charset="-122"/>
              </a:rPr>
              <a:t>T</a:t>
            </a: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he distribution of squares shows a </a:t>
            </a:r>
            <a:r>
              <a:rPr kumimoji="0" lang="en-US" altLang="zh-CN"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converging </a:t>
            </a: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pattern as a whole.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Some squares representing high-ranking scholars are not distributed near the central axis and the point of converging mainly concentrate in the middle of axis, which reflect </a:t>
            </a:r>
            <a:r>
              <a:rPr kumimoji="0" lang="en-US" altLang="zh-CN"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in part results</a:t>
            </a: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of the two diversity calculation methods </a:t>
            </a:r>
            <a:r>
              <a:rPr kumimoji="0" lang="en-US" altLang="zh-CN"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vary</a:t>
            </a: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Scholars concentrating </a:t>
            </a:r>
            <a:r>
              <a:rPr kumimoji="0" lang="en-US" altLang="zh-CN"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in the middle </a:t>
            </a: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of central axis (e.g., Chap H., Blair IA., </a:t>
            </a:r>
            <a:r>
              <a:rPr kumimoji="0" lang="en-US" altLang="zh-CN" sz="16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Busse</a:t>
            </a: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R.) have similar levels of variety, evenness and disparity in research diversity.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矩形 7">
            <a:extLst>
              <a:ext uri="{FF2B5EF4-FFF2-40B4-BE49-F238E27FC236}">
                <a16:creationId xmlns:a16="http://schemas.microsoft.com/office/drawing/2014/main" id="{BC1255EF-EB0B-0042-99FB-9E07022C2DFF}"/>
              </a:ext>
            </a:extLst>
          </p:cNvPr>
          <p:cNvSpPr/>
          <p:nvPr/>
        </p:nvSpPr>
        <p:spPr>
          <a:xfrm>
            <a:off x="2554942" y="2701830"/>
            <a:ext cx="484094" cy="1528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矩形 8">
            <a:extLst>
              <a:ext uri="{FF2B5EF4-FFF2-40B4-BE49-F238E27FC236}">
                <a16:creationId xmlns:a16="http://schemas.microsoft.com/office/drawing/2014/main" id="{BDE88279-6F86-219A-9CF7-3E1677AE314E}"/>
              </a:ext>
            </a:extLst>
          </p:cNvPr>
          <p:cNvSpPr/>
          <p:nvPr/>
        </p:nvSpPr>
        <p:spPr>
          <a:xfrm>
            <a:off x="2633198" y="2412546"/>
            <a:ext cx="405838" cy="1528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7" name="矩形 16">
            <a:extLst>
              <a:ext uri="{FF2B5EF4-FFF2-40B4-BE49-F238E27FC236}">
                <a16:creationId xmlns:a16="http://schemas.microsoft.com/office/drawing/2014/main" id="{E0CC8B77-7B77-D263-C10A-958FCD4E3660}"/>
              </a:ext>
            </a:extLst>
          </p:cNvPr>
          <p:cNvSpPr/>
          <p:nvPr/>
        </p:nvSpPr>
        <p:spPr>
          <a:xfrm>
            <a:off x="2701778" y="2253668"/>
            <a:ext cx="405838" cy="1528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423575756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2000"/>
            <a:lum/>
          </a:blip>
          <a:srcRect/>
          <a:stretch>
            <a:fillRect/>
          </a:stretch>
        </a:blipFill>
        <a:effectLst/>
      </p:bgPr>
    </p:bg>
    <p:spTree>
      <p:nvGrpSpPr>
        <p:cNvPr id="1" name=""/>
        <p:cNvGrpSpPr/>
        <p:nvPr/>
      </p:nvGrpSpPr>
      <p:grpSpPr>
        <a:xfrm>
          <a:off x="0" y="0"/>
          <a:ext cx="0" cy="0"/>
          <a:chOff x="0" y="0"/>
          <a:chExt cx="0" cy="0"/>
        </a:xfrm>
      </p:grpSpPr>
      <p:sp>
        <p:nvSpPr>
          <p:cNvPr id="9" name="文本框 8"/>
          <p:cNvSpPr txBox="1"/>
          <p:nvPr/>
        </p:nvSpPr>
        <p:spPr>
          <a:xfrm>
            <a:off x="2351584" y="2992727"/>
            <a:ext cx="7720726"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3200" dirty="0">
                <a:solidFill>
                  <a:srgbClr val="000000"/>
                </a:solidFill>
                <a:latin typeface="方正公文小标宋" panose="02000500000000000000" charset="-122"/>
                <a:ea typeface="方正公文小标宋" panose="02000500000000000000" charset="-122"/>
                <a:sym typeface="+mn-ea"/>
              </a:rPr>
              <a:t>1</a:t>
            </a:r>
            <a:r>
              <a:rPr lang="zh-CN" altLang="en-US" sz="3200" dirty="0">
                <a:solidFill>
                  <a:srgbClr val="000000"/>
                </a:solidFill>
                <a:latin typeface="方正公文小标宋" panose="02000500000000000000" charset="-122"/>
                <a:ea typeface="方正公文小标宋" panose="02000500000000000000" charset="-122"/>
                <a:sym typeface="+mn-ea"/>
              </a:rPr>
              <a:t>、</a:t>
            </a:r>
            <a:r>
              <a:rPr lang="en-US" altLang="zh-CN" sz="3200" dirty="0">
                <a:solidFill>
                  <a:srgbClr val="000000"/>
                </a:solidFill>
                <a:latin typeface="方正公文小标宋" panose="02000500000000000000" charset="-122"/>
                <a:ea typeface="方正公文小标宋" panose="02000500000000000000" charset="-122"/>
                <a:sym typeface="+mn-ea"/>
              </a:rPr>
              <a:t>Introduction</a:t>
            </a:r>
            <a:endParaRPr kumimoji="0" lang="zh-CN" altLang="en-US" sz="3200" b="0" i="0" u="none" strike="noStrike" kern="1200" cap="none" spc="0" normalizeH="0" baseline="0" noProof="0" dirty="0">
              <a:ln>
                <a:noFill/>
              </a:ln>
              <a:solidFill>
                <a:srgbClr val="000000"/>
              </a:solidFill>
              <a:effectLst/>
              <a:uLnTx/>
              <a:uFillTx/>
              <a:latin typeface="方正公文小标宋" panose="02000500000000000000" charset="-122"/>
              <a:ea typeface="方正公文小标宋" panose="02000500000000000000" charset="-122"/>
              <a:cs typeface="+mn-cs"/>
            </a:endParaRPr>
          </a:p>
        </p:txBody>
      </p:sp>
      <p:sp>
        <p:nvSpPr>
          <p:cNvPr id="14" name="横卷形 13"/>
          <p:cNvSpPr/>
          <p:nvPr/>
        </p:nvSpPr>
        <p:spPr>
          <a:xfrm>
            <a:off x="1775520" y="2564904"/>
            <a:ext cx="8496944" cy="1440423"/>
          </a:xfrm>
          <a:prstGeom prst="horizontalScroll">
            <a:avLst/>
          </a:prstGeom>
          <a:noFill/>
          <a:effectLst>
            <a:innerShdw blurRad="317500" dist="990600" dir="13500000">
              <a:prstClr val="black">
                <a:alpha val="50000"/>
              </a:prstClr>
            </a:innerShdw>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宋体"/>
              <a:cs typeface="+mn-cs"/>
            </a:endParaRPr>
          </a:p>
        </p:txBody>
      </p:sp>
      <p:sp>
        <p:nvSpPr>
          <p:cNvPr id="39" name="矩形 38"/>
          <p:cNvSpPr/>
          <p:nvPr>
            <p:custDataLst>
              <p:tags r:id="rId1"/>
            </p:custDataLst>
          </p:nvPr>
        </p:nvSpPr>
        <p:spPr>
          <a:xfrm>
            <a:off x="600" y="0"/>
            <a:ext cx="12192000" cy="209550"/>
          </a:xfrm>
          <a:prstGeom prst="rect">
            <a:avLst/>
          </a:prstGeom>
          <a:solidFill>
            <a:srgbClr val="044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pic>
        <p:nvPicPr>
          <p:cNvPr id="100" name="图片 99"/>
          <p:cNvPicPr/>
          <p:nvPr/>
        </p:nvPicPr>
        <p:blipFill>
          <a:blip r:embed="rId5"/>
          <a:stretch>
            <a:fillRect/>
          </a:stretch>
        </p:blipFill>
        <p:spPr>
          <a:xfrm>
            <a:off x="9481150" y="332105"/>
            <a:ext cx="2446020" cy="445770"/>
          </a:xfrm>
          <a:prstGeom prst="rect">
            <a:avLst/>
          </a:prstGeom>
          <a:noFill/>
          <a:ln w="9525">
            <a:noFill/>
          </a:ln>
        </p:spPr>
      </p:pic>
    </p:spTree>
    <p:extLst>
      <p:ext uri="{BB962C8B-B14F-4D97-AF65-F5344CB8AC3E}">
        <p14:creationId xmlns:p14="http://schemas.microsoft.com/office/powerpoint/2010/main" val="975670045"/>
      </p:ext>
    </p:extLst>
  </p:cSld>
  <p:clrMapOvr>
    <a:masterClrMapping/>
  </p:clrMapOvr>
  <mc:AlternateContent xmlns:mc="http://schemas.openxmlformats.org/markup-compatibility/2006">
    <mc:Choice xmlns:p14="http://schemas.microsoft.com/office/powerpoint/2010/main" Requires="p14">
      <p:transition p14:dur="0" advTm="203"/>
    </mc:Choice>
    <mc:Fallback>
      <p:transition advTm="20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2000"/>
            <a:lum/>
          </a:blip>
          <a:srcRect/>
          <a:stretch>
            <a:fillRect/>
          </a:stretch>
        </a:blipFill>
        <a:effectLst/>
      </p:bgPr>
    </p:bg>
    <p:spTree>
      <p:nvGrpSpPr>
        <p:cNvPr id="1" name=""/>
        <p:cNvGrpSpPr/>
        <p:nvPr/>
      </p:nvGrpSpPr>
      <p:grpSpPr>
        <a:xfrm>
          <a:off x="0" y="0"/>
          <a:ext cx="0" cy="0"/>
          <a:chOff x="0" y="0"/>
          <a:chExt cx="0" cy="0"/>
        </a:xfrm>
      </p:grpSpPr>
      <p:sp>
        <p:nvSpPr>
          <p:cNvPr id="9" name="文本框 8"/>
          <p:cNvSpPr txBox="1"/>
          <p:nvPr/>
        </p:nvSpPr>
        <p:spPr>
          <a:xfrm>
            <a:off x="2163629" y="2992727"/>
            <a:ext cx="7720726"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3200" dirty="0">
                <a:solidFill>
                  <a:srgbClr val="000000"/>
                </a:solidFill>
                <a:latin typeface="方正公文小标宋" panose="02000500000000000000" charset="-122"/>
                <a:ea typeface="方正公文小标宋" panose="02000500000000000000" charset="-122"/>
                <a:sym typeface="+mn-ea"/>
              </a:rPr>
              <a:t>4</a:t>
            </a:r>
            <a:r>
              <a:rPr lang="zh-CN" altLang="en-US" sz="3200" dirty="0">
                <a:solidFill>
                  <a:srgbClr val="000000"/>
                </a:solidFill>
                <a:latin typeface="方正公文小标宋" panose="02000500000000000000" charset="-122"/>
                <a:ea typeface="方正公文小标宋" panose="02000500000000000000" charset="-122"/>
                <a:sym typeface="+mn-ea"/>
              </a:rPr>
              <a:t>、</a:t>
            </a:r>
            <a:r>
              <a:rPr lang="en-US" altLang="zh-CN" sz="3200" dirty="0">
                <a:solidFill>
                  <a:srgbClr val="000000"/>
                </a:solidFill>
                <a:latin typeface="方正公文小标宋" panose="02000500000000000000" charset="-122"/>
                <a:ea typeface="方正公文小标宋" panose="02000500000000000000" charset="-122"/>
                <a:sym typeface="+mn-ea"/>
              </a:rPr>
              <a:t>Conclusion</a:t>
            </a:r>
            <a:endParaRPr kumimoji="0" lang="zh-CN" altLang="en-US" sz="3200" b="0" i="0" u="none" strike="noStrike" kern="1200" cap="none" spc="0" normalizeH="0" baseline="0" noProof="0" dirty="0">
              <a:ln>
                <a:noFill/>
              </a:ln>
              <a:solidFill>
                <a:srgbClr val="000000"/>
              </a:solidFill>
              <a:effectLst/>
              <a:uLnTx/>
              <a:uFillTx/>
              <a:latin typeface="方正公文小标宋" panose="02000500000000000000" charset="-122"/>
              <a:ea typeface="方正公文小标宋" panose="02000500000000000000" charset="-122"/>
              <a:cs typeface="+mn-cs"/>
            </a:endParaRPr>
          </a:p>
        </p:txBody>
      </p:sp>
      <p:sp>
        <p:nvSpPr>
          <p:cNvPr id="14" name="横卷形 13"/>
          <p:cNvSpPr/>
          <p:nvPr/>
        </p:nvSpPr>
        <p:spPr>
          <a:xfrm>
            <a:off x="1775520" y="2564904"/>
            <a:ext cx="8496944" cy="1440423"/>
          </a:xfrm>
          <a:prstGeom prst="horizontalScroll">
            <a:avLst/>
          </a:prstGeom>
          <a:noFill/>
          <a:effectLst>
            <a:innerShdw blurRad="317500" dist="990600" dir="13500000">
              <a:prstClr val="black">
                <a:alpha val="50000"/>
              </a:prstClr>
            </a:innerShdw>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宋体"/>
              <a:cs typeface="+mn-cs"/>
            </a:endParaRPr>
          </a:p>
        </p:txBody>
      </p:sp>
      <p:sp>
        <p:nvSpPr>
          <p:cNvPr id="39" name="矩形 38"/>
          <p:cNvSpPr/>
          <p:nvPr>
            <p:custDataLst>
              <p:tags r:id="rId1"/>
            </p:custDataLst>
          </p:nvPr>
        </p:nvSpPr>
        <p:spPr>
          <a:xfrm>
            <a:off x="600" y="0"/>
            <a:ext cx="12192000" cy="209550"/>
          </a:xfrm>
          <a:prstGeom prst="rect">
            <a:avLst/>
          </a:prstGeom>
          <a:solidFill>
            <a:srgbClr val="044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pic>
        <p:nvPicPr>
          <p:cNvPr id="100" name="图片 99"/>
          <p:cNvPicPr/>
          <p:nvPr/>
        </p:nvPicPr>
        <p:blipFill>
          <a:blip r:embed="rId5"/>
          <a:stretch>
            <a:fillRect/>
          </a:stretch>
        </p:blipFill>
        <p:spPr>
          <a:xfrm>
            <a:off x="9481150" y="332105"/>
            <a:ext cx="2446020" cy="445770"/>
          </a:xfrm>
          <a:prstGeom prst="rect">
            <a:avLst/>
          </a:prstGeom>
          <a:noFill/>
          <a:ln w="9525">
            <a:noFill/>
          </a:ln>
        </p:spPr>
      </p:pic>
    </p:spTree>
    <p:extLst>
      <p:ext uri="{BB962C8B-B14F-4D97-AF65-F5344CB8AC3E}">
        <p14:creationId xmlns:p14="http://schemas.microsoft.com/office/powerpoint/2010/main" val="2475599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PA-稻壳儿搜索【幻雨工作室】_1_1"/>
          <p:cNvSpPr>
            <a:spLocks noChangeArrowheads="1"/>
          </p:cNvSpPr>
          <p:nvPr>
            <p:custDataLst>
              <p:tags r:id="rId1"/>
            </p:custDataLst>
          </p:nvPr>
        </p:nvSpPr>
        <p:spPr bwMode="auto">
          <a:xfrm>
            <a:off x="309106" y="114864"/>
            <a:ext cx="821577" cy="819415"/>
          </a:xfrm>
          <a:prstGeom prst="ellipse">
            <a:avLst/>
          </a:prstGeom>
          <a:solidFill>
            <a:srgbClr val="123539"/>
          </a:solidFill>
          <a:ln w="50800" cap="sq">
            <a:solidFill>
              <a:srgbClr val="FFFFFF"/>
            </a:solidFill>
            <a:miter lim="800000"/>
          </a:ln>
          <a:effectLst>
            <a:outerShdw blurRad="65000" dist="50800" dir="12900000" kx="195000" ky="145000" algn="tl"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zh-CN" sz="2400" b="1" dirty="0">
                <a:solidFill>
                  <a:prstClr val="white"/>
                </a:solidFill>
                <a:latin typeface="微软雅黑" panose="020B0503020204020204" pitchFamily="34" charset="-122"/>
                <a:ea typeface="微软雅黑" panose="020B0503020204020204" pitchFamily="34" charset="-122"/>
              </a:rPr>
              <a:t>16</a:t>
            </a:r>
            <a:endPar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6" name="PA-稻壳儿搜索【幻雨工作室】_2_1"/>
          <p:cNvSpPr txBox="1"/>
          <p:nvPr>
            <p:custDataLst>
              <p:tags r:id="rId2"/>
            </p:custDataLst>
          </p:nvPr>
        </p:nvSpPr>
        <p:spPr>
          <a:xfrm>
            <a:off x="1253336" y="224731"/>
            <a:ext cx="76710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333E50"/>
                </a:solidFill>
                <a:effectLst/>
                <a:uLnTx/>
                <a:uFillTx/>
                <a:latin typeface="微软雅黑" panose="020B0503020204020204" pitchFamily="34" charset="-122"/>
                <a:ea typeface="微软雅黑" panose="020B0503020204020204" pitchFamily="34" charset="-122"/>
                <a:cs typeface="+mn-cs"/>
              </a:rPr>
              <a:t>Conclusion</a:t>
            </a:r>
          </a:p>
        </p:txBody>
      </p:sp>
      <p:sp>
        <p:nvSpPr>
          <p:cNvPr id="147" name="PA-矩形 5_1"/>
          <p:cNvSpPr/>
          <p:nvPr>
            <p:custDataLst>
              <p:tags r:id="rId3"/>
            </p:custDataLst>
          </p:nvPr>
        </p:nvSpPr>
        <p:spPr>
          <a:xfrm>
            <a:off x="0" y="6501008"/>
            <a:ext cx="12192000" cy="356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 name="矩形 2">
            <a:extLst>
              <a:ext uri="{FF2B5EF4-FFF2-40B4-BE49-F238E27FC236}">
                <a16:creationId xmlns:a16="http://schemas.microsoft.com/office/drawing/2014/main" id="{4619C419-9E35-0A21-A2A3-6055E96CAE5E}"/>
              </a:ext>
            </a:extLst>
          </p:cNvPr>
          <p:cNvSpPr/>
          <p:nvPr/>
        </p:nvSpPr>
        <p:spPr>
          <a:xfrm>
            <a:off x="825622" y="1094171"/>
            <a:ext cx="3008727" cy="535258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8C018161-58B5-CC73-8D9E-3EDFA6576524}"/>
              </a:ext>
            </a:extLst>
          </p:cNvPr>
          <p:cNvSpPr/>
          <p:nvPr/>
        </p:nvSpPr>
        <p:spPr>
          <a:xfrm>
            <a:off x="816746" y="1083076"/>
            <a:ext cx="3008727" cy="49714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微软雅黑" panose="020B0503020204020204" pitchFamily="34" charset="-122"/>
                <a:ea typeface="微软雅黑" panose="020B0503020204020204" pitchFamily="34" charset="-122"/>
              </a:rPr>
              <a:t>Diversity Attributes</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19" name="矩形 18">
            <a:extLst>
              <a:ext uri="{FF2B5EF4-FFF2-40B4-BE49-F238E27FC236}">
                <a16:creationId xmlns:a16="http://schemas.microsoft.com/office/drawing/2014/main" id="{AAB7CD88-9A96-5D3B-A237-3C1B0C5D1A86}"/>
              </a:ext>
            </a:extLst>
          </p:cNvPr>
          <p:cNvSpPr/>
          <p:nvPr/>
        </p:nvSpPr>
        <p:spPr>
          <a:xfrm>
            <a:off x="4326384" y="1094172"/>
            <a:ext cx="7598916" cy="535257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a:extLst>
              <a:ext uri="{FF2B5EF4-FFF2-40B4-BE49-F238E27FC236}">
                <a16:creationId xmlns:a16="http://schemas.microsoft.com/office/drawing/2014/main" id="{F7EE9D22-FC70-EB24-36B3-043572C17474}"/>
              </a:ext>
            </a:extLst>
          </p:cNvPr>
          <p:cNvSpPr/>
          <p:nvPr/>
        </p:nvSpPr>
        <p:spPr>
          <a:xfrm>
            <a:off x="4317507" y="1083076"/>
            <a:ext cx="7598916" cy="49714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Comparison of Methods</a:t>
            </a:r>
            <a:endParaRPr lang="zh-CN" altLang="en-US" b="1" dirty="0">
              <a:solidFill>
                <a:schemeClr val="tx1"/>
              </a:solidFill>
            </a:endParaRPr>
          </a:p>
        </p:txBody>
      </p:sp>
      <p:sp>
        <p:nvSpPr>
          <p:cNvPr id="25" name="文本框 24">
            <a:extLst>
              <a:ext uri="{FF2B5EF4-FFF2-40B4-BE49-F238E27FC236}">
                <a16:creationId xmlns:a16="http://schemas.microsoft.com/office/drawing/2014/main" id="{460A332D-E480-DC5E-B11D-79660113020E}"/>
              </a:ext>
            </a:extLst>
          </p:cNvPr>
          <p:cNvSpPr txBox="1"/>
          <p:nvPr/>
        </p:nvSpPr>
        <p:spPr>
          <a:xfrm>
            <a:off x="735037" y="1580225"/>
            <a:ext cx="3045917" cy="4901726"/>
          </a:xfrm>
          <a:prstGeom prst="rect">
            <a:avLst/>
          </a:prstGeom>
          <a:noFill/>
        </p:spPr>
        <p:txBody>
          <a:bodyPr wrap="square">
            <a:spAutoFit/>
          </a:bodyPr>
          <a:lstStyle/>
          <a:p>
            <a:pPr marL="342900" indent="-342900">
              <a:lnSpc>
                <a:spcPct val="150000"/>
              </a:lnSpc>
              <a:buAutoNum type="arabicPeriod"/>
            </a:pPr>
            <a:r>
              <a:rPr lang="en-US" altLang="zh-CN" sz="1400" b="1" dirty="0">
                <a:highlight>
                  <a:srgbClr val="FFFFFF"/>
                </a:highlight>
                <a:latin typeface="微软雅黑" panose="020B0503020204020204" pitchFamily="34" charset="-122"/>
                <a:ea typeface="微软雅黑" panose="020B0503020204020204" pitchFamily="34" charset="-122"/>
              </a:rPr>
              <a:t>This study analyzes the research characteristics of scholars by using </a:t>
            </a:r>
            <a:r>
              <a:rPr lang="en-US" altLang="zh-CN" sz="1400" b="1" dirty="0">
                <a:solidFill>
                  <a:srgbClr val="FF0000"/>
                </a:solidFill>
                <a:highlight>
                  <a:srgbClr val="FFFFFF"/>
                </a:highlight>
                <a:latin typeface="微软雅黑" panose="020B0503020204020204" pitchFamily="34" charset="-122"/>
                <a:ea typeface="微软雅黑" panose="020B0503020204020204" pitchFamily="34" charset="-122"/>
              </a:rPr>
              <a:t>entities</a:t>
            </a:r>
            <a:r>
              <a:rPr lang="en-US" altLang="zh-CN" sz="1400" b="1" dirty="0">
                <a:highlight>
                  <a:srgbClr val="FFFFFF"/>
                </a:highlight>
                <a:latin typeface="微软雅黑" panose="020B0503020204020204" pitchFamily="34" charset="-122"/>
                <a:ea typeface="微软雅黑" panose="020B0503020204020204" pitchFamily="34" charset="-122"/>
              </a:rPr>
              <a:t> as a proxy.</a:t>
            </a:r>
          </a:p>
          <a:p>
            <a:pPr>
              <a:lnSpc>
                <a:spcPct val="150000"/>
              </a:lnSpc>
            </a:pPr>
            <a:endParaRPr lang="en-US" altLang="zh-CN" sz="1400" b="1" dirty="0">
              <a:highlight>
                <a:srgbClr val="FFFFFF"/>
              </a:highlight>
              <a:latin typeface="微软雅黑" panose="020B0503020204020204" pitchFamily="34" charset="-122"/>
              <a:ea typeface="微软雅黑" panose="020B0503020204020204" pitchFamily="34" charset="-122"/>
            </a:endParaRPr>
          </a:p>
          <a:p>
            <a:pPr marL="342900" indent="-342900">
              <a:lnSpc>
                <a:spcPct val="150000"/>
              </a:lnSpc>
              <a:buAutoNum type="arabicPeriod"/>
            </a:pPr>
            <a:r>
              <a:rPr lang="en-US" altLang="zh-CN" sz="1400" b="1" dirty="0">
                <a:highlight>
                  <a:srgbClr val="FFFFFF"/>
                </a:highlight>
                <a:latin typeface="微软雅黑" panose="020B0503020204020204" pitchFamily="34" charset="-122"/>
                <a:ea typeface="微软雅黑" panose="020B0503020204020204" pitchFamily="34" charset="-122"/>
              </a:rPr>
              <a:t> It highlights three critical metrics, including </a:t>
            </a:r>
            <a:r>
              <a:rPr lang="en-US" altLang="zh-CN" sz="1400" b="1" dirty="0">
                <a:solidFill>
                  <a:srgbClr val="FF0000"/>
                </a:solidFill>
                <a:highlight>
                  <a:srgbClr val="FFFFFF"/>
                </a:highlight>
                <a:latin typeface="微软雅黑" panose="020B0503020204020204" pitchFamily="34" charset="-122"/>
                <a:ea typeface="微软雅黑" panose="020B0503020204020204" pitchFamily="34" charset="-122"/>
              </a:rPr>
              <a:t>variety, evenness and divergence</a:t>
            </a:r>
            <a:r>
              <a:rPr lang="en-US" altLang="zh-CN" sz="1400" b="1" dirty="0">
                <a:highlight>
                  <a:srgbClr val="FFFFFF"/>
                </a:highlight>
                <a:latin typeface="微软雅黑" panose="020B0503020204020204" pitchFamily="34" charset="-122"/>
                <a:ea typeface="微软雅黑" panose="020B0503020204020204" pitchFamily="34" charset="-122"/>
              </a:rPr>
              <a:t>, for assessing the diversity of research content.</a:t>
            </a:r>
          </a:p>
          <a:p>
            <a:pPr>
              <a:lnSpc>
                <a:spcPct val="150000"/>
              </a:lnSpc>
            </a:pPr>
            <a:endParaRPr lang="en-US" altLang="zh-CN" sz="1400" b="1" dirty="0">
              <a:highlight>
                <a:srgbClr val="FFFFFF"/>
              </a:highlight>
              <a:latin typeface="微软雅黑" panose="020B0503020204020204" pitchFamily="34" charset="-122"/>
              <a:ea typeface="微软雅黑" panose="020B0503020204020204" pitchFamily="34" charset="-122"/>
            </a:endParaRPr>
          </a:p>
          <a:p>
            <a:pPr marL="342900" indent="-342900">
              <a:lnSpc>
                <a:spcPct val="150000"/>
              </a:lnSpc>
              <a:buAutoNum type="arabicPeriod"/>
            </a:pPr>
            <a:r>
              <a:rPr lang="en-US" altLang="zh-CN" sz="1400" b="1" dirty="0">
                <a:highlight>
                  <a:srgbClr val="FFFFFF"/>
                </a:highlight>
                <a:latin typeface="微软雅黑" panose="020B0503020204020204" pitchFamily="34" charset="-122"/>
                <a:ea typeface="微软雅黑" panose="020B0503020204020204" pitchFamily="34" charset="-122"/>
              </a:rPr>
              <a:t> Different combinations of these metrics form evaluating systems in </a:t>
            </a:r>
            <a:r>
              <a:rPr lang="en-US" altLang="zh-CN" sz="1400" b="1" dirty="0">
                <a:solidFill>
                  <a:srgbClr val="FF0000"/>
                </a:solidFill>
                <a:highlight>
                  <a:srgbClr val="FFFFFF"/>
                </a:highlight>
                <a:latin typeface="微软雅黑" panose="020B0503020204020204" pitchFamily="34" charset="-122"/>
                <a:ea typeface="微软雅黑" panose="020B0503020204020204" pitchFamily="34" charset="-122"/>
              </a:rPr>
              <a:t>three dimensional structures</a:t>
            </a:r>
            <a:r>
              <a:rPr lang="en-US" altLang="zh-CN" sz="1400" b="1" dirty="0">
                <a:highlight>
                  <a:srgbClr val="FFFFFF"/>
                </a:highlight>
                <a:latin typeface="微软雅黑" panose="020B0503020204020204" pitchFamily="34" charset="-122"/>
                <a:ea typeface="微软雅黑" panose="020B0503020204020204" pitchFamily="34" charset="-122"/>
              </a:rPr>
              <a:t>.</a:t>
            </a:r>
            <a:endParaRPr lang="en-US" altLang="zh-CN" sz="1400" dirty="0">
              <a:highlight>
                <a:srgbClr val="FFFFFF"/>
              </a:highlight>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926F4C7D-E36D-5A0E-B0C5-FBC52E5055DA}"/>
              </a:ext>
            </a:extLst>
          </p:cNvPr>
          <p:cNvSpPr txBox="1"/>
          <p:nvPr/>
        </p:nvSpPr>
        <p:spPr>
          <a:xfrm>
            <a:off x="4272988" y="1677277"/>
            <a:ext cx="7652311" cy="5963427"/>
          </a:xfrm>
          <a:prstGeom prst="rect">
            <a:avLst/>
          </a:prstGeom>
          <a:noFill/>
        </p:spPr>
        <p:txBody>
          <a:bodyPr wrap="square" rtlCol="0">
            <a:spAutoFit/>
          </a:bodyPr>
          <a:lstStyle/>
          <a:p>
            <a:pPr marL="342900" indent="-342900">
              <a:lnSpc>
                <a:spcPct val="150000"/>
              </a:lnSpc>
              <a:buFont typeface="+mj-lt"/>
              <a:buAutoNum type="arabicPeriod"/>
            </a:pPr>
            <a:r>
              <a:rPr lang="en-US" altLang="zh-CN" sz="1600" b="1" dirty="0">
                <a:highlight>
                  <a:srgbClr val="FFFFFF"/>
                </a:highlight>
              </a:rPr>
              <a:t>Results of them show </a:t>
            </a:r>
            <a:r>
              <a:rPr lang="en-US" altLang="zh-CN" sz="1600" b="1" dirty="0">
                <a:solidFill>
                  <a:srgbClr val="FF0000"/>
                </a:solidFill>
                <a:highlight>
                  <a:srgbClr val="FFFFFF"/>
                </a:highlight>
              </a:rPr>
              <a:t>differences</a:t>
            </a:r>
            <a:r>
              <a:rPr lang="en-US" altLang="zh-CN" sz="1600" b="1" dirty="0">
                <a:highlight>
                  <a:srgbClr val="FFFFFF"/>
                </a:highlight>
              </a:rPr>
              <a:t>.</a:t>
            </a:r>
          </a:p>
          <a:p>
            <a:pPr marL="342900" indent="-342900">
              <a:lnSpc>
                <a:spcPct val="150000"/>
              </a:lnSpc>
              <a:buFont typeface="+mj-lt"/>
              <a:buAutoNum type="arabicPeriod"/>
            </a:pPr>
            <a:r>
              <a:rPr lang="en-US" altLang="zh-CN" sz="1600" b="1" dirty="0">
                <a:highlight>
                  <a:srgbClr val="FFFFFF"/>
                </a:highlight>
              </a:rPr>
              <a:t>The one-dimensional diversity is suitable when the anticipated need is a relatively </a:t>
            </a:r>
            <a:r>
              <a:rPr lang="en-US" altLang="zh-CN" sz="1600" b="1" dirty="0">
                <a:solidFill>
                  <a:srgbClr val="FF0000"/>
                </a:solidFill>
                <a:highlight>
                  <a:srgbClr val="FFFFFF"/>
                </a:highlight>
              </a:rPr>
              <a:t>simple and easy </a:t>
            </a:r>
            <a:r>
              <a:rPr lang="en-US" altLang="zh-CN" sz="1600" b="1" dirty="0">
                <a:highlight>
                  <a:srgbClr val="FFFFFF"/>
                </a:highlight>
              </a:rPr>
              <a:t>schema that reflects diversity </a:t>
            </a:r>
            <a:r>
              <a:rPr lang="en-US" altLang="zh-CN" sz="1600" b="1" dirty="0">
                <a:solidFill>
                  <a:srgbClr val="FF0000"/>
                </a:solidFill>
                <a:highlight>
                  <a:srgbClr val="FFFFFF"/>
                </a:highlight>
              </a:rPr>
              <a:t>in a direct way</a:t>
            </a:r>
            <a:r>
              <a:rPr lang="en-US" altLang="zh-CN" sz="1600" b="1" dirty="0">
                <a:highlight>
                  <a:srgbClr val="FFFFFF"/>
                </a:highlight>
              </a:rPr>
              <a:t>. It can also be used to deeply analyze </a:t>
            </a:r>
            <a:r>
              <a:rPr lang="en-US" altLang="zh-CN" sz="1600" b="1" dirty="0">
                <a:solidFill>
                  <a:srgbClr val="FF0000"/>
                </a:solidFill>
                <a:highlight>
                  <a:srgbClr val="FFFFFF"/>
                </a:highlight>
              </a:rPr>
              <a:t>one point </a:t>
            </a:r>
            <a:r>
              <a:rPr lang="en-US" altLang="zh-CN" sz="1600" b="1" dirty="0">
                <a:highlight>
                  <a:srgbClr val="FFFFFF"/>
                </a:highlight>
              </a:rPr>
              <a:t>of diversity characteristics of an author.</a:t>
            </a:r>
          </a:p>
          <a:p>
            <a:pPr marL="342900" indent="-342900">
              <a:lnSpc>
                <a:spcPct val="150000"/>
              </a:lnSpc>
              <a:buFont typeface="+mj-lt"/>
              <a:buAutoNum type="arabicPeriod"/>
            </a:pPr>
            <a:r>
              <a:rPr lang="en-US" altLang="zh-CN" sz="1600" b="1" dirty="0">
                <a:highlight>
                  <a:srgbClr val="FFFFFF"/>
                </a:highlight>
              </a:rPr>
              <a:t>The two-dimensional help put different emphasis on the importance of evenness/variety or disparity/variety, other than a singular focus, which gives us </a:t>
            </a:r>
            <a:r>
              <a:rPr lang="en-US" altLang="zh-CN" sz="1600" b="1" dirty="0">
                <a:solidFill>
                  <a:srgbClr val="FF0000"/>
                </a:solidFill>
                <a:highlight>
                  <a:srgbClr val="FFFFFF"/>
                </a:highlight>
              </a:rPr>
              <a:t>alternative </a:t>
            </a:r>
            <a:r>
              <a:rPr lang="en-US" altLang="zh-CN" sz="1600" b="1" dirty="0">
                <a:highlight>
                  <a:srgbClr val="FFFFFF"/>
                </a:highlight>
              </a:rPr>
              <a:t>solutions of diversity measurement and multiple perspectives in higher dimensions. It avoids limitations in the one-sidedness of the one-dimensional diversity to some extent.</a:t>
            </a:r>
          </a:p>
          <a:p>
            <a:pPr marL="342900" indent="-342900">
              <a:lnSpc>
                <a:spcPct val="150000"/>
              </a:lnSpc>
              <a:buFont typeface="+mj-lt"/>
              <a:buAutoNum type="arabicPeriod"/>
            </a:pPr>
            <a:r>
              <a:rPr lang="en-US" altLang="zh-CN" sz="1600" b="1" dirty="0">
                <a:highlight>
                  <a:srgbClr val="FFFFFF"/>
                </a:highlight>
              </a:rPr>
              <a:t>the three-dimensional diversity provides </a:t>
            </a:r>
            <a:r>
              <a:rPr lang="en-US" altLang="zh-CN" sz="1600" b="1" dirty="0">
                <a:solidFill>
                  <a:srgbClr val="FF0000"/>
                </a:solidFill>
                <a:highlight>
                  <a:srgbClr val="FFFFFF"/>
                </a:highlight>
              </a:rPr>
              <a:t>a comprehensive </a:t>
            </a:r>
            <a:r>
              <a:rPr lang="en-US" altLang="zh-CN" sz="1600" b="1" dirty="0">
                <a:highlight>
                  <a:srgbClr val="FFFFFF"/>
                </a:highlight>
              </a:rPr>
              <a:t>view of research diversity properties. The weights of different properties can be controlled to achieve the requirement for its </a:t>
            </a:r>
            <a:r>
              <a:rPr lang="en-US" altLang="zh-CN" sz="1600" b="1" dirty="0">
                <a:solidFill>
                  <a:srgbClr val="FF0000"/>
                </a:solidFill>
                <a:highlight>
                  <a:srgbClr val="FFFFFF"/>
                </a:highlight>
              </a:rPr>
              <a:t>flexible adjustment</a:t>
            </a:r>
            <a:r>
              <a:rPr lang="en-US" altLang="zh-CN" sz="1600" b="1" dirty="0">
                <a:highlight>
                  <a:srgbClr val="FFFFFF"/>
                </a:highlight>
              </a:rPr>
              <a:t>. It requires more complex calculations and data amount. </a:t>
            </a:r>
          </a:p>
          <a:p>
            <a:pPr marL="342900" indent="-342900">
              <a:lnSpc>
                <a:spcPct val="150000"/>
              </a:lnSpc>
              <a:buFont typeface="+mj-lt"/>
              <a:buAutoNum type="arabicPeriod"/>
            </a:pPr>
            <a:endParaRPr lang="en-US" altLang="zh-CN" sz="1600" dirty="0">
              <a:highlight>
                <a:srgbClr val="FFFFFF"/>
              </a:highlight>
            </a:endParaRPr>
          </a:p>
          <a:p>
            <a:pPr marL="342900" indent="-342900">
              <a:lnSpc>
                <a:spcPct val="150000"/>
              </a:lnSpc>
              <a:buFont typeface="+mj-lt"/>
              <a:buAutoNum type="arabicPeriod"/>
            </a:pPr>
            <a:endParaRPr lang="en-US" altLang="zh-CN" sz="1600" dirty="0">
              <a:highlight>
                <a:srgbClr val="FFFFFF"/>
              </a:highlight>
            </a:endParaRPr>
          </a:p>
          <a:p>
            <a:pPr>
              <a:lnSpc>
                <a:spcPct val="150000"/>
              </a:lnSpc>
            </a:pPr>
            <a:endParaRPr lang="en-US" altLang="zh-CN" sz="1600" dirty="0">
              <a:highlight>
                <a:srgbClr val="FFFFFF"/>
              </a:highlight>
            </a:endParaRPr>
          </a:p>
        </p:txBody>
      </p:sp>
      <p:pic>
        <p:nvPicPr>
          <p:cNvPr id="2" name="图片 1">
            <a:extLst>
              <a:ext uri="{FF2B5EF4-FFF2-40B4-BE49-F238E27FC236}">
                <a16:creationId xmlns:a16="http://schemas.microsoft.com/office/drawing/2014/main" id="{47E1A15B-A2A2-4C09-78F9-CACA144E8127}"/>
              </a:ext>
            </a:extLst>
          </p:cNvPr>
          <p:cNvPicPr>
            <a:picLocks noChangeAspect="1"/>
          </p:cNvPicPr>
          <p:nvPr/>
        </p:nvPicPr>
        <p:blipFill>
          <a:blip r:embed="rId6"/>
          <a:stretch>
            <a:fillRect/>
          </a:stretch>
        </p:blipFill>
        <p:spPr>
          <a:xfrm>
            <a:off x="9344046" y="224731"/>
            <a:ext cx="2444708" cy="445047"/>
          </a:xfrm>
          <a:prstGeom prst="rect">
            <a:avLst/>
          </a:prstGeom>
        </p:spPr>
      </p:pic>
    </p:spTree>
    <p:extLst>
      <p:ext uri="{BB962C8B-B14F-4D97-AF65-F5344CB8AC3E}">
        <p14:creationId xmlns:p14="http://schemas.microsoft.com/office/powerpoint/2010/main" val="142696712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PA-稻壳儿搜索【幻雨工作室】_1_1"/>
          <p:cNvSpPr>
            <a:spLocks noChangeArrowheads="1"/>
          </p:cNvSpPr>
          <p:nvPr>
            <p:custDataLst>
              <p:tags r:id="rId1"/>
            </p:custDataLst>
          </p:nvPr>
        </p:nvSpPr>
        <p:spPr bwMode="auto">
          <a:xfrm>
            <a:off x="64269" y="-7609"/>
            <a:ext cx="821577" cy="819415"/>
          </a:xfrm>
          <a:prstGeom prst="ellipse">
            <a:avLst/>
          </a:prstGeom>
          <a:solidFill>
            <a:srgbClr val="123539"/>
          </a:solidFill>
          <a:ln w="50800" cap="sq">
            <a:solidFill>
              <a:srgbClr val="FFFFFF"/>
            </a:solidFill>
            <a:miter lim="800000"/>
          </a:ln>
          <a:effectLst>
            <a:outerShdw blurRad="65000" dist="50800" dir="12900000" kx="195000" ky="145000" algn="tl"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18</a:t>
            </a:r>
            <a:endPar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6" name="PA-稻壳儿搜索【幻雨工作室】_2_1"/>
          <p:cNvSpPr txBox="1"/>
          <p:nvPr>
            <p:custDataLst>
              <p:tags r:id="rId2"/>
            </p:custDataLst>
          </p:nvPr>
        </p:nvSpPr>
        <p:spPr>
          <a:xfrm>
            <a:off x="940916" y="-8623"/>
            <a:ext cx="76710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333E50"/>
                </a:solidFill>
                <a:effectLst/>
                <a:uLnTx/>
                <a:uFillTx/>
                <a:latin typeface="微软雅黑" panose="020B0503020204020204" pitchFamily="34" charset="-122"/>
                <a:ea typeface="微软雅黑" panose="020B0503020204020204" pitchFamily="34" charset="-122"/>
                <a:cs typeface="+mn-cs"/>
              </a:rPr>
              <a:t>References</a:t>
            </a:r>
          </a:p>
        </p:txBody>
      </p:sp>
      <p:sp>
        <p:nvSpPr>
          <p:cNvPr id="147" name="PA-矩形 5_1"/>
          <p:cNvSpPr/>
          <p:nvPr>
            <p:custDataLst>
              <p:tags r:id="rId3"/>
            </p:custDataLst>
          </p:nvPr>
        </p:nvSpPr>
        <p:spPr>
          <a:xfrm>
            <a:off x="0" y="6501008"/>
            <a:ext cx="12192000" cy="356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2" name="图片 1">
            <a:extLst>
              <a:ext uri="{FF2B5EF4-FFF2-40B4-BE49-F238E27FC236}">
                <a16:creationId xmlns:a16="http://schemas.microsoft.com/office/drawing/2014/main" id="{47E1A15B-A2A2-4C09-78F9-CACA144E8127}"/>
              </a:ext>
            </a:extLst>
          </p:cNvPr>
          <p:cNvPicPr>
            <a:picLocks noChangeAspect="1"/>
          </p:cNvPicPr>
          <p:nvPr/>
        </p:nvPicPr>
        <p:blipFill>
          <a:blip r:embed="rId6"/>
          <a:stretch>
            <a:fillRect/>
          </a:stretch>
        </p:blipFill>
        <p:spPr>
          <a:xfrm>
            <a:off x="9344046" y="224731"/>
            <a:ext cx="2444708" cy="445047"/>
          </a:xfrm>
          <a:prstGeom prst="rect">
            <a:avLst/>
          </a:prstGeom>
        </p:spPr>
      </p:pic>
      <p:sp>
        <p:nvSpPr>
          <p:cNvPr id="10" name="文本框 9">
            <a:extLst>
              <a:ext uri="{FF2B5EF4-FFF2-40B4-BE49-F238E27FC236}">
                <a16:creationId xmlns:a16="http://schemas.microsoft.com/office/drawing/2014/main" id="{43D4382A-4188-58DA-8646-E81B383A1A97}"/>
              </a:ext>
            </a:extLst>
          </p:cNvPr>
          <p:cNvSpPr txBox="1"/>
          <p:nvPr/>
        </p:nvSpPr>
        <p:spPr>
          <a:xfrm>
            <a:off x="64269" y="669778"/>
            <a:ext cx="12192000" cy="5866350"/>
          </a:xfrm>
          <a:prstGeom prst="rect">
            <a:avLst/>
          </a:prstGeom>
          <a:noFill/>
        </p:spPr>
        <p:txBody>
          <a:bodyPr wrap="square">
            <a:spAutoFit/>
          </a:bodyPr>
          <a:lstStyle/>
          <a:p>
            <a:pPr>
              <a:lnSpc>
                <a:spcPct val="150000"/>
              </a:lnSpc>
            </a:pPr>
            <a:r>
              <a:rPr lang="en-US" altLang="zh-CN" dirty="0"/>
              <a:t>[1]   Fisher A., Corbet S. A., Williams C. B, 1943. The relation between the number of species and the number of individuals in a random sample of an animal population, </a:t>
            </a:r>
            <a:r>
              <a:rPr lang="en-US" altLang="zh-CN" i="1" dirty="0"/>
              <a:t>The Journal of Animal Ecology, </a:t>
            </a:r>
            <a:r>
              <a:rPr lang="en-US" altLang="zh-CN" dirty="0"/>
              <a:t>12 (1) :42-58. </a:t>
            </a:r>
          </a:p>
          <a:p>
            <a:pPr>
              <a:lnSpc>
                <a:spcPct val="150000"/>
              </a:lnSpc>
            </a:pPr>
            <a:r>
              <a:rPr lang="en-US" altLang="zh-CN" dirty="0"/>
              <a:t>[2]   Ismael Rafols, Martin Meyer, 2010. Diversity and network coherence as indicators of interdisciplinarity: case studies in </a:t>
            </a:r>
            <a:r>
              <a:rPr lang="en-US" altLang="zh-CN" dirty="0" err="1"/>
              <a:t>bionanoscience</a:t>
            </a:r>
            <a:r>
              <a:rPr lang="en-US" altLang="zh-CN" i="1" dirty="0"/>
              <a:t>. </a:t>
            </a:r>
            <a:r>
              <a:rPr lang="en-US" altLang="zh-CN" i="1" dirty="0" err="1"/>
              <a:t>Scientometrics</a:t>
            </a:r>
            <a:r>
              <a:rPr lang="en-US" altLang="zh-CN" dirty="0"/>
              <a:t>, 82 (2): 263–287. DOI: 10.1007/s11192-009-0041-y.</a:t>
            </a:r>
          </a:p>
          <a:p>
            <a:pPr>
              <a:lnSpc>
                <a:spcPct val="150000"/>
              </a:lnSpc>
            </a:pPr>
            <a:r>
              <a:rPr lang="en-US" altLang="zh-CN" dirty="0"/>
              <a:t>[3]   Jian Xu, </a:t>
            </a:r>
            <a:r>
              <a:rPr lang="en-US" altLang="zh-CN" dirty="0" err="1"/>
              <a:t>Sunkyu</a:t>
            </a:r>
            <a:r>
              <a:rPr lang="en-US" altLang="zh-CN" dirty="0"/>
              <a:t> Kim, Min Song, et al., 2020. Building a PubMed knowledge graph, </a:t>
            </a:r>
            <a:r>
              <a:rPr lang="en-US" altLang="zh-CN" i="1" dirty="0"/>
              <a:t>Scientific Data</a:t>
            </a:r>
            <a:r>
              <a:rPr lang="en-US" altLang="zh-CN" dirty="0"/>
              <a:t>, 7(1): 1-15. DOI:10.1038/s41597-020-0543-2.</a:t>
            </a:r>
          </a:p>
          <a:p>
            <a:pPr>
              <a:lnSpc>
                <a:spcPct val="150000"/>
              </a:lnSpc>
            </a:pPr>
            <a:r>
              <a:rPr lang="en-US" altLang="zh-CN" dirty="0"/>
              <a:t>[4]   </a:t>
            </a:r>
            <a:r>
              <a:rPr lang="en-US" altLang="zh-CN" dirty="0" err="1"/>
              <a:t>Pielou</a:t>
            </a:r>
            <a:r>
              <a:rPr lang="en-US" altLang="zh-CN" dirty="0"/>
              <a:t>, E.C., 1966. Shannon’s formula as a measure of specific diversity: Its use and misuse. </a:t>
            </a:r>
            <a:r>
              <a:rPr lang="en-US" altLang="zh-CN" i="1" dirty="0"/>
              <a:t>American Naturalist</a:t>
            </a:r>
            <a:r>
              <a:rPr lang="en-US" altLang="zh-CN" dirty="0"/>
              <a:t>, 100 (914): 463-465.</a:t>
            </a:r>
          </a:p>
          <a:p>
            <a:pPr>
              <a:lnSpc>
                <a:spcPct val="150000"/>
              </a:lnSpc>
            </a:pPr>
            <a:r>
              <a:rPr lang="en-US" altLang="zh-CN" dirty="0"/>
              <a:t>[5]  Simpson, E. H., 1997. Measurement of diversity. </a:t>
            </a:r>
            <a:r>
              <a:rPr lang="en-US" altLang="zh-CN" i="1" dirty="0"/>
              <a:t>Journal of Cardiothoracic and Vascular Anesthesia</a:t>
            </a:r>
            <a:r>
              <a:rPr lang="en-US" altLang="zh-CN" dirty="0"/>
              <a:t>, 11 (6): 812-812. DOI: 10.1136/thx.27.2.261.</a:t>
            </a:r>
          </a:p>
          <a:p>
            <a:pPr>
              <a:lnSpc>
                <a:spcPct val="150000"/>
              </a:lnSpc>
            </a:pPr>
            <a:r>
              <a:rPr lang="en-US" altLang="zh-CN" dirty="0"/>
              <a:t>[6]  Andy Stirling. 2007. A general framework for analyzing diversity in science, technology and society. </a:t>
            </a:r>
            <a:r>
              <a:rPr lang="en-US" altLang="zh-CN" i="1" dirty="0"/>
              <a:t>Journal of The Royal Society Interface</a:t>
            </a:r>
            <a:r>
              <a:rPr lang="en-US" altLang="zh-CN" dirty="0"/>
              <a:t>, 4 (15): 707-719.</a:t>
            </a:r>
          </a:p>
          <a:p>
            <a:pPr>
              <a:lnSpc>
                <a:spcPct val="150000"/>
              </a:lnSpc>
            </a:pPr>
            <a:r>
              <a:rPr lang="en-US" altLang="zh-CN" dirty="0"/>
              <a:t>[7]  Peter S., </a:t>
            </a:r>
            <a:r>
              <a:rPr lang="en-US" altLang="zh-CN" dirty="0" err="1"/>
              <a:t>Dodds</a:t>
            </a:r>
            <a:r>
              <a:rPr lang="en-US" altLang="zh-CN" dirty="0"/>
              <a:t>, J. R., Minot, M. V., Arnold, et al., 2020. </a:t>
            </a:r>
            <a:r>
              <a:rPr lang="en-US" altLang="zh-CN" dirty="0" err="1"/>
              <a:t>Allotaxonometry</a:t>
            </a:r>
            <a:r>
              <a:rPr lang="en-US" altLang="zh-CN" dirty="0"/>
              <a:t> and rank-turbulence divergence: a universal instrument for comparing complex systems. arXiv:2002.09770. Retrieved from https://arxiv.org/abs/2002.09770.</a:t>
            </a:r>
          </a:p>
        </p:txBody>
      </p:sp>
    </p:spTree>
    <p:extLst>
      <p:ext uri="{BB962C8B-B14F-4D97-AF65-F5344CB8AC3E}">
        <p14:creationId xmlns:p14="http://schemas.microsoft.com/office/powerpoint/2010/main" val="342960028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8834" y="1990261"/>
            <a:ext cx="5097417" cy="1323439"/>
          </a:xfrm>
          <a:prstGeom prst="rect">
            <a:avLst/>
          </a:prstGeom>
          <a:noFill/>
        </p:spPr>
        <p:txBody>
          <a:bodyPr wrap="square" rtlCol="0">
            <a:spAutoFit/>
          </a:bodyPr>
          <a:lstStyle/>
          <a:p>
            <a:pPr defTabSz="1219170"/>
            <a:r>
              <a:rPr lang="en-US" altLang="zh-CN" sz="8000" b="1" dirty="0">
                <a:solidFill>
                  <a:srgbClr val="2E4860"/>
                </a:solidFill>
                <a:latin typeface="+mn-ea"/>
              </a:rPr>
              <a:t>Thanks</a:t>
            </a:r>
            <a:r>
              <a:rPr lang="zh-CN" altLang="en-US" sz="8000" b="1" dirty="0">
                <a:solidFill>
                  <a:srgbClr val="2E4860"/>
                </a:solidFill>
                <a:latin typeface="+mn-ea"/>
              </a:rPr>
              <a:t>！</a:t>
            </a:r>
          </a:p>
        </p:txBody>
      </p:sp>
      <p:cxnSp>
        <p:nvCxnSpPr>
          <p:cNvPr id="6" name="直接连接符 5"/>
          <p:cNvCxnSpPr/>
          <p:nvPr/>
        </p:nvCxnSpPr>
        <p:spPr>
          <a:xfrm>
            <a:off x="1395270" y="3568833"/>
            <a:ext cx="6134100" cy="0"/>
          </a:xfrm>
          <a:prstGeom prst="line">
            <a:avLst/>
          </a:prstGeom>
          <a:ln>
            <a:solidFill>
              <a:srgbClr val="444444"/>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323976" y="1493917"/>
            <a:ext cx="6127751" cy="95251"/>
          </a:xfrm>
          <a:prstGeom prst="rect">
            <a:avLst/>
          </a:prstGeom>
          <a:solidFill>
            <a:srgbClr val="F8C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mn-ea"/>
            </a:endParaRPr>
          </a:p>
        </p:txBody>
      </p:sp>
      <p:sp>
        <p:nvSpPr>
          <p:cNvPr id="13" name="矩形 12"/>
          <p:cNvSpPr/>
          <p:nvPr/>
        </p:nvSpPr>
        <p:spPr>
          <a:xfrm>
            <a:off x="1433370" y="5120428"/>
            <a:ext cx="6127751" cy="95251"/>
          </a:xfrm>
          <a:prstGeom prst="rect">
            <a:avLst/>
          </a:prstGeom>
          <a:solidFill>
            <a:srgbClr val="F8C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mn-ea"/>
            </a:endParaRPr>
          </a:p>
        </p:txBody>
      </p:sp>
      <p:sp>
        <p:nvSpPr>
          <p:cNvPr id="3" name="矩形 2">
            <a:extLst>
              <a:ext uri="{FF2B5EF4-FFF2-40B4-BE49-F238E27FC236}">
                <a16:creationId xmlns:a16="http://schemas.microsoft.com/office/drawing/2014/main" id="{D225C43D-62C1-457F-9F86-0EA3D7FCD2A9}"/>
              </a:ext>
            </a:extLst>
          </p:cNvPr>
          <p:cNvSpPr/>
          <p:nvPr/>
        </p:nvSpPr>
        <p:spPr>
          <a:xfrm>
            <a:off x="1433370" y="4654321"/>
            <a:ext cx="6096000" cy="338554"/>
          </a:xfrm>
          <a:prstGeom prst="rect">
            <a:avLst/>
          </a:prstGeom>
        </p:spPr>
        <p:txBody>
          <a:bodyPr>
            <a:spAutoFit/>
          </a:bodyPr>
          <a:lstStyle/>
          <a:p>
            <a:pPr defTabSz="1219170"/>
            <a:r>
              <a:rPr lang="en-US" altLang="zh-CN" sz="1600" dirty="0">
                <a:solidFill>
                  <a:srgbClr val="232323"/>
                </a:solidFill>
                <a:latin typeface="+mn-ea"/>
                <a:cs typeface="Arial" panose="020B0604020202020204" pitchFamily="34" charset="0"/>
              </a:rPr>
              <a:t>Email: issxj@mail.sysu.edu.cn</a:t>
            </a:r>
            <a:endParaRPr lang="zh-CN" altLang="en-US" sz="1600" dirty="0">
              <a:solidFill>
                <a:srgbClr val="232323"/>
              </a:solidFill>
              <a:latin typeface="+mn-ea"/>
              <a:cs typeface="Arial" panose="020B0604020202020204" pitchFamily="34" charset="0"/>
            </a:endParaRPr>
          </a:p>
        </p:txBody>
      </p:sp>
      <p:pic>
        <p:nvPicPr>
          <p:cNvPr id="4" name="图片 3">
            <a:extLst>
              <a:ext uri="{FF2B5EF4-FFF2-40B4-BE49-F238E27FC236}">
                <a16:creationId xmlns:a16="http://schemas.microsoft.com/office/drawing/2014/main" id="{AF3D771C-05D4-C96D-9241-E6999328245E}"/>
              </a:ext>
            </a:extLst>
          </p:cNvPr>
          <p:cNvPicPr>
            <a:picLocks noChangeAspect="1"/>
          </p:cNvPicPr>
          <p:nvPr/>
        </p:nvPicPr>
        <p:blipFill>
          <a:blip r:embed="rId2"/>
          <a:stretch>
            <a:fillRect/>
          </a:stretch>
        </p:blipFill>
        <p:spPr>
          <a:xfrm>
            <a:off x="9510301" y="306258"/>
            <a:ext cx="2444708" cy="445047"/>
          </a:xfrm>
          <a:prstGeom prst="rect">
            <a:avLst/>
          </a:prstGeom>
        </p:spPr>
      </p:pic>
      <p:sp>
        <p:nvSpPr>
          <p:cNvPr id="9" name="TextBox 8">
            <a:extLst>
              <a:ext uri="{FF2B5EF4-FFF2-40B4-BE49-F238E27FC236}">
                <a16:creationId xmlns:a16="http://schemas.microsoft.com/office/drawing/2014/main" id="{7210ECAF-51B6-7226-1D21-68B6B1D181C0}"/>
              </a:ext>
            </a:extLst>
          </p:cNvPr>
          <p:cNvSpPr txBox="1"/>
          <p:nvPr/>
        </p:nvSpPr>
        <p:spPr>
          <a:xfrm>
            <a:off x="1433370" y="3814123"/>
            <a:ext cx="6684868" cy="297454"/>
          </a:xfrm>
          <a:prstGeom prst="rect">
            <a:avLst/>
          </a:prstGeom>
          <a:noFill/>
        </p:spPr>
        <p:txBody>
          <a:bodyPr wrap="square" rtlCol="0">
            <a:spAutoFit/>
          </a:bodyPr>
          <a:lstStyle/>
          <a:p>
            <a:pPr defTabSz="1219170"/>
            <a:r>
              <a:rPr lang="en-US" altLang="zh-CN" sz="1333" dirty="0" err="1">
                <a:solidFill>
                  <a:srgbClr val="232323"/>
                </a:solidFill>
                <a:latin typeface="+mn-ea"/>
                <a:cs typeface="Times New Roman" panose="02020603050405020304" pitchFamily="18" charset="0"/>
              </a:rPr>
              <a:t>Chuhan</a:t>
            </a:r>
            <a:r>
              <a:rPr lang="en-US" altLang="zh-CN" sz="1333" dirty="0">
                <a:solidFill>
                  <a:srgbClr val="232323"/>
                </a:solidFill>
                <a:latin typeface="+mn-ea"/>
                <a:cs typeface="Times New Roman" panose="02020603050405020304" pitchFamily="18" charset="0"/>
              </a:rPr>
              <a:t> Wang, </a:t>
            </a:r>
            <a:r>
              <a:rPr lang="en-US" altLang="zh-CN" sz="1333" dirty="0" err="1">
                <a:solidFill>
                  <a:srgbClr val="232323"/>
                </a:solidFill>
                <a:latin typeface="+mn-ea"/>
                <a:cs typeface="Times New Roman" panose="02020603050405020304" pitchFamily="18" charset="0"/>
              </a:rPr>
              <a:t>Tongyang</a:t>
            </a:r>
            <a:r>
              <a:rPr lang="en-US" altLang="zh-CN" sz="1333" dirty="0">
                <a:solidFill>
                  <a:srgbClr val="232323"/>
                </a:solidFill>
                <a:latin typeface="+mn-ea"/>
                <a:cs typeface="Times New Roman" panose="02020603050405020304" pitchFamily="18" charset="0"/>
              </a:rPr>
              <a:t> Zhang, Yi Bu, and Jian Xu </a:t>
            </a:r>
            <a:r>
              <a:rPr lang="zh-CN" altLang="en-US" sz="1333" dirty="0">
                <a:solidFill>
                  <a:srgbClr val="232323"/>
                </a:solidFill>
                <a:latin typeface="+mn-ea"/>
                <a:cs typeface="Times New Roman" panose="02020603050405020304" pitchFamily="18" charset="0"/>
              </a:rPr>
              <a:t>（</a:t>
            </a:r>
            <a:r>
              <a:rPr lang="en-US" altLang="zh-CN" sz="1333" dirty="0">
                <a:solidFill>
                  <a:srgbClr val="232323"/>
                </a:solidFill>
                <a:latin typeface="+mn-ea"/>
                <a:cs typeface="Times New Roman" panose="02020603050405020304" pitchFamily="18" charset="0"/>
              </a:rPr>
              <a:t>Corresponding Author</a:t>
            </a:r>
            <a:r>
              <a:rPr lang="zh-CN" altLang="en-US" sz="1333" dirty="0">
                <a:solidFill>
                  <a:srgbClr val="232323"/>
                </a:solidFill>
                <a:latin typeface="+mn-ea"/>
                <a:cs typeface="Times New Roman" panose="02020603050405020304" pitchFamily="18" charset="0"/>
              </a:rPr>
              <a:t>）</a:t>
            </a:r>
          </a:p>
        </p:txBody>
      </p:sp>
      <p:sp>
        <p:nvSpPr>
          <p:cNvPr id="10" name="TextBox 8">
            <a:extLst>
              <a:ext uri="{FF2B5EF4-FFF2-40B4-BE49-F238E27FC236}">
                <a16:creationId xmlns:a16="http://schemas.microsoft.com/office/drawing/2014/main" id="{EF05BA00-3ED8-4EDA-8419-8B0BED71503B}"/>
              </a:ext>
            </a:extLst>
          </p:cNvPr>
          <p:cNvSpPr txBox="1"/>
          <p:nvPr/>
        </p:nvSpPr>
        <p:spPr>
          <a:xfrm>
            <a:off x="1433370" y="4220814"/>
            <a:ext cx="8419290" cy="400110"/>
          </a:xfrm>
          <a:prstGeom prst="rect">
            <a:avLst/>
          </a:prstGeom>
          <a:noFill/>
        </p:spPr>
        <p:txBody>
          <a:bodyPr wrap="square" rtlCol="0">
            <a:spAutoFit/>
          </a:bodyPr>
          <a:lstStyle/>
          <a:p>
            <a:pPr defTabSz="1219170"/>
            <a:r>
              <a:rPr lang="en-US" altLang="zh-CN" sz="2000" i="1" dirty="0">
                <a:solidFill>
                  <a:srgbClr val="232323"/>
                </a:solidFill>
                <a:latin typeface="+mn-ea"/>
                <a:cs typeface="Times New Roman" panose="02020603050405020304" pitchFamily="18" charset="0"/>
              </a:rPr>
              <a:t>School of Information Management, Sun </a:t>
            </a:r>
            <a:r>
              <a:rPr lang="en-US" altLang="zh-CN" sz="2000" i="1" dirty="0" err="1">
                <a:solidFill>
                  <a:srgbClr val="232323"/>
                </a:solidFill>
                <a:latin typeface="+mn-ea"/>
                <a:cs typeface="Times New Roman" panose="02020603050405020304" pitchFamily="18" charset="0"/>
              </a:rPr>
              <a:t>Yat-sen</a:t>
            </a:r>
            <a:r>
              <a:rPr lang="en-US" altLang="zh-CN" sz="2000" i="1" dirty="0">
                <a:solidFill>
                  <a:srgbClr val="232323"/>
                </a:solidFill>
                <a:latin typeface="+mn-ea"/>
                <a:cs typeface="Times New Roman" panose="02020603050405020304" pitchFamily="18" charset="0"/>
              </a:rPr>
              <a:t> University</a:t>
            </a:r>
            <a:endParaRPr lang="zh-CN" altLang="en-US" sz="2000" i="1" dirty="0">
              <a:solidFill>
                <a:srgbClr val="232323"/>
              </a:solidFill>
              <a:latin typeface="+mn-ea"/>
              <a:cs typeface="Times New Roman" panose="02020603050405020304" pitchFamily="18" charset="0"/>
            </a:endParaRPr>
          </a:p>
        </p:txBody>
      </p:sp>
    </p:spTree>
    <p:extLst>
      <p:ext uri="{BB962C8B-B14F-4D97-AF65-F5344CB8AC3E}">
        <p14:creationId xmlns:p14="http://schemas.microsoft.com/office/powerpoint/2010/main" val="3451831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PA-稻壳儿搜索【幻雨工作室】_1_1"/>
          <p:cNvSpPr>
            <a:spLocks noChangeArrowheads="1"/>
          </p:cNvSpPr>
          <p:nvPr>
            <p:custDataLst>
              <p:tags r:id="rId1"/>
            </p:custDataLst>
          </p:nvPr>
        </p:nvSpPr>
        <p:spPr bwMode="auto">
          <a:xfrm>
            <a:off x="100707" y="165887"/>
            <a:ext cx="821577" cy="819415"/>
          </a:xfrm>
          <a:prstGeom prst="ellipse">
            <a:avLst/>
          </a:prstGeom>
          <a:solidFill>
            <a:srgbClr val="123539"/>
          </a:solidFill>
          <a:ln w="50800" cap="sq">
            <a:solidFill>
              <a:srgbClr val="FFFFFF"/>
            </a:solidFill>
            <a:miter lim="800000"/>
          </a:ln>
          <a:effectLst>
            <a:outerShdw blurRad="65000" dist="50800" dir="12900000" kx="195000" ky="145000" algn="tl"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9" name="PA-稻壳儿搜索【幻雨工作室】_2_1"/>
          <p:cNvSpPr txBox="1"/>
          <p:nvPr>
            <p:custDataLst>
              <p:tags r:id="rId2"/>
            </p:custDataLst>
          </p:nvPr>
        </p:nvSpPr>
        <p:spPr>
          <a:xfrm>
            <a:off x="873798" y="109966"/>
            <a:ext cx="887980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333E50"/>
                </a:solidFill>
                <a:effectLst/>
                <a:uLnTx/>
                <a:uFillTx/>
                <a:latin typeface="微软雅黑" panose="020B0503020204020204" pitchFamily="34" charset="-122"/>
                <a:ea typeface="微软雅黑" panose="020B0503020204020204" pitchFamily="34" charset="-122"/>
                <a:cs typeface="+mn-cs"/>
              </a:rPr>
              <a:t>Introduction—Origin</a:t>
            </a:r>
          </a:p>
        </p:txBody>
      </p:sp>
      <p:sp>
        <p:nvSpPr>
          <p:cNvPr id="60" name="PA-矩形 5_1"/>
          <p:cNvSpPr/>
          <p:nvPr>
            <p:custDataLst>
              <p:tags r:id="rId3"/>
            </p:custDataLst>
          </p:nvPr>
        </p:nvSpPr>
        <p:spPr>
          <a:xfrm>
            <a:off x="0" y="6490122"/>
            <a:ext cx="12192000" cy="356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23" name="图片 22">
            <a:extLst>
              <a:ext uri="{FF2B5EF4-FFF2-40B4-BE49-F238E27FC236}">
                <a16:creationId xmlns:a16="http://schemas.microsoft.com/office/drawing/2014/main" id="{0F463CD3-426D-4431-97F3-FB67C5404332}"/>
              </a:ext>
            </a:extLst>
          </p:cNvPr>
          <p:cNvPicPr/>
          <p:nvPr/>
        </p:nvPicPr>
        <p:blipFill>
          <a:blip r:embed="rId6"/>
          <a:stretch>
            <a:fillRect/>
          </a:stretch>
        </p:blipFill>
        <p:spPr>
          <a:xfrm>
            <a:off x="9481150" y="332105"/>
            <a:ext cx="2446020" cy="445770"/>
          </a:xfrm>
          <a:prstGeom prst="rect">
            <a:avLst/>
          </a:prstGeom>
          <a:noFill/>
          <a:ln w="9525">
            <a:noFill/>
          </a:ln>
        </p:spPr>
      </p:pic>
      <p:sp>
        <p:nvSpPr>
          <p:cNvPr id="22" name="文本框 21">
            <a:extLst>
              <a:ext uri="{FF2B5EF4-FFF2-40B4-BE49-F238E27FC236}">
                <a16:creationId xmlns:a16="http://schemas.microsoft.com/office/drawing/2014/main" id="{DEC74FEE-861F-2E7C-D227-64E3F0FFEC69}"/>
              </a:ext>
            </a:extLst>
          </p:cNvPr>
          <p:cNvSpPr txBox="1"/>
          <p:nvPr/>
        </p:nvSpPr>
        <p:spPr>
          <a:xfrm>
            <a:off x="511495" y="985302"/>
            <a:ext cx="6101860" cy="4767780"/>
          </a:xfrm>
          <a:prstGeom prst="rect">
            <a:avLst/>
          </a:prstGeom>
          <a:noFill/>
        </p:spPr>
        <p:txBody>
          <a:bodyPr wrap="square">
            <a:spAutoFit/>
          </a:bodyPr>
          <a:lstStyle/>
          <a:p>
            <a:pPr>
              <a:lnSpc>
                <a:spcPct val="200000"/>
              </a:lnSpc>
            </a:pPr>
            <a:r>
              <a:rPr lang="en-US" altLang="zh-CN" sz="3200" dirty="0">
                <a:solidFill>
                  <a:srgbClr val="44C1A3"/>
                </a:solidFill>
                <a:highlight>
                  <a:srgbClr val="FFFFFF"/>
                </a:highlight>
                <a:latin typeface="微软雅黑" panose="020B0503020204020204" pitchFamily="34" charset="-122"/>
                <a:ea typeface="微软雅黑" panose="020B0503020204020204" pitchFamily="34" charset="-122"/>
                <a:sym typeface="+mn-lt"/>
              </a:rPr>
              <a:t>Diversity</a:t>
            </a:r>
            <a:r>
              <a:rPr lang="zh-CN" altLang="en-US" sz="3200" dirty="0">
                <a:solidFill>
                  <a:srgbClr val="44C1A3"/>
                </a:solidFill>
                <a:highlight>
                  <a:srgbClr val="FFFFFF"/>
                </a:highlight>
                <a:latin typeface="微软雅黑" panose="020B0503020204020204" pitchFamily="34" charset="-122"/>
                <a:ea typeface="微软雅黑" panose="020B0503020204020204" pitchFamily="34" charset="-122"/>
                <a:sym typeface="+mn-lt"/>
              </a:rPr>
              <a:t> </a:t>
            </a:r>
            <a:r>
              <a:rPr lang="en-US" altLang="zh-CN" sz="3200" dirty="0">
                <a:solidFill>
                  <a:srgbClr val="44C1A3"/>
                </a:solidFill>
                <a:highlight>
                  <a:srgbClr val="FFFFFF"/>
                </a:highlight>
                <a:latin typeface="微软雅黑" panose="020B0503020204020204" pitchFamily="34" charset="-122"/>
                <a:ea typeface="微软雅黑" panose="020B0503020204020204" pitchFamily="34" charset="-122"/>
                <a:sym typeface="+mn-lt"/>
              </a:rPr>
              <a:t>in</a:t>
            </a:r>
            <a:r>
              <a:rPr lang="zh-CN" altLang="en-US" sz="3200" dirty="0">
                <a:solidFill>
                  <a:srgbClr val="44C1A3"/>
                </a:solidFill>
                <a:highlight>
                  <a:srgbClr val="FFFFFF"/>
                </a:highlight>
                <a:latin typeface="微软雅黑" panose="020B0503020204020204" pitchFamily="34" charset="-122"/>
                <a:ea typeface="微软雅黑" panose="020B0503020204020204" pitchFamily="34" charset="-122"/>
                <a:sym typeface="+mn-lt"/>
              </a:rPr>
              <a:t> </a:t>
            </a:r>
            <a:r>
              <a:rPr lang="en-US" altLang="zh-CN" sz="3200" dirty="0">
                <a:solidFill>
                  <a:srgbClr val="44C1A3"/>
                </a:solidFill>
                <a:highlight>
                  <a:srgbClr val="FFFFFF"/>
                </a:highlight>
                <a:latin typeface="微软雅黑" panose="020B0503020204020204" pitchFamily="34" charset="-122"/>
                <a:ea typeface="微软雅黑" panose="020B0503020204020204" pitchFamily="34" charset="-122"/>
                <a:sym typeface="+mn-lt"/>
              </a:rPr>
              <a:t>Biology</a:t>
            </a:r>
          </a:p>
          <a:p>
            <a:pPr>
              <a:lnSpc>
                <a:spcPct val="150000"/>
              </a:lnSpc>
            </a:pPr>
            <a:r>
              <a:rPr lang="en-US" altLang="zh-CN" sz="1800" dirty="0">
                <a:solidFill>
                  <a:schemeClr val="tx1">
                    <a:lumMod val="85000"/>
                    <a:lumOff val="15000"/>
                  </a:schemeClr>
                </a:solidFill>
                <a:highlight>
                  <a:srgbClr val="FFFFFF"/>
                </a:highlight>
                <a:latin typeface="微软雅黑" panose="020B0503020204020204" pitchFamily="34" charset="-122"/>
                <a:ea typeface="微软雅黑" panose="020B0503020204020204" pitchFamily="34" charset="-122"/>
                <a:cs typeface="+mn-ea"/>
              </a:rPr>
              <a:t>Originally defined as an index to measure the variety of </a:t>
            </a:r>
            <a:r>
              <a:rPr lang="en-US" altLang="zh-CN" sz="1800" b="1" dirty="0">
                <a:solidFill>
                  <a:schemeClr val="tx1">
                    <a:lumMod val="85000"/>
                    <a:lumOff val="15000"/>
                  </a:schemeClr>
                </a:solidFill>
                <a:highlight>
                  <a:srgbClr val="FFFFFF"/>
                </a:highlight>
                <a:latin typeface="微软雅黑" panose="020B0503020204020204" pitchFamily="34" charset="-122"/>
                <a:ea typeface="微软雅黑" panose="020B0503020204020204" pitchFamily="34" charset="-122"/>
                <a:cs typeface="+mn-ea"/>
              </a:rPr>
              <a:t>animal species</a:t>
            </a:r>
            <a:r>
              <a:rPr lang="en-US" altLang="zh-CN" sz="1800" dirty="0">
                <a:solidFill>
                  <a:schemeClr val="tx1">
                    <a:lumMod val="85000"/>
                    <a:lumOff val="15000"/>
                  </a:schemeClr>
                </a:solidFill>
                <a:highlight>
                  <a:srgbClr val="FFFFFF"/>
                </a:highlight>
                <a:latin typeface="微软雅黑" panose="020B0503020204020204" pitchFamily="34" charset="-122"/>
                <a:ea typeface="微软雅黑" panose="020B0503020204020204" pitchFamily="34" charset="-122"/>
                <a:cs typeface="+mn-ea"/>
              </a:rPr>
              <a:t> in </a:t>
            </a:r>
            <a:r>
              <a:rPr lang="en-US" altLang="zh-CN" b="1" dirty="0">
                <a:solidFill>
                  <a:schemeClr val="tx1">
                    <a:lumMod val="85000"/>
                    <a:lumOff val="15000"/>
                  </a:schemeClr>
                </a:solidFill>
                <a:highlight>
                  <a:srgbClr val="FFFFFF"/>
                </a:highlight>
                <a:latin typeface="微软雅黑" panose="020B0503020204020204" pitchFamily="34" charset="-122"/>
                <a:ea typeface="微软雅黑" panose="020B0503020204020204" pitchFamily="34" charset="-122"/>
                <a:cs typeface="+mn-ea"/>
              </a:rPr>
              <a:t>b</a:t>
            </a:r>
            <a:r>
              <a:rPr lang="en-US" altLang="zh-CN" sz="1800" b="1" dirty="0">
                <a:solidFill>
                  <a:schemeClr val="tx1">
                    <a:lumMod val="85000"/>
                    <a:lumOff val="15000"/>
                  </a:schemeClr>
                </a:solidFill>
                <a:highlight>
                  <a:srgbClr val="FFFFFF"/>
                </a:highlight>
                <a:latin typeface="微软雅黑" panose="020B0503020204020204" pitchFamily="34" charset="-122"/>
                <a:ea typeface="微软雅黑" panose="020B0503020204020204" pitchFamily="34" charset="-122"/>
                <a:cs typeface="+mn-ea"/>
              </a:rPr>
              <a:t>iology </a:t>
            </a:r>
            <a:r>
              <a:rPr lang="en-US" altLang="zh-CN" sz="1800" dirty="0">
                <a:solidFill>
                  <a:schemeClr val="tx1">
                    <a:lumMod val="85000"/>
                    <a:lumOff val="15000"/>
                  </a:schemeClr>
                </a:solidFill>
                <a:highlight>
                  <a:srgbClr val="FFFFFF"/>
                </a:highlight>
                <a:latin typeface="微软雅黑" panose="020B0503020204020204" pitchFamily="34" charset="-122"/>
                <a:ea typeface="微软雅黑" panose="020B0503020204020204" pitchFamily="34" charset="-122"/>
                <a:cs typeface="+mn-ea"/>
              </a:rPr>
              <a:t>[1], diversity has now been </a:t>
            </a:r>
            <a:r>
              <a:rPr lang="en-US" altLang="zh-CN" sz="1800" b="1" dirty="0">
                <a:solidFill>
                  <a:schemeClr val="tx1">
                    <a:lumMod val="85000"/>
                    <a:lumOff val="15000"/>
                  </a:schemeClr>
                </a:solidFill>
                <a:highlight>
                  <a:srgbClr val="FFFFFF"/>
                </a:highlight>
                <a:latin typeface="微软雅黑" panose="020B0503020204020204" pitchFamily="34" charset="-122"/>
                <a:ea typeface="微软雅黑" panose="020B0503020204020204" pitchFamily="34" charset="-122"/>
                <a:cs typeface="+mn-ea"/>
              </a:rPr>
              <a:t>widely applied </a:t>
            </a:r>
            <a:r>
              <a:rPr lang="en-US" altLang="zh-CN" sz="1800" dirty="0">
                <a:solidFill>
                  <a:schemeClr val="tx1">
                    <a:lumMod val="85000"/>
                    <a:lumOff val="15000"/>
                  </a:schemeClr>
                </a:solidFill>
                <a:highlight>
                  <a:srgbClr val="FFFFFF"/>
                </a:highlight>
                <a:latin typeface="微软雅黑" panose="020B0503020204020204" pitchFamily="34" charset="-122"/>
                <a:ea typeface="微软雅黑" panose="020B0503020204020204" pitchFamily="34" charset="-122"/>
                <a:cs typeface="+mn-ea"/>
              </a:rPr>
              <a:t>to capture </a:t>
            </a:r>
            <a:r>
              <a:rPr lang="en-US" altLang="zh-CN" sz="1800" b="1" dirty="0">
                <a:solidFill>
                  <a:schemeClr val="tx1">
                    <a:lumMod val="85000"/>
                    <a:lumOff val="15000"/>
                  </a:schemeClr>
                </a:solidFill>
                <a:highlight>
                  <a:srgbClr val="FFFFFF"/>
                </a:highlight>
                <a:latin typeface="微软雅黑" panose="020B0503020204020204" pitchFamily="34" charset="-122"/>
                <a:ea typeface="微软雅黑" panose="020B0503020204020204" pitchFamily="34" charset="-122"/>
                <a:cs typeface="+mn-ea"/>
              </a:rPr>
              <a:t>multiculturalism</a:t>
            </a:r>
            <a:r>
              <a:rPr lang="en-US" altLang="zh-CN" sz="1800" dirty="0">
                <a:solidFill>
                  <a:schemeClr val="tx1">
                    <a:lumMod val="85000"/>
                    <a:lumOff val="15000"/>
                  </a:schemeClr>
                </a:solidFill>
                <a:highlight>
                  <a:srgbClr val="FFFFFF"/>
                </a:highlight>
                <a:latin typeface="微软雅黑" panose="020B0503020204020204" pitchFamily="34" charset="-122"/>
                <a:ea typeface="微软雅黑" panose="020B0503020204020204" pitchFamily="34" charset="-122"/>
                <a:cs typeface="+mn-ea"/>
              </a:rPr>
              <a:t> in politics, diverse customers in business, multiple transmit channels in technology, etc. The increasing wide range of contents that research studies not only enrich the original system of knowledge, but also reflect the dynamic </a:t>
            </a:r>
            <a:r>
              <a:rPr lang="en-US" altLang="zh-CN" sz="1800" b="1" dirty="0">
                <a:solidFill>
                  <a:schemeClr val="tx1">
                    <a:lumMod val="85000"/>
                    <a:lumOff val="15000"/>
                  </a:schemeClr>
                </a:solidFill>
                <a:highlight>
                  <a:srgbClr val="FFFFFF"/>
                </a:highlight>
                <a:latin typeface="微软雅黑" panose="020B0503020204020204" pitchFamily="34" charset="-122"/>
                <a:ea typeface="微软雅黑" panose="020B0503020204020204" pitchFamily="34" charset="-122"/>
                <a:cs typeface="+mn-ea"/>
              </a:rPr>
              <a:t>research characteristics of scholars</a:t>
            </a:r>
            <a:r>
              <a:rPr lang="en-US" altLang="zh-CN" sz="1800" dirty="0">
                <a:solidFill>
                  <a:schemeClr val="tx1">
                    <a:lumMod val="85000"/>
                    <a:lumOff val="15000"/>
                  </a:schemeClr>
                </a:solidFill>
                <a:highlight>
                  <a:srgbClr val="FFFFFF"/>
                </a:highlight>
                <a:latin typeface="微软雅黑" panose="020B0503020204020204" pitchFamily="34" charset="-122"/>
                <a:ea typeface="微软雅黑" panose="020B0503020204020204" pitchFamily="34" charset="-122"/>
                <a:cs typeface="+mn-ea"/>
              </a:rPr>
              <a:t>. </a:t>
            </a:r>
            <a:endParaRPr lang="id-ID" altLang="zh-CN" sz="1800" dirty="0">
              <a:solidFill>
                <a:schemeClr val="tx1">
                  <a:lumMod val="85000"/>
                  <a:lumOff val="15000"/>
                </a:schemeClr>
              </a:solidFill>
              <a:highlight>
                <a:srgbClr val="FFFFFF"/>
              </a:highlight>
              <a:latin typeface="微软雅黑" panose="020B0503020204020204" pitchFamily="34" charset="-122"/>
              <a:ea typeface="微软雅黑" panose="020B0503020204020204" pitchFamily="34" charset="-122"/>
              <a:cs typeface="+mn-ea"/>
              <a:sym typeface="+mn-lt"/>
            </a:endParaRPr>
          </a:p>
        </p:txBody>
      </p:sp>
      <p:pic>
        <p:nvPicPr>
          <p:cNvPr id="13" name="图片 12">
            <a:extLst>
              <a:ext uri="{FF2B5EF4-FFF2-40B4-BE49-F238E27FC236}">
                <a16:creationId xmlns:a16="http://schemas.microsoft.com/office/drawing/2014/main" id="{B2E1F779-66B3-F36E-A697-7FFAEC2CD950}"/>
              </a:ext>
            </a:extLst>
          </p:cNvPr>
          <p:cNvPicPr>
            <a:picLocks noChangeAspect="1"/>
          </p:cNvPicPr>
          <p:nvPr/>
        </p:nvPicPr>
        <p:blipFill>
          <a:blip r:embed="rId7"/>
          <a:stretch>
            <a:fillRect/>
          </a:stretch>
        </p:blipFill>
        <p:spPr>
          <a:xfrm>
            <a:off x="6906912" y="2044401"/>
            <a:ext cx="4635770" cy="3179194"/>
          </a:xfrm>
          <a:prstGeom prst="rect">
            <a:avLst/>
          </a:prstGeom>
        </p:spPr>
      </p:pic>
    </p:spTree>
    <p:extLst>
      <p:ext uri="{BB962C8B-B14F-4D97-AF65-F5344CB8AC3E}">
        <p14:creationId xmlns:p14="http://schemas.microsoft.com/office/powerpoint/2010/main" val="1730002229"/>
      </p:ext>
    </p:extLst>
  </p:cSld>
  <p:clrMapOvr>
    <a:masterClrMapping/>
  </p:clrMapOvr>
  <mc:AlternateContent xmlns:mc="http://schemas.openxmlformats.org/markup-compatibility/2006">
    <mc:Choice xmlns:p14="http://schemas.microsoft.com/office/powerpoint/2010/main" Requires="p14">
      <p:transition p14:dur="0" advTm="621"/>
    </mc:Choice>
    <mc:Fallback>
      <p:transition advTm="62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PA-Chart 5"/>
          <p:cNvGraphicFramePr/>
          <p:nvPr>
            <p:custDataLst>
              <p:tags r:id="rId1"/>
            </p:custDataLst>
            <p:extLst>
              <p:ext uri="{D42A27DB-BD31-4B8C-83A1-F6EECF244321}">
                <p14:modId xmlns:p14="http://schemas.microsoft.com/office/powerpoint/2010/main" val="45224667"/>
              </p:ext>
            </p:extLst>
          </p:nvPr>
        </p:nvGraphicFramePr>
        <p:xfrm>
          <a:off x="2771748" y="2175089"/>
          <a:ext cx="3571900" cy="2500330"/>
        </p:xfrm>
        <a:graphic>
          <a:graphicData uri="http://schemas.openxmlformats.org/drawingml/2006/chart">
            <c:chart xmlns:c="http://schemas.openxmlformats.org/drawingml/2006/chart" xmlns:r="http://schemas.openxmlformats.org/officeDocument/2006/relationships" r:id="rId15"/>
          </a:graphicData>
        </a:graphic>
      </p:graphicFrame>
      <p:grpSp>
        <p:nvGrpSpPr>
          <p:cNvPr id="6" name="PA-组合 59"/>
          <p:cNvGrpSpPr/>
          <p:nvPr>
            <p:custDataLst>
              <p:tags r:id="rId2"/>
            </p:custDataLst>
          </p:nvPr>
        </p:nvGrpSpPr>
        <p:grpSpPr>
          <a:xfrm>
            <a:off x="5318081" y="1087406"/>
            <a:ext cx="4451831" cy="1483560"/>
            <a:chOff x="2857488" y="518274"/>
            <a:chExt cx="4451831" cy="1483560"/>
          </a:xfrm>
        </p:grpSpPr>
        <p:cxnSp>
          <p:nvCxnSpPr>
            <p:cNvPr id="7" name="PA-StraightArrowConnector 7"/>
            <p:cNvCxnSpPr/>
            <p:nvPr>
              <p:custDataLst>
                <p:tags r:id="rId11"/>
              </p:custDataLst>
            </p:nvPr>
          </p:nvCxnSpPr>
          <p:spPr>
            <a:xfrm>
              <a:off x="2857488" y="2000246"/>
              <a:ext cx="1214446" cy="1588"/>
            </a:xfrm>
            <a:prstGeom prst="straightConnector1">
              <a:avLst/>
            </a:prstGeom>
            <a:ln w="12700">
              <a:solidFill>
                <a:schemeClr val="bg1">
                  <a:lumMod val="75000"/>
                </a:schemeClr>
              </a:solidFill>
              <a:prstDash val="solid"/>
              <a:headEnd type="oval" w="med" len="med"/>
              <a:tailEnd type="oval" w="med" len="med"/>
            </a:ln>
            <a:effectLst/>
          </p:spPr>
          <p:style>
            <a:lnRef idx="3">
              <a:schemeClr val="accent2"/>
            </a:lnRef>
            <a:fillRef idx="0">
              <a:schemeClr val="accent2"/>
            </a:fillRef>
            <a:effectRef idx="2">
              <a:schemeClr val="accent2"/>
            </a:effectRef>
            <a:fontRef idx="minor">
              <a:schemeClr val="tx1"/>
            </a:fontRef>
          </p:style>
        </p:cxnSp>
        <p:sp>
          <p:nvSpPr>
            <p:cNvPr id="9" name="PA-矩形 44"/>
            <p:cNvSpPr/>
            <p:nvPr>
              <p:custDataLst>
                <p:tags r:id="rId12"/>
              </p:custDataLst>
            </p:nvPr>
          </p:nvSpPr>
          <p:spPr>
            <a:xfrm>
              <a:off x="3955321" y="518274"/>
              <a:ext cx="3353998"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1" dirty="0">
                  <a:effectLst/>
                  <a:latin typeface="微软雅黑" panose="020B0503020204020204" pitchFamily="34" charset="-122"/>
                  <a:ea typeface="微软雅黑" panose="020B0503020204020204" pitchFamily="34" charset="-122"/>
                  <a:cs typeface="Mongolian Baiti" panose="03000500000000000000" pitchFamily="66" charset="0"/>
                </a:rPr>
                <a:t>In sufficient Detailed </a:t>
              </a:r>
              <a:r>
                <a:rPr lang="en-US" altLang="zh-CN" b="1" dirty="0">
                  <a:latin typeface="微软雅黑" panose="020B0503020204020204" pitchFamily="34" charset="-122"/>
                  <a:ea typeface="微软雅黑" panose="020B0503020204020204" pitchFamily="34" charset="-122"/>
                  <a:cs typeface="Mongolian Baiti" panose="03000500000000000000" pitchFamily="66" charset="0"/>
                </a:rPr>
                <a:t>K</a:t>
              </a:r>
              <a:r>
                <a:rPr lang="en-US" altLang="zh-CN" sz="1800" b="1" dirty="0">
                  <a:effectLst/>
                  <a:latin typeface="微软雅黑" panose="020B0503020204020204" pitchFamily="34" charset="-122"/>
                  <a:ea typeface="微软雅黑" panose="020B0503020204020204" pitchFamily="34" charset="-122"/>
                  <a:cs typeface="Mongolian Baiti" panose="03000500000000000000" pitchFamily="66" charset="0"/>
                </a:rPr>
                <a:t>nowledge-level </a:t>
              </a:r>
              <a:r>
                <a:rPr lang="en-US" altLang="zh-CN" b="1" dirty="0">
                  <a:latin typeface="微软雅黑" panose="020B0503020204020204" pitchFamily="34" charset="-122"/>
                  <a:ea typeface="微软雅黑" panose="020B0503020204020204" pitchFamily="34" charset="-122"/>
                  <a:cs typeface="Mongolian Baiti" panose="03000500000000000000" pitchFamily="66" charset="0"/>
                </a:rPr>
                <a:t>S</a:t>
              </a:r>
              <a:r>
                <a:rPr lang="en-US" altLang="zh-CN" sz="1800" b="1" dirty="0">
                  <a:effectLst/>
                  <a:latin typeface="微软雅黑" panose="020B0503020204020204" pitchFamily="34" charset="-122"/>
                  <a:ea typeface="微软雅黑" panose="020B0503020204020204" pitchFamily="34" charset="-122"/>
                  <a:cs typeface="Mongolian Baiti" panose="03000500000000000000" pitchFamily="66" charset="0"/>
                </a:rPr>
                <a:t>tudies on the Diversity of Research Contents</a:t>
              </a:r>
              <a:endParaRPr kumimoji="0" lang="en-US" altLang="zh-CN" sz="1600" b="1" i="0" u="none" strike="noStrike" kern="1200" cap="none" spc="0" normalizeH="0" baseline="0" noProof="0" dirty="0">
                <a:ln>
                  <a:noFill/>
                </a:ln>
                <a:solidFill>
                  <a:srgbClr val="123339"/>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cxnSp>
        <p:nvCxnSpPr>
          <p:cNvPr id="12" name="PA-StraightArrowConnector 9"/>
          <p:cNvCxnSpPr/>
          <p:nvPr>
            <p:custDataLst>
              <p:tags r:id="rId3"/>
            </p:custDataLst>
          </p:nvPr>
        </p:nvCxnSpPr>
        <p:spPr>
          <a:xfrm rot="5400000">
            <a:off x="4029059" y="4572471"/>
            <a:ext cx="785818" cy="1588"/>
          </a:xfrm>
          <a:prstGeom prst="straightConnector1">
            <a:avLst/>
          </a:prstGeom>
          <a:ln w="12700">
            <a:solidFill>
              <a:schemeClr val="bg1">
                <a:lumMod val="75000"/>
              </a:schemeClr>
            </a:solidFill>
            <a:prstDash val="solid"/>
            <a:headEnd type="oval" w="med" len="med"/>
            <a:tailEnd type="oval" w="med" len="med"/>
          </a:ln>
          <a:effectLst/>
        </p:spPr>
        <p:style>
          <a:lnRef idx="3">
            <a:schemeClr val="accent2"/>
          </a:lnRef>
          <a:fillRef idx="0">
            <a:schemeClr val="accent2"/>
          </a:fillRef>
          <a:effectRef idx="2">
            <a:schemeClr val="accent2"/>
          </a:effectRef>
          <a:fontRef idx="minor">
            <a:schemeClr val="tx1"/>
          </a:fontRef>
        </p:style>
      </p:cxnSp>
      <p:grpSp>
        <p:nvGrpSpPr>
          <p:cNvPr id="16" name="PA-组合 58"/>
          <p:cNvGrpSpPr/>
          <p:nvPr>
            <p:custDataLst>
              <p:tags r:id="rId4"/>
            </p:custDataLst>
          </p:nvPr>
        </p:nvGrpSpPr>
        <p:grpSpPr>
          <a:xfrm>
            <a:off x="-14579" y="2005534"/>
            <a:ext cx="3723751" cy="685900"/>
            <a:chOff x="-1866363" y="1315934"/>
            <a:chExt cx="3723751" cy="685900"/>
          </a:xfrm>
        </p:grpSpPr>
        <p:cxnSp>
          <p:nvCxnSpPr>
            <p:cNvPr id="17" name="PA-StraightArrowConnector 12"/>
            <p:cNvCxnSpPr/>
            <p:nvPr>
              <p:custDataLst>
                <p:tags r:id="rId9"/>
              </p:custDataLst>
            </p:nvPr>
          </p:nvCxnSpPr>
          <p:spPr>
            <a:xfrm rot="10800000">
              <a:off x="642910" y="2000246"/>
              <a:ext cx="1214478" cy="1588"/>
            </a:xfrm>
            <a:prstGeom prst="straightConnector1">
              <a:avLst/>
            </a:prstGeom>
            <a:ln w="12700">
              <a:solidFill>
                <a:schemeClr val="bg1">
                  <a:lumMod val="75000"/>
                </a:schemeClr>
              </a:solidFill>
              <a:prstDash val="solid"/>
              <a:headEnd type="oval" w="med" len="med"/>
              <a:tailEnd type="oval" w="med" len="med"/>
            </a:ln>
            <a:effectLst/>
          </p:spPr>
          <p:style>
            <a:lnRef idx="3">
              <a:schemeClr val="accent2"/>
            </a:lnRef>
            <a:fillRef idx="0">
              <a:schemeClr val="accent2"/>
            </a:fillRef>
            <a:effectRef idx="2">
              <a:schemeClr val="accent2"/>
            </a:effectRef>
            <a:fontRef idx="minor">
              <a:schemeClr val="tx1"/>
            </a:fontRef>
          </p:style>
        </p:cxnSp>
        <p:sp>
          <p:nvSpPr>
            <p:cNvPr id="19" name="PA-矩形 42"/>
            <p:cNvSpPr/>
            <p:nvPr>
              <p:custDataLst>
                <p:tags r:id="rId10"/>
              </p:custDataLst>
            </p:nvPr>
          </p:nvSpPr>
          <p:spPr>
            <a:xfrm>
              <a:off x="-1866363" y="1315934"/>
              <a:ext cx="3234141"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latin typeface="微软雅黑" panose="020B0503020204020204" pitchFamily="34" charset="-122"/>
                  <a:ea typeface="微软雅黑" panose="020B0503020204020204" pitchFamily="34" charset="-122"/>
                  <a:cs typeface="Mongolian Baiti" panose="03000500000000000000" pitchFamily="66" charset="0"/>
                </a:rPr>
                <a:t>Paper-level Bibliometric Studies</a:t>
              </a:r>
              <a:endParaRPr lang="en-US" b="1" dirty="0">
                <a:latin typeface="微软雅黑" panose="020B0503020204020204" pitchFamily="34" charset="-122"/>
                <a:ea typeface="微软雅黑" panose="020B0503020204020204" pitchFamily="34" charset="-122"/>
                <a:cs typeface="Mongolian Baiti" panose="03000500000000000000" pitchFamily="66" charset="0"/>
              </a:endParaRPr>
            </a:p>
          </p:txBody>
        </p:sp>
      </p:grpSp>
      <p:sp>
        <p:nvSpPr>
          <p:cNvPr id="57" name="PA-稻壳儿搜索【幻雨工作室】_1_1"/>
          <p:cNvSpPr>
            <a:spLocks noChangeArrowheads="1"/>
          </p:cNvSpPr>
          <p:nvPr>
            <p:custDataLst>
              <p:tags r:id="rId5"/>
            </p:custDataLst>
          </p:nvPr>
        </p:nvSpPr>
        <p:spPr bwMode="auto">
          <a:xfrm>
            <a:off x="100707" y="165887"/>
            <a:ext cx="821577" cy="819415"/>
          </a:xfrm>
          <a:prstGeom prst="ellipse">
            <a:avLst/>
          </a:prstGeom>
          <a:solidFill>
            <a:srgbClr val="123539"/>
          </a:solidFill>
          <a:ln w="50800" cap="sq">
            <a:solidFill>
              <a:srgbClr val="FFFFFF"/>
            </a:solidFill>
            <a:miter lim="800000"/>
          </a:ln>
          <a:effectLst>
            <a:outerShdw blurRad="65000" dist="50800" dir="12900000" kx="195000" ky="145000" algn="tl"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02</a:t>
            </a:r>
            <a:endPar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9" name="PA-稻壳儿搜索【幻雨工作室】_2_1"/>
          <p:cNvSpPr txBox="1"/>
          <p:nvPr>
            <p:custDataLst>
              <p:tags r:id="rId6"/>
            </p:custDataLst>
          </p:nvPr>
        </p:nvSpPr>
        <p:spPr>
          <a:xfrm>
            <a:off x="873798" y="109966"/>
            <a:ext cx="887980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333E50"/>
                </a:solidFill>
                <a:effectLst/>
                <a:uLnTx/>
                <a:uFillTx/>
                <a:latin typeface="微软雅黑" panose="020B0503020204020204" pitchFamily="34" charset="-122"/>
                <a:ea typeface="微软雅黑" panose="020B0503020204020204" pitchFamily="34" charset="-122"/>
              </a:rPr>
              <a:t>Introduction—Related Work on Research Diversity</a:t>
            </a:r>
          </a:p>
        </p:txBody>
      </p:sp>
      <p:sp>
        <p:nvSpPr>
          <p:cNvPr id="60" name="PA-矩形 5_1"/>
          <p:cNvSpPr/>
          <p:nvPr>
            <p:custDataLst>
              <p:tags r:id="rId7"/>
            </p:custDataLst>
          </p:nvPr>
        </p:nvSpPr>
        <p:spPr>
          <a:xfrm>
            <a:off x="0" y="6490122"/>
            <a:ext cx="12192000" cy="356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pic>
        <p:nvPicPr>
          <p:cNvPr id="23" name="图片 22">
            <a:extLst>
              <a:ext uri="{FF2B5EF4-FFF2-40B4-BE49-F238E27FC236}">
                <a16:creationId xmlns:a16="http://schemas.microsoft.com/office/drawing/2014/main" id="{0F463CD3-426D-4431-97F3-FB67C5404332}"/>
              </a:ext>
            </a:extLst>
          </p:cNvPr>
          <p:cNvPicPr/>
          <p:nvPr/>
        </p:nvPicPr>
        <p:blipFill>
          <a:blip r:embed="rId16"/>
          <a:stretch>
            <a:fillRect/>
          </a:stretch>
        </p:blipFill>
        <p:spPr>
          <a:xfrm>
            <a:off x="9481150" y="332105"/>
            <a:ext cx="2446020" cy="445770"/>
          </a:xfrm>
          <a:prstGeom prst="rect">
            <a:avLst/>
          </a:prstGeom>
          <a:noFill/>
          <a:ln w="9525">
            <a:noFill/>
          </a:ln>
        </p:spPr>
      </p:pic>
      <p:sp>
        <p:nvSpPr>
          <p:cNvPr id="24" name="PA-稻壳儿搜索【幻雨工作室】_12">
            <a:extLst>
              <a:ext uri="{FF2B5EF4-FFF2-40B4-BE49-F238E27FC236}">
                <a16:creationId xmlns:a16="http://schemas.microsoft.com/office/drawing/2014/main" id="{78FB6057-79B1-4520-A1B1-18F1FB698196}"/>
              </a:ext>
            </a:extLst>
          </p:cNvPr>
          <p:cNvSpPr/>
          <p:nvPr>
            <p:custDataLst>
              <p:tags r:id="rId8"/>
            </p:custDataLst>
          </p:nvPr>
        </p:nvSpPr>
        <p:spPr>
          <a:xfrm>
            <a:off x="6620703" y="3348746"/>
            <a:ext cx="5252680" cy="1495409"/>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7030A0"/>
                </a:solidFill>
                <a:effectLst/>
                <a:uLnTx/>
                <a:uFillTx/>
                <a:latin typeface="微软雅黑" panose="020B0503020204020204" pitchFamily="34" charset="-122"/>
                <a:ea typeface="微软雅黑" panose="020B0503020204020204" pitchFamily="34" charset="-122"/>
                <a:cs typeface="+mn-ea"/>
                <a:sym typeface="+mn-lt"/>
              </a:rPr>
              <a:t>Through the reasonably combination of different knowledge-level indicators, research diversity of scholars can be grasped more comprehensively </a:t>
            </a:r>
            <a:endParaRPr kumimoji="0" lang="id-ID" sz="1000" b="1" i="0" u="none" strike="noStrike" kern="1200" cap="none" spc="0" normalizeH="0" baseline="0" noProof="0" dirty="0">
              <a:ln>
                <a:noFill/>
              </a:ln>
              <a:solidFill>
                <a:srgbClr val="7030A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5" name="文本框 24">
            <a:extLst>
              <a:ext uri="{FF2B5EF4-FFF2-40B4-BE49-F238E27FC236}">
                <a16:creationId xmlns:a16="http://schemas.microsoft.com/office/drawing/2014/main" id="{CFBC520B-D1EA-28B6-CDA3-738A1479D717}"/>
              </a:ext>
            </a:extLst>
          </p:cNvPr>
          <p:cNvSpPr txBox="1"/>
          <p:nvPr/>
        </p:nvSpPr>
        <p:spPr>
          <a:xfrm>
            <a:off x="2601605" y="5153686"/>
            <a:ext cx="4218050" cy="1508105"/>
          </a:xfrm>
          <a:prstGeom prst="rect">
            <a:avLst/>
          </a:prstGeom>
          <a:noFill/>
        </p:spPr>
        <p:txBody>
          <a:bodyPr wrap="square">
            <a:spAutoFit/>
          </a:bodyPr>
          <a:lstStyle/>
          <a:p>
            <a:pPr algn="ctr"/>
            <a:r>
              <a:rPr lang="en-US" altLang="zh-CN" b="1" dirty="0">
                <a:latin typeface="微软雅黑" panose="020B0503020204020204" pitchFamily="34" charset="-122"/>
                <a:ea typeface="微软雅黑" panose="020B0503020204020204" pitchFamily="34" charset="-122"/>
                <a:cs typeface="Mongolian Baiti" panose="03000500000000000000" pitchFamily="66" charset="0"/>
              </a:rPr>
              <a:t>Traditional single-dimension index</a:t>
            </a:r>
          </a:p>
          <a:p>
            <a:pPr algn="just"/>
            <a:endParaRPr lang="en-US" altLang="zh-CN" sz="1400" dirty="0">
              <a:latin typeface="微软雅黑" panose="020B0503020204020204" pitchFamily="34" charset="-122"/>
              <a:ea typeface="微软雅黑" panose="020B0503020204020204" pitchFamily="34" charset="-122"/>
              <a:cs typeface="Mongolian Baiti" panose="03000500000000000000" pitchFamily="66" charset="0"/>
            </a:endParaRPr>
          </a:p>
          <a:p>
            <a:pPr algn="just"/>
            <a:r>
              <a:rPr lang="en-US" altLang="zh-CN" sz="1400" dirty="0">
                <a:latin typeface="微软雅黑" panose="020B0503020204020204" pitchFamily="34" charset="-122"/>
                <a:ea typeface="微软雅黑" panose="020B0503020204020204" pitchFamily="34" charset="-122"/>
                <a:cs typeface="Mongolian Baiti" panose="03000500000000000000" pitchFamily="66" charset="0"/>
              </a:rPr>
              <a:t>(e.g., topic, discipline. Short of systematically comprehensive view angle, which impedes the full-featured diversity analysis of research)</a:t>
            </a:r>
          </a:p>
          <a:p>
            <a:endParaRPr lang="zh-CN" altLang="en-US" b="1" dirty="0">
              <a:latin typeface="微软雅黑" panose="020B0503020204020204" pitchFamily="34" charset="-122"/>
              <a:ea typeface="微软雅黑" panose="020B0503020204020204" pitchFamily="34" charset="-122"/>
              <a:cs typeface="Mongolian Baiti" panose="03000500000000000000" pitchFamily="66" charset="0"/>
            </a:endParaRPr>
          </a:p>
        </p:txBody>
      </p:sp>
      <p:sp>
        <p:nvSpPr>
          <p:cNvPr id="5" name="文本框 4">
            <a:extLst>
              <a:ext uri="{FF2B5EF4-FFF2-40B4-BE49-F238E27FC236}">
                <a16:creationId xmlns:a16="http://schemas.microsoft.com/office/drawing/2014/main" id="{75E76FA3-F1B6-F672-1BFD-4FA65B8840CB}"/>
              </a:ext>
            </a:extLst>
          </p:cNvPr>
          <p:cNvSpPr txBox="1"/>
          <p:nvPr/>
        </p:nvSpPr>
        <p:spPr>
          <a:xfrm>
            <a:off x="382376" y="2739356"/>
            <a:ext cx="3968976" cy="523220"/>
          </a:xfrm>
          <a:prstGeom prst="rect">
            <a:avLst/>
          </a:prstGeom>
          <a:noFill/>
        </p:spPr>
        <p:txBody>
          <a:bodyPr wrap="square" rtlCol="0">
            <a:spAutoFit/>
          </a:bodyPr>
          <a:lstStyle/>
          <a:p>
            <a:pPr algn="just"/>
            <a:r>
              <a:rPr lang="en-US" altLang="zh-CN" sz="1400" dirty="0">
                <a:latin typeface="微软雅黑" panose="020B0503020204020204" pitchFamily="34" charset="-122"/>
                <a:ea typeface="微软雅黑" panose="020B0503020204020204" pitchFamily="34" charset="-122"/>
                <a:cs typeface="Mongolian Baiti" panose="03000500000000000000" pitchFamily="66" charset="0"/>
              </a:rPr>
              <a:t>(Capturing Interdisciplinarity </a:t>
            </a:r>
          </a:p>
          <a:p>
            <a:pPr algn="just"/>
            <a:r>
              <a:rPr lang="en-US" altLang="zh-CN" sz="1400" dirty="0">
                <a:latin typeface="微软雅黑" panose="020B0503020204020204" pitchFamily="34" charset="-122"/>
                <a:ea typeface="微软雅黑" panose="020B0503020204020204" pitchFamily="34" charset="-122"/>
                <a:cs typeface="Mongolian Baiti" panose="03000500000000000000" pitchFamily="66" charset="0"/>
              </a:rPr>
              <a:t>Among Fields)</a:t>
            </a:r>
            <a:endParaRPr lang="zh-CN" altLang="en-US" sz="1400" dirty="0">
              <a:latin typeface="微软雅黑" panose="020B0503020204020204" pitchFamily="34" charset="-122"/>
              <a:ea typeface="微软雅黑" panose="020B0503020204020204" pitchFamily="34" charset="-122"/>
            </a:endParaRPr>
          </a:p>
        </p:txBody>
      </p:sp>
      <p:sp>
        <p:nvSpPr>
          <p:cNvPr id="21" name="文本框 20">
            <a:extLst>
              <a:ext uri="{FF2B5EF4-FFF2-40B4-BE49-F238E27FC236}">
                <a16:creationId xmlns:a16="http://schemas.microsoft.com/office/drawing/2014/main" id="{8A4891B9-5B94-AE14-B676-41F3BD50C08E}"/>
              </a:ext>
            </a:extLst>
          </p:cNvPr>
          <p:cNvSpPr txBox="1"/>
          <p:nvPr/>
        </p:nvSpPr>
        <p:spPr>
          <a:xfrm>
            <a:off x="6558986" y="2377425"/>
            <a:ext cx="3210926" cy="738664"/>
          </a:xfrm>
          <a:prstGeom prst="rect">
            <a:avLst/>
          </a:prstGeom>
          <a:noFill/>
        </p:spPr>
        <p:txBody>
          <a:bodyPr wrap="square" rtlCol="0">
            <a:spAutoFit/>
          </a:bodyPr>
          <a:lstStyle/>
          <a:p>
            <a:pPr algn="just"/>
            <a:r>
              <a:rPr lang="en-US" altLang="zh-CN" sz="1400" dirty="0">
                <a:latin typeface="微软雅黑" panose="020B0503020204020204" pitchFamily="34" charset="-122"/>
                <a:ea typeface="微软雅黑" panose="020B0503020204020204" pitchFamily="34" charset="-122"/>
                <a:cs typeface="Mongolian Baiti" panose="03000500000000000000" pitchFamily="66" charset="0"/>
              </a:rPr>
              <a:t>(Need to o</a:t>
            </a:r>
            <a:r>
              <a:rPr lang="en-US" altLang="zh-CN" sz="1400" dirty="0">
                <a:effectLst/>
                <a:latin typeface="微软雅黑" panose="020B0503020204020204" pitchFamily="34" charset="-122"/>
                <a:ea typeface="微软雅黑" panose="020B0503020204020204" pitchFamily="34" charset="-122"/>
                <a:cs typeface="Mongolian Baiti" panose="03000500000000000000" pitchFamily="66" charset="0"/>
              </a:rPr>
              <a:t>ffer intricate feature analysis and performance assessment of scholars)</a:t>
            </a:r>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29016096"/>
      </p:ext>
    </p:extLst>
  </p:cSld>
  <p:clrMapOvr>
    <a:masterClrMapping/>
  </p:clrMapOvr>
  <mc:AlternateContent xmlns:mc="http://schemas.openxmlformats.org/markup-compatibility/2006">
    <mc:Choice xmlns:p14="http://schemas.microsoft.com/office/powerpoint/2010/main" Requires="p14">
      <p:transition p14:dur="0" advTm="729"/>
    </mc:Choice>
    <mc:Fallback>
      <p:transition advTm="72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任意多边形 3"/>
          <p:cNvSpPr/>
          <p:nvPr>
            <p:custDataLst>
              <p:tags r:id="rId1"/>
            </p:custDataLst>
          </p:nvPr>
        </p:nvSpPr>
        <p:spPr>
          <a:xfrm>
            <a:off x="48631" y="36578"/>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6096000 w 12192000"/>
              <a:gd name="connsiteY5" fmla="*/ 600075 h 6858000"/>
              <a:gd name="connsiteX6" fmla="*/ 5386387 w 12192000"/>
              <a:gd name="connsiteY6" fmla="*/ 1309688 h 6858000"/>
              <a:gd name="connsiteX7" fmla="*/ 6096000 w 12192000"/>
              <a:gd name="connsiteY7" fmla="*/ 2019301 h 6858000"/>
              <a:gd name="connsiteX8" fmla="*/ 6805613 w 12192000"/>
              <a:gd name="connsiteY8" fmla="*/ 1309688 h 6858000"/>
              <a:gd name="connsiteX9" fmla="*/ 6096000 w 12192000"/>
              <a:gd name="connsiteY9" fmla="*/ 6000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6858000"/>
                </a:lnTo>
                <a:lnTo>
                  <a:pt x="0" y="6858000"/>
                </a:lnTo>
                <a:lnTo>
                  <a:pt x="0" y="0"/>
                </a:lnTo>
                <a:close/>
                <a:moveTo>
                  <a:pt x="6096000" y="600075"/>
                </a:moveTo>
                <a:cubicBezTo>
                  <a:pt x="5704092" y="600075"/>
                  <a:pt x="5386387" y="917780"/>
                  <a:pt x="5386387" y="1309688"/>
                </a:cubicBezTo>
                <a:cubicBezTo>
                  <a:pt x="5386387" y="1701596"/>
                  <a:pt x="5704092" y="2019301"/>
                  <a:pt x="6096000" y="2019301"/>
                </a:cubicBezTo>
                <a:cubicBezTo>
                  <a:pt x="6487908" y="2019301"/>
                  <a:pt x="6805613" y="1701596"/>
                  <a:pt x="6805613" y="1309688"/>
                </a:cubicBezTo>
                <a:cubicBezTo>
                  <a:pt x="6805613" y="917780"/>
                  <a:pt x="6487908" y="600075"/>
                  <a:pt x="6096000" y="600075"/>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CN Normal" panose="020B0400000000000000" pitchFamily="34" charset="-122"/>
              <a:ea typeface="思源黑体 CN Normal" panose="020B0400000000000000" pitchFamily="34" charset="-122"/>
              <a:cs typeface="+mn-cs"/>
            </a:endParaRPr>
          </a:p>
        </p:txBody>
      </p:sp>
      <p:sp>
        <p:nvSpPr>
          <p:cNvPr id="8" name="PA-稻壳儿搜索【幻雨工作室】_11"/>
          <p:cNvSpPr>
            <a:spLocks noChangeArrowheads="1"/>
          </p:cNvSpPr>
          <p:nvPr>
            <p:custDataLst>
              <p:tags r:id="rId2"/>
            </p:custDataLst>
          </p:nvPr>
        </p:nvSpPr>
        <p:spPr bwMode="auto">
          <a:xfrm>
            <a:off x="2669224" y="1924821"/>
            <a:ext cx="373558" cy="351425"/>
          </a:xfrm>
          <a:prstGeom prst="ellipse">
            <a:avLst/>
          </a:prstGeom>
          <a:solidFill>
            <a:srgbClr val="92D050"/>
          </a:solidFill>
          <a:ln w="76200" cap="sq">
            <a:solidFill>
              <a:srgbClr val="FFFFFF"/>
            </a:solidFill>
            <a:miter lim="800000"/>
          </a:ln>
          <a:effectLst>
            <a:outerShdw blurRad="65000" dist="50800" dir="12900000" kx="195000" ky="145000" algn="tl"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 name="PA-稻壳儿搜索【幻雨工作室】_12"/>
          <p:cNvSpPr txBox="1">
            <a:spLocks noChangeArrowheads="1"/>
          </p:cNvSpPr>
          <p:nvPr>
            <p:custDataLst>
              <p:tags r:id="rId3"/>
            </p:custDataLst>
          </p:nvPr>
        </p:nvSpPr>
        <p:spPr bwMode="auto">
          <a:xfrm>
            <a:off x="1619722" y="992357"/>
            <a:ext cx="2961803" cy="879856"/>
          </a:xfrm>
          <a:prstGeom prst="rect">
            <a:avLst/>
          </a:prstGeom>
          <a:noFill/>
          <a:ln w="9525">
            <a:noFill/>
            <a:miter lim="800000"/>
          </a:ln>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Variety: </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Number of Distinct Entities</a:t>
            </a:r>
          </a:p>
        </p:txBody>
      </p:sp>
      <p:sp>
        <p:nvSpPr>
          <p:cNvPr id="10" name="PA-稻壳儿搜索【幻雨工作室】_13"/>
          <p:cNvSpPr>
            <a:spLocks noChangeArrowheads="1"/>
          </p:cNvSpPr>
          <p:nvPr>
            <p:custDataLst>
              <p:tags r:id="rId4"/>
            </p:custDataLst>
          </p:nvPr>
        </p:nvSpPr>
        <p:spPr bwMode="auto">
          <a:xfrm>
            <a:off x="828362" y="3762766"/>
            <a:ext cx="373558" cy="351425"/>
          </a:xfrm>
          <a:prstGeom prst="ellipse">
            <a:avLst/>
          </a:prstGeom>
          <a:solidFill>
            <a:srgbClr val="92D050"/>
          </a:solidFill>
          <a:ln w="76200" cap="sq">
            <a:solidFill>
              <a:srgbClr val="FFFFFF"/>
            </a:solidFill>
            <a:miter lim="800000"/>
          </a:ln>
          <a:effectLst>
            <a:outerShdw blurRad="65000" dist="50800" dir="12900000" kx="195000" ky="145000" algn="tl"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 name="PA-稻壳儿搜索【幻雨工作室】_14"/>
          <p:cNvSpPr txBox="1">
            <a:spLocks noChangeArrowheads="1"/>
          </p:cNvSpPr>
          <p:nvPr>
            <p:custDataLst>
              <p:tags r:id="rId5"/>
            </p:custDataLst>
          </p:nvPr>
        </p:nvSpPr>
        <p:spPr bwMode="auto">
          <a:xfrm>
            <a:off x="173190" y="2287759"/>
            <a:ext cx="1945375" cy="1249188"/>
          </a:xfrm>
          <a:prstGeom prst="rect">
            <a:avLst/>
          </a:prstGeom>
          <a:noFill/>
          <a:ln w="9525">
            <a:noFill/>
            <a:miter lim="800000"/>
          </a:ln>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Evenness: </a:t>
            </a: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Balance of Distribution</a:t>
            </a:r>
          </a:p>
        </p:txBody>
      </p:sp>
      <p:sp>
        <p:nvSpPr>
          <p:cNvPr id="12" name="PA-稻壳儿搜索【幻雨工作室】_15"/>
          <p:cNvSpPr>
            <a:spLocks noChangeArrowheads="1"/>
          </p:cNvSpPr>
          <p:nvPr>
            <p:custDataLst>
              <p:tags r:id="rId6"/>
            </p:custDataLst>
          </p:nvPr>
        </p:nvSpPr>
        <p:spPr bwMode="auto">
          <a:xfrm>
            <a:off x="2693418" y="5292114"/>
            <a:ext cx="373558" cy="351425"/>
          </a:xfrm>
          <a:prstGeom prst="ellipse">
            <a:avLst/>
          </a:prstGeom>
          <a:solidFill>
            <a:srgbClr val="92D050"/>
          </a:solidFill>
          <a:ln w="76200" cap="sq">
            <a:solidFill>
              <a:srgbClr val="FFFFFF"/>
            </a:solidFill>
            <a:miter lim="800000"/>
          </a:ln>
          <a:effectLst>
            <a:outerShdw blurRad="65000" dist="50800" dir="12900000" kx="195000" ky="145000" algn="tl"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3" name="PA-稻壳儿搜索【幻雨工作室】_16"/>
          <p:cNvSpPr txBox="1">
            <a:spLocks noChangeArrowheads="1"/>
          </p:cNvSpPr>
          <p:nvPr>
            <p:custDataLst>
              <p:tags r:id="rId7"/>
            </p:custDataLst>
          </p:nvPr>
        </p:nvSpPr>
        <p:spPr bwMode="auto">
          <a:xfrm>
            <a:off x="2216654" y="5572234"/>
            <a:ext cx="1700644" cy="1249188"/>
          </a:xfrm>
          <a:prstGeom prst="rect">
            <a:avLst/>
          </a:prstGeom>
          <a:noFill/>
          <a:ln w="9525">
            <a:noFill/>
            <a:miter lim="800000"/>
          </a:ln>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Disparity:</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Degree of Difference</a:t>
            </a:r>
          </a:p>
        </p:txBody>
      </p:sp>
      <p:pic>
        <p:nvPicPr>
          <p:cNvPr id="14" name="图片 13">
            <a:extLst>
              <a:ext uri="{FF2B5EF4-FFF2-40B4-BE49-F238E27FC236}">
                <a16:creationId xmlns:a16="http://schemas.microsoft.com/office/drawing/2014/main" id="{3FCF8F42-4C83-4CE1-A6DE-24BCFC7641BA}"/>
              </a:ext>
            </a:extLst>
          </p:cNvPr>
          <p:cNvPicPr/>
          <p:nvPr/>
        </p:nvPicPr>
        <p:blipFill>
          <a:blip r:embed="rId14"/>
          <a:stretch>
            <a:fillRect/>
          </a:stretch>
        </p:blipFill>
        <p:spPr>
          <a:xfrm>
            <a:off x="9481150" y="332105"/>
            <a:ext cx="2446020" cy="445770"/>
          </a:xfrm>
          <a:prstGeom prst="rect">
            <a:avLst/>
          </a:prstGeom>
          <a:noFill/>
          <a:ln w="9525">
            <a:noFill/>
          </a:ln>
        </p:spPr>
      </p:pic>
      <p:grpSp>
        <p:nvGrpSpPr>
          <p:cNvPr id="3" name="组合 2">
            <a:extLst>
              <a:ext uri="{FF2B5EF4-FFF2-40B4-BE49-F238E27FC236}">
                <a16:creationId xmlns:a16="http://schemas.microsoft.com/office/drawing/2014/main" id="{51817702-6F24-48F4-97D5-FA528CAE6A65}"/>
              </a:ext>
            </a:extLst>
          </p:cNvPr>
          <p:cNvGrpSpPr/>
          <p:nvPr/>
        </p:nvGrpSpPr>
        <p:grpSpPr>
          <a:xfrm>
            <a:off x="2086689" y="3125985"/>
            <a:ext cx="1529422" cy="1347053"/>
            <a:chOff x="5274150" y="712656"/>
            <a:chExt cx="1717777" cy="1347053"/>
          </a:xfrm>
        </p:grpSpPr>
        <p:sp>
          <p:nvSpPr>
            <p:cNvPr id="2" name="椭圆 1">
              <a:extLst>
                <a:ext uri="{FF2B5EF4-FFF2-40B4-BE49-F238E27FC236}">
                  <a16:creationId xmlns:a16="http://schemas.microsoft.com/office/drawing/2014/main" id="{C380CD3A-5F72-52ED-EE56-8633B20ECBE5}"/>
                </a:ext>
              </a:extLst>
            </p:cNvPr>
            <p:cNvSpPr/>
            <p:nvPr/>
          </p:nvSpPr>
          <p:spPr>
            <a:xfrm>
              <a:off x="5274150" y="712656"/>
              <a:ext cx="1717777" cy="134705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 name="PA-文本框 4"/>
            <p:cNvSpPr txBox="1"/>
            <p:nvPr>
              <p:custDataLst>
                <p:tags r:id="rId11"/>
              </p:custDataLst>
            </p:nvPr>
          </p:nvSpPr>
          <p:spPr>
            <a:xfrm>
              <a:off x="5274150" y="1045401"/>
              <a:ext cx="1680736" cy="707886"/>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Diversity Attributes</a:t>
              </a:r>
              <a:endPar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15" name="PA-稻壳儿搜索【幻雨工作室】_1_1">
            <a:extLst>
              <a:ext uri="{FF2B5EF4-FFF2-40B4-BE49-F238E27FC236}">
                <a16:creationId xmlns:a16="http://schemas.microsoft.com/office/drawing/2014/main" id="{3CC6BAE9-58AB-238D-BBBF-106DB586B517}"/>
              </a:ext>
            </a:extLst>
          </p:cNvPr>
          <p:cNvSpPr>
            <a:spLocks noChangeArrowheads="1"/>
          </p:cNvSpPr>
          <p:nvPr>
            <p:custDataLst>
              <p:tags r:id="rId8"/>
            </p:custDataLst>
          </p:nvPr>
        </p:nvSpPr>
        <p:spPr bwMode="auto">
          <a:xfrm>
            <a:off x="366281" y="250887"/>
            <a:ext cx="821577" cy="819415"/>
          </a:xfrm>
          <a:prstGeom prst="ellipse">
            <a:avLst/>
          </a:prstGeom>
          <a:solidFill>
            <a:srgbClr val="123539"/>
          </a:solidFill>
          <a:ln w="50800" cap="sq">
            <a:solidFill>
              <a:srgbClr val="FFFFFF"/>
            </a:solidFill>
            <a:miter lim="800000"/>
          </a:ln>
          <a:effectLst>
            <a:outerShdw blurRad="65000" dist="50800" dir="12900000" kx="195000" ky="145000" algn="tl"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PA-稻壳儿搜索【幻雨工作室】_2_1">
            <a:extLst>
              <a:ext uri="{FF2B5EF4-FFF2-40B4-BE49-F238E27FC236}">
                <a16:creationId xmlns:a16="http://schemas.microsoft.com/office/drawing/2014/main" id="{F110B323-1BA0-E70D-13C1-F3A4AD237C15}"/>
              </a:ext>
            </a:extLst>
          </p:cNvPr>
          <p:cNvSpPr txBox="1"/>
          <p:nvPr>
            <p:custDataLst>
              <p:tags r:id="rId9"/>
            </p:custDataLst>
          </p:nvPr>
        </p:nvSpPr>
        <p:spPr>
          <a:xfrm>
            <a:off x="1331083" y="316540"/>
            <a:ext cx="569921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200" dirty="0">
                <a:solidFill>
                  <a:srgbClr val="333E50"/>
                </a:solidFill>
                <a:latin typeface="微软雅黑" panose="020B0503020204020204" pitchFamily="34" charset="-122"/>
                <a:ea typeface="微软雅黑" panose="020B0503020204020204" pitchFamily="34" charset="-122"/>
              </a:rPr>
              <a:t>Introduction</a:t>
            </a:r>
            <a:r>
              <a:rPr kumimoji="0" lang="en-US" altLang="zh-CN" sz="3200" b="0" i="0" u="none" strike="noStrike" kern="1200" cap="none" spc="0" normalizeH="0" baseline="0" noProof="0" dirty="0">
                <a:ln>
                  <a:noFill/>
                </a:ln>
                <a:solidFill>
                  <a:srgbClr val="333E50"/>
                </a:solidFill>
                <a:effectLst/>
                <a:uLnTx/>
                <a:uFillTx/>
                <a:latin typeface="微软雅黑" panose="020B0503020204020204" pitchFamily="34" charset="-122"/>
                <a:ea typeface="微软雅黑" panose="020B0503020204020204" pitchFamily="34" charset="-122"/>
                <a:cs typeface="+mn-cs"/>
              </a:rPr>
              <a:t>—</a:t>
            </a:r>
            <a:r>
              <a:rPr lang="en-US" altLang="zh-CN" sz="3200" dirty="0">
                <a:solidFill>
                  <a:srgbClr val="333E50"/>
                </a:solidFill>
                <a:latin typeface="微软雅黑" panose="020B0503020204020204" pitchFamily="34" charset="-122"/>
                <a:ea typeface="微软雅黑" panose="020B0503020204020204" pitchFamily="34" charset="-122"/>
              </a:rPr>
              <a:t>Our</a:t>
            </a:r>
            <a:r>
              <a:rPr lang="zh-CN" altLang="en-US" sz="3200" dirty="0">
                <a:solidFill>
                  <a:srgbClr val="333E50"/>
                </a:solidFill>
                <a:latin typeface="微软雅黑" panose="020B0503020204020204" pitchFamily="34" charset="-122"/>
                <a:ea typeface="微软雅黑" panose="020B0503020204020204" pitchFamily="34" charset="-122"/>
              </a:rPr>
              <a:t> </a:t>
            </a:r>
            <a:r>
              <a:rPr lang="en-US" altLang="zh-CN" sz="3200" dirty="0">
                <a:solidFill>
                  <a:srgbClr val="333E50"/>
                </a:solidFill>
                <a:latin typeface="微软雅黑" panose="020B0503020204020204" pitchFamily="34" charset="-122"/>
                <a:ea typeface="微软雅黑" panose="020B0503020204020204" pitchFamily="34" charset="-122"/>
              </a:rPr>
              <a:t>Work</a:t>
            </a:r>
            <a:endParaRPr kumimoji="0" lang="en-US" altLang="zh-CN" sz="3200" b="0" i="0" u="none" strike="noStrike" kern="1200" cap="none" spc="0" normalizeH="0" baseline="0" noProof="0" dirty="0">
              <a:ln>
                <a:noFill/>
              </a:ln>
              <a:solidFill>
                <a:srgbClr val="333E50"/>
              </a:solidFill>
              <a:effectLst/>
              <a:uLnTx/>
              <a:uFillTx/>
              <a:latin typeface="微软雅黑" panose="020B0503020204020204" pitchFamily="34" charset="-122"/>
              <a:ea typeface="微软雅黑" panose="020B0503020204020204" pitchFamily="34" charset="-122"/>
              <a:cs typeface="+mn-cs"/>
            </a:endParaRPr>
          </a:p>
        </p:txBody>
      </p:sp>
      <p:sp>
        <p:nvSpPr>
          <p:cNvPr id="29" name="PA-稻壳儿搜索【幻雨工作室】_15">
            <a:extLst>
              <a:ext uri="{FF2B5EF4-FFF2-40B4-BE49-F238E27FC236}">
                <a16:creationId xmlns:a16="http://schemas.microsoft.com/office/drawing/2014/main" id="{935A2073-EFE8-4C79-B537-79BBDC5A77CF}"/>
              </a:ext>
            </a:extLst>
          </p:cNvPr>
          <p:cNvSpPr/>
          <p:nvPr>
            <p:custDataLst>
              <p:tags r:id="rId10"/>
            </p:custDataLst>
          </p:nvPr>
        </p:nvSpPr>
        <p:spPr>
          <a:xfrm>
            <a:off x="4844994" y="1247831"/>
            <a:ext cx="7132167" cy="4198393"/>
          </a:xfrm>
          <a:prstGeom prst="rect">
            <a:avLst/>
          </a:prstGeom>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85000"/>
                    <a:lumOff val="15000"/>
                  </a:prstClr>
                </a:solidFill>
                <a:effectLst/>
                <a:highlight>
                  <a:srgbClr val="FFFFFF"/>
                </a:highlight>
                <a:uLnTx/>
                <a:uFillTx/>
                <a:latin typeface="微软雅黑" panose="020B0503020204020204" pitchFamily="34" charset="-122"/>
                <a:ea typeface="微软雅黑" panose="020B0503020204020204" pitchFamily="34" charset="-122"/>
                <a:cs typeface="+mn-ea"/>
                <a:sym typeface="+mn-lt"/>
              </a:rPr>
              <a:t>Taking account into primary </a:t>
            </a:r>
            <a:r>
              <a:rPr kumimoji="0" lang="en-US" sz="1800" b="1" i="0" u="none" strike="noStrike" kern="1200" cap="none" spc="0" normalizeH="0" baseline="0" noProof="0" dirty="0">
                <a:ln>
                  <a:noFill/>
                </a:ln>
                <a:solidFill>
                  <a:prstClr val="black">
                    <a:lumMod val="85000"/>
                    <a:lumOff val="15000"/>
                  </a:prstClr>
                </a:solidFill>
                <a:effectLst/>
                <a:highlight>
                  <a:srgbClr val="FFFFFF"/>
                </a:highlight>
                <a:uLnTx/>
                <a:uFillTx/>
                <a:latin typeface="微软雅黑" panose="020B0503020204020204" pitchFamily="34" charset="-122"/>
                <a:ea typeface="微软雅黑" panose="020B0503020204020204" pitchFamily="34" charset="-122"/>
                <a:cs typeface="+mn-ea"/>
                <a:sym typeface="+mn-lt"/>
              </a:rPr>
              <a:t>attributes of diversity </a:t>
            </a:r>
            <a:r>
              <a:rPr kumimoji="0" lang="en-US" sz="1800" b="0" i="0" u="none" strike="noStrike" kern="1200" cap="none" spc="0" normalizeH="0" baseline="0" noProof="0" dirty="0">
                <a:ln>
                  <a:noFill/>
                </a:ln>
                <a:solidFill>
                  <a:prstClr val="black">
                    <a:lumMod val="85000"/>
                    <a:lumOff val="15000"/>
                  </a:prstClr>
                </a:solidFill>
                <a:effectLst/>
                <a:highlight>
                  <a:srgbClr val="FFFFFF"/>
                </a:highlight>
                <a:uLnTx/>
                <a:uFillTx/>
                <a:latin typeface="微软雅黑" panose="020B0503020204020204" pitchFamily="34" charset="-122"/>
                <a:ea typeface="微软雅黑" panose="020B0503020204020204" pitchFamily="34" charset="-122"/>
                <a:cs typeface="+mn-ea"/>
                <a:sym typeface="+mn-lt"/>
              </a:rPr>
              <a:t>in biology--variety, evenness, and disparity [2]</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dirty="0">
              <a:solidFill>
                <a:prstClr val="black">
                  <a:lumMod val="85000"/>
                  <a:lumOff val="15000"/>
                </a:prstClr>
              </a:solidFill>
              <a:highlight>
                <a:srgbClr val="FFFFFF"/>
              </a:highlight>
              <a:latin typeface="微软雅黑" panose="020B0503020204020204" pitchFamily="34" charset="-122"/>
              <a:ea typeface="微软雅黑" panose="020B0503020204020204" pitchFamily="34" charset="-122"/>
              <a:cs typeface="+mn-ea"/>
              <a:sym typeface="+mn-lt"/>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85000"/>
                    <a:lumOff val="15000"/>
                  </a:prstClr>
                </a:solidFill>
                <a:effectLst/>
                <a:highlight>
                  <a:srgbClr val="FFFFFF"/>
                </a:highlight>
                <a:uLnTx/>
                <a:uFillTx/>
                <a:latin typeface="微软雅黑" panose="020B0503020204020204" pitchFamily="34" charset="-122"/>
                <a:ea typeface="微软雅黑" panose="020B0503020204020204" pitchFamily="34" charset="-122"/>
                <a:cs typeface="+mn-ea"/>
                <a:sym typeface="+mn-lt"/>
              </a:rPr>
              <a:t> Calculate </a:t>
            </a:r>
            <a:r>
              <a:rPr kumimoji="0" lang="en-US" sz="1800" b="1" i="0" u="none" strike="noStrike" kern="1200" cap="none" spc="0" normalizeH="0" baseline="0" noProof="0" dirty="0">
                <a:ln>
                  <a:noFill/>
                </a:ln>
                <a:solidFill>
                  <a:prstClr val="black">
                    <a:lumMod val="85000"/>
                    <a:lumOff val="15000"/>
                  </a:prstClr>
                </a:solidFill>
                <a:effectLst/>
                <a:highlight>
                  <a:srgbClr val="FFFFFF"/>
                </a:highlight>
                <a:uLnTx/>
                <a:uFillTx/>
                <a:latin typeface="微软雅黑" panose="020B0503020204020204" pitchFamily="34" charset="-122"/>
                <a:ea typeface="微软雅黑" panose="020B0503020204020204" pitchFamily="34" charset="-122"/>
                <a:cs typeface="+mn-ea"/>
                <a:sym typeface="+mn-lt"/>
              </a:rPr>
              <a:t>different combinations </a:t>
            </a:r>
            <a:r>
              <a:rPr kumimoji="0" lang="en-US" sz="1800" b="0" i="0" u="none" strike="noStrike" kern="1200" cap="none" spc="0" normalizeH="0" baseline="0" noProof="0" dirty="0">
                <a:ln>
                  <a:noFill/>
                </a:ln>
                <a:solidFill>
                  <a:prstClr val="black">
                    <a:lumMod val="85000"/>
                    <a:lumOff val="15000"/>
                  </a:prstClr>
                </a:solidFill>
                <a:effectLst/>
                <a:highlight>
                  <a:srgbClr val="FFFFFF"/>
                </a:highlight>
                <a:uLnTx/>
                <a:uFillTx/>
                <a:latin typeface="微软雅黑" panose="020B0503020204020204" pitchFamily="34" charset="-122"/>
                <a:ea typeface="微软雅黑" panose="020B0503020204020204" pitchFamily="34" charset="-122"/>
                <a:cs typeface="+mn-ea"/>
                <a:sym typeface="+mn-lt"/>
              </a:rPr>
              <a:t>of diversity attributes, respectively</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dirty="0">
              <a:solidFill>
                <a:prstClr val="black">
                  <a:lumMod val="85000"/>
                  <a:lumOff val="15000"/>
                </a:prstClr>
              </a:solidFill>
              <a:highlight>
                <a:srgbClr val="FFFFFF"/>
              </a:highlight>
              <a:latin typeface="微软雅黑" panose="020B0503020204020204" pitchFamily="34" charset="-122"/>
              <a:ea typeface="微软雅黑" panose="020B0503020204020204" pitchFamily="34" charset="-122"/>
              <a:cs typeface="+mn-ea"/>
              <a:sym typeface="+mn-lt"/>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85000"/>
                    <a:lumOff val="15000"/>
                  </a:prstClr>
                </a:solidFill>
                <a:effectLst/>
                <a:highlight>
                  <a:srgbClr val="FFFFFF"/>
                </a:highlight>
                <a:uLnTx/>
                <a:uFillTx/>
                <a:latin typeface="微软雅黑" panose="020B0503020204020204" pitchFamily="34" charset="-122"/>
                <a:ea typeface="微软雅黑" panose="020B0503020204020204" pitchFamily="34" charset="-122"/>
                <a:cs typeface="+mn-ea"/>
                <a:sym typeface="+mn-lt"/>
              </a:rPr>
              <a:t>Explore the </a:t>
            </a:r>
            <a:r>
              <a:rPr kumimoji="0" lang="en-US" sz="1800" b="1" i="0" u="none" strike="noStrike" kern="1200" cap="none" spc="0" normalizeH="0" baseline="0" noProof="0" dirty="0">
                <a:ln>
                  <a:noFill/>
                </a:ln>
                <a:solidFill>
                  <a:prstClr val="black">
                    <a:lumMod val="85000"/>
                    <a:lumOff val="15000"/>
                  </a:prstClr>
                </a:solidFill>
                <a:effectLst/>
                <a:highlight>
                  <a:srgbClr val="FFFFFF"/>
                </a:highlight>
                <a:uLnTx/>
                <a:uFillTx/>
                <a:latin typeface="微软雅黑" panose="020B0503020204020204" pitchFamily="34" charset="-122"/>
                <a:ea typeface="微软雅黑" panose="020B0503020204020204" pitchFamily="34" charset="-122"/>
                <a:cs typeface="+mn-ea"/>
                <a:sym typeface="+mn-lt"/>
              </a:rPr>
              <a:t>feasibility</a:t>
            </a:r>
            <a:r>
              <a:rPr kumimoji="0" lang="en-US" sz="1800" b="0" i="0" u="none" strike="noStrike" kern="1200" cap="none" spc="0" normalizeH="0" baseline="0" noProof="0" dirty="0">
                <a:ln>
                  <a:noFill/>
                </a:ln>
                <a:solidFill>
                  <a:prstClr val="black">
                    <a:lumMod val="85000"/>
                    <a:lumOff val="15000"/>
                  </a:prstClr>
                </a:solidFill>
                <a:effectLst/>
                <a:highlight>
                  <a:srgbClr val="FFFFFF"/>
                </a:highlight>
                <a:uLnTx/>
                <a:uFillTx/>
                <a:latin typeface="微软雅黑" panose="020B0503020204020204" pitchFamily="34" charset="-122"/>
                <a:ea typeface="微软雅黑" panose="020B0503020204020204" pitchFamily="34" charset="-122"/>
                <a:cs typeface="+mn-ea"/>
                <a:sym typeface="+mn-lt"/>
              </a:rPr>
              <a:t> of different diversity calculation </a:t>
            </a:r>
            <a:r>
              <a:rPr kumimoji="0" lang="en-US" sz="1800" b="1" i="0" u="none" strike="noStrike" kern="1200" cap="none" spc="0" normalizeH="0" baseline="0" noProof="0" dirty="0">
                <a:ln>
                  <a:noFill/>
                </a:ln>
                <a:solidFill>
                  <a:prstClr val="black">
                    <a:lumMod val="85000"/>
                    <a:lumOff val="15000"/>
                  </a:prstClr>
                </a:solidFill>
                <a:effectLst/>
                <a:highlight>
                  <a:srgbClr val="FFFFFF"/>
                </a:highlight>
                <a:uLnTx/>
                <a:uFillTx/>
                <a:latin typeface="微软雅黑" panose="020B0503020204020204" pitchFamily="34" charset="-122"/>
                <a:ea typeface="微软雅黑" panose="020B0503020204020204" pitchFamily="34" charset="-122"/>
                <a:cs typeface="+mn-ea"/>
                <a:sym typeface="+mn-lt"/>
              </a:rPr>
              <a:t>methods </a:t>
            </a:r>
            <a:r>
              <a:rPr kumimoji="0" lang="en-US" sz="1800" i="0" u="none" strike="noStrike" kern="1200" cap="none" spc="0" normalizeH="0" baseline="0" noProof="0" dirty="0">
                <a:ln>
                  <a:noFill/>
                </a:ln>
                <a:solidFill>
                  <a:prstClr val="black">
                    <a:lumMod val="85000"/>
                    <a:lumOff val="15000"/>
                  </a:prstClr>
                </a:solidFill>
                <a:effectLst/>
                <a:highlight>
                  <a:srgbClr val="FFFFFF"/>
                </a:highlight>
                <a:uLnTx/>
                <a:uFillTx/>
                <a:latin typeface="微软雅黑" panose="020B0503020204020204" pitchFamily="34" charset="-122"/>
                <a:ea typeface="微软雅黑" panose="020B0503020204020204" pitchFamily="34" charset="-122"/>
                <a:cs typeface="+mn-ea"/>
                <a:sym typeface="+mn-lt"/>
              </a:rPr>
              <a:t>t</a:t>
            </a:r>
            <a:r>
              <a:rPr kumimoji="0" lang="en-US" sz="1800" b="0" i="0" u="none" strike="noStrike" kern="1200" cap="none" spc="0" normalizeH="0" baseline="0" noProof="0" dirty="0">
                <a:ln>
                  <a:noFill/>
                </a:ln>
                <a:solidFill>
                  <a:prstClr val="black">
                    <a:lumMod val="85000"/>
                    <a:lumOff val="15000"/>
                  </a:prstClr>
                </a:solidFill>
                <a:effectLst/>
                <a:highlight>
                  <a:srgbClr val="FFFFFF"/>
                </a:highlight>
                <a:uLnTx/>
                <a:uFillTx/>
                <a:latin typeface="微软雅黑" panose="020B0503020204020204" pitchFamily="34" charset="-122"/>
                <a:ea typeface="微软雅黑" panose="020B0503020204020204" pitchFamily="34" charset="-122"/>
                <a:cs typeface="+mn-ea"/>
                <a:sym typeface="+mn-lt"/>
              </a:rPr>
              <a:t>hrough using the </a:t>
            </a:r>
            <a:r>
              <a:rPr kumimoji="0" lang="en-US" sz="1800" b="0" i="0" u="none" strike="noStrike" kern="1200" cap="none" spc="0" normalizeH="0" baseline="0" noProof="0" dirty="0" err="1">
                <a:ln>
                  <a:noFill/>
                </a:ln>
                <a:solidFill>
                  <a:prstClr val="black">
                    <a:lumMod val="85000"/>
                    <a:lumOff val="15000"/>
                  </a:prstClr>
                </a:solidFill>
                <a:effectLst/>
                <a:highlight>
                  <a:srgbClr val="FFFFFF"/>
                </a:highlight>
                <a:uLnTx/>
                <a:uFillTx/>
                <a:latin typeface="微软雅黑" panose="020B0503020204020204" pitchFamily="34" charset="-122"/>
                <a:ea typeface="微软雅黑" panose="020B0503020204020204" pitchFamily="34" charset="-122"/>
                <a:cs typeface="+mn-ea"/>
                <a:sym typeface="+mn-lt"/>
              </a:rPr>
              <a:t>allotaxonograph</a:t>
            </a:r>
            <a:r>
              <a:rPr kumimoji="0" lang="en-US" sz="1800" b="0" i="0" u="none" strike="noStrike" kern="1200" cap="none" spc="0" normalizeH="0" baseline="0" noProof="0" dirty="0">
                <a:ln>
                  <a:noFill/>
                </a:ln>
                <a:solidFill>
                  <a:prstClr val="black">
                    <a:lumMod val="85000"/>
                    <a:lumOff val="15000"/>
                  </a:prstClr>
                </a:solidFill>
                <a:effectLst/>
                <a:highlight>
                  <a:srgbClr val="FFFFFF"/>
                </a:highlight>
                <a:uLnTx/>
                <a:uFillTx/>
                <a:latin typeface="微软雅黑" panose="020B0503020204020204" pitchFamily="34" charset="-122"/>
                <a:ea typeface="微软雅黑" panose="020B0503020204020204" pitchFamily="34" charset="-122"/>
                <a:cs typeface="+mn-ea"/>
                <a:sym typeface="+mn-lt"/>
              </a:rPr>
              <a:t> for </a:t>
            </a:r>
            <a:r>
              <a:rPr kumimoji="0" lang="en-US" sz="1800" b="1" i="0" u="none" strike="noStrike" kern="1200" cap="none" spc="0" normalizeH="0" baseline="0" noProof="0" dirty="0">
                <a:ln>
                  <a:noFill/>
                </a:ln>
                <a:solidFill>
                  <a:prstClr val="black">
                    <a:lumMod val="85000"/>
                    <a:lumOff val="15000"/>
                  </a:prstClr>
                </a:solidFill>
                <a:effectLst/>
                <a:highlight>
                  <a:srgbClr val="FFFFFF"/>
                </a:highlight>
                <a:uLnTx/>
                <a:uFillTx/>
                <a:latin typeface="微软雅黑" panose="020B0503020204020204" pitchFamily="34" charset="-122"/>
                <a:ea typeface="微软雅黑" panose="020B0503020204020204" pitchFamily="34" charset="-122"/>
                <a:cs typeface="+mn-ea"/>
                <a:sym typeface="+mn-lt"/>
              </a:rPr>
              <a:t>comparing</a:t>
            </a:r>
            <a:r>
              <a:rPr kumimoji="0" lang="en-US" sz="1800" b="0" i="0" u="none" strike="noStrike" kern="1200" cap="none" spc="0" normalizeH="0" baseline="0" noProof="0" dirty="0">
                <a:ln>
                  <a:noFill/>
                </a:ln>
                <a:solidFill>
                  <a:prstClr val="black">
                    <a:lumMod val="85000"/>
                    <a:lumOff val="15000"/>
                  </a:prstClr>
                </a:solidFill>
                <a:effectLst/>
                <a:highlight>
                  <a:srgbClr val="FFFFFF"/>
                </a:highlight>
                <a:uLnTx/>
                <a:uFillTx/>
                <a:latin typeface="微软雅黑" panose="020B0503020204020204" pitchFamily="34" charset="-122"/>
                <a:ea typeface="微软雅黑" panose="020B0503020204020204" pitchFamily="34" charset="-122"/>
                <a:cs typeface="+mn-ea"/>
                <a:sym typeface="+mn-lt"/>
              </a:rPr>
              <a:t> diversity rankings of scholars across different dimension combinations</a:t>
            </a:r>
            <a:endParaRPr kumimoji="0" lang="id-ID" sz="1800" b="0" i="0" u="none" strike="noStrike" kern="1200" cap="none" spc="0" normalizeH="0" baseline="0" noProof="0" dirty="0">
              <a:ln>
                <a:noFill/>
              </a:ln>
              <a:solidFill>
                <a:prstClr val="black">
                  <a:lumMod val="85000"/>
                  <a:lumOff val="15000"/>
                </a:prstClr>
              </a:solidFill>
              <a:effectLst/>
              <a:highlight>
                <a:srgbClr val="FFFFFF"/>
              </a:highlight>
              <a:uLnTx/>
              <a:uFillTx/>
              <a:latin typeface="微软雅黑" panose="020B0503020204020204" pitchFamily="34" charset="-122"/>
              <a:ea typeface="微软雅黑" panose="020B0503020204020204" pitchFamily="34" charset="-122"/>
              <a:cs typeface="+mn-ea"/>
              <a:sym typeface="+mn-lt"/>
            </a:endParaRPr>
          </a:p>
        </p:txBody>
      </p:sp>
      <p:sp>
        <p:nvSpPr>
          <p:cNvPr id="6" name="箭头: 上 5">
            <a:extLst>
              <a:ext uri="{FF2B5EF4-FFF2-40B4-BE49-F238E27FC236}">
                <a16:creationId xmlns:a16="http://schemas.microsoft.com/office/drawing/2014/main" id="{12DD7FB7-A5A1-46AF-1805-9D4252C397DD}"/>
              </a:ext>
            </a:extLst>
          </p:cNvPr>
          <p:cNvSpPr/>
          <p:nvPr/>
        </p:nvSpPr>
        <p:spPr>
          <a:xfrm>
            <a:off x="2709908" y="2423797"/>
            <a:ext cx="282983" cy="6113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箭头: 上 29">
            <a:extLst>
              <a:ext uri="{FF2B5EF4-FFF2-40B4-BE49-F238E27FC236}">
                <a16:creationId xmlns:a16="http://schemas.microsoft.com/office/drawing/2014/main" id="{6633230A-F48A-4FAD-2620-C01A79E5E130}"/>
              </a:ext>
            </a:extLst>
          </p:cNvPr>
          <p:cNvSpPr/>
          <p:nvPr/>
        </p:nvSpPr>
        <p:spPr>
          <a:xfrm rot="16200000">
            <a:off x="1526921" y="3592249"/>
            <a:ext cx="282983" cy="6113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箭头: 上 30">
            <a:extLst>
              <a:ext uri="{FF2B5EF4-FFF2-40B4-BE49-F238E27FC236}">
                <a16:creationId xmlns:a16="http://schemas.microsoft.com/office/drawing/2014/main" id="{F560D13F-D4AC-493D-3AF6-C6FFAE5560E9}"/>
              </a:ext>
            </a:extLst>
          </p:cNvPr>
          <p:cNvSpPr/>
          <p:nvPr/>
        </p:nvSpPr>
        <p:spPr>
          <a:xfrm rot="10800000">
            <a:off x="2693418" y="4563830"/>
            <a:ext cx="282983" cy="6113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1333"/>
    </mc:Choice>
    <mc:Fallback>
      <p:transition advTm="133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圆角 42">
            <a:extLst>
              <a:ext uri="{FF2B5EF4-FFF2-40B4-BE49-F238E27FC236}">
                <a16:creationId xmlns:a16="http://schemas.microsoft.com/office/drawing/2014/main" id="{8FBC6D20-205A-664F-CF1C-4EDC66580F2D}"/>
              </a:ext>
            </a:extLst>
          </p:cNvPr>
          <p:cNvSpPr/>
          <p:nvPr/>
        </p:nvSpPr>
        <p:spPr>
          <a:xfrm>
            <a:off x="1781907" y="1737029"/>
            <a:ext cx="9029298" cy="1475093"/>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PA-任意多边形 3"/>
          <p:cNvSpPr/>
          <p:nvPr>
            <p:custDataLst>
              <p:tags r:id="rId1"/>
            </p:custDataLst>
          </p:nvPr>
        </p:nvSpPr>
        <p:spPr>
          <a:xfrm>
            <a:off x="48631" y="36578"/>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6096000 w 12192000"/>
              <a:gd name="connsiteY5" fmla="*/ 600075 h 6858000"/>
              <a:gd name="connsiteX6" fmla="*/ 5386387 w 12192000"/>
              <a:gd name="connsiteY6" fmla="*/ 1309688 h 6858000"/>
              <a:gd name="connsiteX7" fmla="*/ 6096000 w 12192000"/>
              <a:gd name="connsiteY7" fmla="*/ 2019301 h 6858000"/>
              <a:gd name="connsiteX8" fmla="*/ 6805613 w 12192000"/>
              <a:gd name="connsiteY8" fmla="*/ 1309688 h 6858000"/>
              <a:gd name="connsiteX9" fmla="*/ 6096000 w 12192000"/>
              <a:gd name="connsiteY9" fmla="*/ 6000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6858000"/>
                </a:lnTo>
                <a:lnTo>
                  <a:pt x="0" y="6858000"/>
                </a:lnTo>
                <a:lnTo>
                  <a:pt x="0" y="0"/>
                </a:lnTo>
                <a:close/>
                <a:moveTo>
                  <a:pt x="6096000" y="600075"/>
                </a:moveTo>
                <a:cubicBezTo>
                  <a:pt x="5704092" y="600075"/>
                  <a:pt x="5386387" y="917780"/>
                  <a:pt x="5386387" y="1309688"/>
                </a:cubicBezTo>
                <a:cubicBezTo>
                  <a:pt x="5386387" y="1701596"/>
                  <a:pt x="5704092" y="2019301"/>
                  <a:pt x="6096000" y="2019301"/>
                </a:cubicBezTo>
                <a:cubicBezTo>
                  <a:pt x="6487908" y="2019301"/>
                  <a:pt x="6805613" y="1701596"/>
                  <a:pt x="6805613" y="1309688"/>
                </a:cubicBezTo>
                <a:cubicBezTo>
                  <a:pt x="6805613" y="917780"/>
                  <a:pt x="6487908" y="600075"/>
                  <a:pt x="6096000" y="600075"/>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思源黑体 CN Normal" panose="020B0400000000000000" pitchFamily="34" charset="-122"/>
              <a:ea typeface="思源黑体 CN Normal" panose="020B0400000000000000" pitchFamily="34" charset="-122"/>
            </a:endParaRPr>
          </a:p>
        </p:txBody>
      </p:sp>
      <p:pic>
        <p:nvPicPr>
          <p:cNvPr id="14" name="图片 13">
            <a:extLst>
              <a:ext uri="{FF2B5EF4-FFF2-40B4-BE49-F238E27FC236}">
                <a16:creationId xmlns:a16="http://schemas.microsoft.com/office/drawing/2014/main" id="{3FCF8F42-4C83-4CE1-A6DE-24BCFC7641BA}"/>
              </a:ext>
            </a:extLst>
          </p:cNvPr>
          <p:cNvPicPr/>
          <p:nvPr/>
        </p:nvPicPr>
        <p:blipFill>
          <a:blip r:embed="rId6"/>
          <a:stretch>
            <a:fillRect/>
          </a:stretch>
        </p:blipFill>
        <p:spPr>
          <a:xfrm>
            <a:off x="9481150" y="332105"/>
            <a:ext cx="2446020" cy="445770"/>
          </a:xfrm>
          <a:prstGeom prst="rect">
            <a:avLst/>
          </a:prstGeom>
          <a:noFill/>
          <a:ln w="9525">
            <a:noFill/>
          </a:ln>
        </p:spPr>
      </p:pic>
      <p:sp>
        <p:nvSpPr>
          <p:cNvPr id="15" name="PA-稻壳儿搜索【幻雨工作室】_1_1">
            <a:extLst>
              <a:ext uri="{FF2B5EF4-FFF2-40B4-BE49-F238E27FC236}">
                <a16:creationId xmlns:a16="http://schemas.microsoft.com/office/drawing/2014/main" id="{3CC6BAE9-58AB-238D-BBBF-106DB586B517}"/>
              </a:ext>
            </a:extLst>
          </p:cNvPr>
          <p:cNvSpPr>
            <a:spLocks noChangeArrowheads="1"/>
          </p:cNvSpPr>
          <p:nvPr>
            <p:custDataLst>
              <p:tags r:id="rId2"/>
            </p:custDataLst>
          </p:nvPr>
        </p:nvSpPr>
        <p:spPr bwMode="auto">
          <a:xfrm>
            <a:off x="366281" y="250887"/>
            <a:ext cx="821577" cy="819415"/>
          </a:xfrm>
          <a:prstGeom prst="ellipse">
            <a:avLst/>
          </a:prstGeom>
          <a:solidFill>
            <a:srgbClr val="123539"/>
          </a:solidFill>
          <a:ln w="50800" cap="sq">
            <a:solidFill>
              <a:srgbClr val="FFFFFF"/>
            </a:solidFill>
            <a:miter lim="800000"/>
          </a:ln>
          <a:effectLst>
            <a:outerShdw blurRad="65000" dist="50800" dir="12900000" kx="195000" ky="145000" algn="tl"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04</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6" name="PA-稻壳儿搜索【幻雨工作室】_2_1">
            <a:extLst>
              <a:ext uri="{FF2B5EF4-FFF2-40B4-BE49-F238E27FC236}">
                <a16:creationId xmlns:a16="http://schemas.microsoft.com/office/drawing/2014/main" id="{F110B323-1BA0-E70D-13C1-F3A4AD237C15}"/>
              </a:ext>
            </a:extLst>
          </p:cNvPr>
          <p:cNvSpPr txBox="1"/>
          <p:nvPr>
            <p:custDataLst>
              <p:tags r:id="rId3"/>
            </p:custDataLst>
          </p:nvPr>
        </p:nvSpPr>
        <p:spPr>
          <a:xfrm>
            <a:off x="1331084" y="316540"/>
            <a:ext cx="6746116" cy="584775"/>
          </a:xfrm>
          <a:prstGeom prst="rect">
            <a:avLst/>
          </a:prstGeom>
          <a:noFill/>
        </p:spPr>
        <p:txBody>
          <a:bodyPr wrap="square" rtlCol="0">
            <a:spAutoFit/>
          </a:bodyPr>
          <a:lstStyle/>
          <a:p>
            <a:pPr>
              <a:defRPr/>
            </a:pPr>
            <a:r>
              <a:rPr lang="en-US" altLang="zh-CN" sz="3200" dirty="0">
                <a:solidFill>
                  <a:schemeClr val="accent1"/>
                </a:solidFill>
                <a:latin typeface="微软雅黑" panose="020B0503020204020204" pitchFamily="34" charset="-122"/>
                <a:ea typeface="微软雅黑" panose="020B0503020204020204" pitchFamily="34" charset="-122"/>
              </a:rPr>
              <a:t>Introduction—Objective</a:t>
            </a:r>
          </a:p>
        </p:txBody>
      </p:sp>
      <p:sp>
        <p:nvSpPr>
          <p:cNvPr id="41" name="文本框 40">
            <a:extLst>
              <a:ext uri="{FF2B5EF4-FFF2-40B4-BE49-F238E27FC236}">
                <a16:creationId xmlns:a16="http://schemas.microsoft.com/office/drawing/2014/main" id="{50BEB69D-F64B-32B0-4105-D28809557F99}"/>
              </a:ext>
            </a:extLst>
          </p:cNvPr>
          <p:cNvSpPr txBox="1"/>
          <p:nvPr/>
        </p:nvSpPr>
        <p:spPr>
          <a:xfrm>
            <a:off x="1891243" y="1862483"/>
            <a:ext cx="9029298" cy="5029390"/>
          </a:xfrm>
          <a:prstGeom prst="rect">
            <a:avLst/>
          </a:prstGeom>
          <a:noFill/>
        </p:spPr>
        <p:txBody>
          <a:bodyPr wrap="square" rtlCol="0">
            <a:spAutoFit/>
          </a:bodyPr>
          <a:lstStyle/>
          <a:p>
            <a:pPr marL="342900" indent="-342900">
              <a:lnSpc>
                <a:spcPct val="150000"/>
              </a:lnSpc>
              <a:buAutoNum type="arabicPeriod"/>
            </a:pPr>
            <a:r>
              <a:rPr lang="en-US" altLang="zh-CN" dirty="0">
                <a:latin typeface="微软雅黑" panose="020B0503020204020204" pitchFamily="34" charset="-122"/>
                <a:ea typeface="微软雅黑" panose="020B0503020204020204" pitchFamily="34" charset="-122"/>
              </a:rPr>
              <a:t>Through applying multiple diversity indexes used in biology to measure research diversity reflected in bio-entities, precise and </a:t>
            </a:r>
            <a:r>
              <a:rPr lang="en-US" altLang="zh-CN" b="1" dirty="0">
                <a:latin typeface="微软雅黑" panose="020B0503020204020204" pitchFamily="34" charset="-122"/>
                <a:ea typeface="微软雅黑" panose="020B0503020204020204" pitchFamily="34" charset="-122"/>
              </a:rPr>
              <a:t>comprehensive understanding </a:t>
            </a:r>
            <a:r>
              <a:rPr lang="en-US" altLang="zh-CN" dirty="0">
                <a:latin typeface="微软雅黑" panose="020B0503020204020204" pitchFamily="34" charset="-122"/>
                <a:ea typeface="微软雅黑" panose="020B0503020204020204" pitchFamily="34" charset="-122"/>
              </a:rPr>
              <a:t>can be drawn regarding various aspects of research diversity.</a:t>
            </a:r>
          </a:p>
          <a:p>
            <a:pPr marL="342900" indent="-342900">
              <a:lnSpc>
                <a:spcPct val="150000"/>
              </a:lnSpc>
              <a:buAutoNum type="arabicPeriod"/>
            </a:pPr>
            <a:endParaRPr lang="en-US" altLang="zh-CN" dirty="0">
              <a:latin typeface="微软雅黑" panose="020B0503020204020204" pitchFamily="34" charset="-122"/>
              <a:ea typeface="微软雅黑" panose="020B0503020204020204" pitchFamily="34" charset="-122"/>
            </a:endParaRPr>
          </a:p>
          <a:p>
            <a:pPr marL="342900" indent="-342900">
              <a:lnSpc>
                <a:spcPct val="150000"/>
              </a:lnSpc>
              <a:buAutoNum type="arabicPeriod"/>
            </a:pPr>
            <a:endParaRPr lang="en-US" altLang="zh-CN" dirty="0">
              <a:latin typeface="微软雅黑" panose="020B0503020204020204" pitchFamily="34" charset="-122"/>
              <a:ea typeface="微软雅黑" panose="020B0503020204020204" pitchFamily="34" charset="-122"/>
            </a:endParaRPr>
          </a:p>
          <a:p>
            <a:pPr marL="342900" indent="-342900">
              <a:lnSpc>
                <a:spcPct val="150000"/>
              </a:lnSpc>
              <a:buAutoNum type="arabicPeriod"/>
            </a:pPr>
            <a:endParaRPr lang="en-US" altLang="zh-CN" dirty="0">
              <a:latin typeface="微软雅黑" panose="020B0503020204020204" pitchFamily="34" charset="-122"/>
              <a:ea typeface="微软雅黑" panose="020B0503020204020204" pitchFamily="34" charset="-122"/>
            </a:endParaRPr>
          </a:p>
          <a:p>
            <a:pPr marL="342900" indent="-342900">
              <a:lnSpc>
                <a:spcPct val="150000"/>
              </a:lnSpc>
              <a:buAutoNum type="arabicPeriod"/>
            </a:pPr>
            <a:r>
              <a:rPr lang="en-US" altLang="zh-CN" dirty="0">
                <a:latin typeface="微软雅黑" panose="020B0503020204020204" pitchFamily="34" charset="-122"/>
                <a:ea typeface="微软雅黑" panose="020B0503020204020204" pitchFamily="34" charset="-122"/>
              </a:rPr>
              <a:t>The applicability of different multi-dimensional calculation methods discussed provide a </a:t>
            </a:r>
            <a:r>
              <a:rPr lang="en-US" altLang="zh-CN" b="1" dirty="0">
                <a:latin typeface="微软雅黑" panose="020B0503020204020204" pitchFamily="34" charset="-122"/>
                <a:ea typeface="微软雅黑" panose="020B0503020204020204" pitchFamily="34" charset="-122"/>
              </a:rPr>
              <a:t>reference for method selection</a:t>
            </a:r>
            <a:r>
              <a:rPr lang="en-US" altLang="zh-CN" dirty="0">
                <a:latin typeface="微软雅黑" panose="020B0503020204020204" pitchFamily="34" charset="-122"/>
                <a:ea typeface="微软雅黑" panose="020B0503020204020204" pitchFamily="34" charset="-122"/>
              </a:rPr>
              <a:t>, ultimately leading to </a:t>
            </a:r>
            <a:r>
              <a:rPr lang="en-US" altLang="zh-CN" b="1" dirty="0">
                <a:latin typeface="微软雅黑" panose="020B0503020204020204" pitchFamily="34" charset="-122"/>
                <a:ea typeface="微软雅黑" panose="020B0503020204020204" pitchFamily="34" charset="-122"/>
              </a:rPr>
              <a:t>enriching </a:t>
            </a:r>
            <a:r>
              <a:rPr lang="en-US" altLang="zh-CN" dirty="0">
                <a:latin typeface="微软雅黑" panose="020B0503020204020204" pitchFamily="34" charset="-122"/>
                <a:ea typeface="微软雅黑" panose="020B0503020204020204" pitchFamily="34" charset="-122"/>
              </a:rPr>
              <a:t>the current system for </a:t>
            </a:r>
            <a:r>
              <a:rPr lang="en-US" altLang="zh-CN" b="1" dirty="0">
                <a:latin typeface="微软雅黑" panose="020B0503020204020204" pitchFamily="34" charset="-122"/>
                <a:ea typeface="微软雅黑" panose="020B0503020204020204" pitchFamily="34" charset="-122"/>
              </a:rPr>
              <a:t>evaluating </a:t>
            </a:r>
            <a:r>
              <a:rPr lang="en-US" altLang="zh-CN" dirty="0">
                <a:latin typeface="微软雅黑" panose="020B0503020204020204" pitchFamily="34" charset="-122"/>
                <a:ea typeface="微软雅黑" panose="020B0503020204020204" pitchFamily="34" charset="-122"/>
              </a:rPr>
              <a:t>scientific scholars and promoting the development of scientific progress.</a:t>
            </a:r>
          </a:p>
          <a:p>
            <a:pPr marL="342900" indent="-342900">
              <a:lnSpc>
                <a:spcPct val="150000"/>
              </a:lnSpc>
              <a:buAutoNum type="arabicPeriod"/>
            </a:pPr>
            <a:endParaRPr lang="en-US" altLang="zh-CN" dirty="0">
              <a:latin typeface="微软雅黑" panose="020B0503020204020204" pitchFamily="34" charset="-122"/>
              <a:ea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endParaRPr>
          </a:p>
        </p:txBody>
      </p:sp>
      <p:sp>
        <p:nvSpPr>
          <p:cNvPr id="44" name="矩形: 圆角 43">
            <a:extLst>
              <a:ext uri="{FF2B5EF4-FFF2-40B4-BE49-F238E27FC236}">
                <a16:creationId xmlns:a16="http://schemas.microsoft.com/office/drawing/2014/main" id="{F45A9EBF-65D6-AA30-0551-5C1B427B32E0}"/>
              </a:ext>
            </a:extLst>
          </p:cNvPr>
          <p:cNvSpPr/>
          <p:nvPr/>
        </p:nvSpPr>
        <p:spPr>
          <a:xfrm>
            <a:off x="1781907" y="4160169"/>
            <a:ext cx="9029297" cy="2029615"/>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1660"/>
    </mc:Choice>
    <mc:Fallback>
      <p:transition advTm="166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2000"/>
            <a:lum/>
          </a:blip>
          <a:srcRect/>
          <a:stretch>
            <a:fillRect/>
          </a:stretch>
        </a:blipFill>
        <a:effectLst/>
      </p:bgPr>
    </p:bg>
    <p:spTree>
      <p:nvGrpSpPr>
        <p:cNvPr id="1" name=""/>
        <p:cNvGrpSpPr/>
        <p:nvPr/>
      </p:nvGrpSpPr>
      <p:grpSpPr>
        <a:xfrm>
          <a:off x="0" y="0"/>
          <a:ext cx="0" cy="0"/>
          <a:chOff x="0" y="0"/>
          <a:chExt cx="0" cy="0"/>
        </a:xfrm>
      </p:grpSpPr>
      <p:sp>
        <p:nvSpPr>
          <p:cNvPr id="9" name="文本框 8"/>
          <p:cNvSpPr txBox="1"/>
          <p:nvPr/>
        </p:nvSpPr>
        <p:spPr>
          <a:xfrm>
            <a:off x="2351584" y="2992727"/>
            <a:ext cx="7720726"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3200" dirty="0">
                <a:solidFill>
                  <a:srgbClr val="000000"/>
                </a:solidFill>
                <a:latin typeface="方正公文小标宋" panose="02000500000000000000" charset="-122"/>
                <a:ea typeface="方正公文小标宋" panose="02000500000000000000" charset="-122"/>
                <a:sym typeface="+mn-ea"/>
              </a:rPr>
              <a:t>2.</a:t>
            </a:r>
            <a:r>
              <a:rPr lang="zh-CN" altLang="en-US" sz="3200" dirty="0">
                <a:solidFill>
                  <a:srgbClr val="000000"/>
                </a:solidFill>
                <a:latin typeface="方正公文小标宋" panose="02000500000000000000" charset="-122"/>
                <a:ea typeface="方正公文小标宋" panose="02000500000000000000" charset="-122"/>
                <a:sym typeface="+mn-ea"/>
              </a:rPr>
              <a:t> </a:t>
            </a:r>
            <a:r>
              <a:rPr lang="en-US" altLang="zh-CN" sz="3200" dirty="0">
                <a:solidFill>
                  <a:srgbClr val="000000"/>
                </a:solidFill>
                <a:latin typeface="方正公文小标宋" panose="02000500000000000000" charset="-122"/>
                <a:ea typeface="方正公文小标宋" panose="02000500000000000000" charset="-122"/>
                <a:sym typeface="+mn-ea"/>
              </a:rPr>
              <a:t>Methodology</a:t>
            </a:r>
            <a:endParaRPr kumimoji="0" lang="zh-CN" altLang="en-US" sz="3200" b="0" i="0" u="none" strike="noStrike" kern="1200" cap="none" spc="0" normalizeH="0" baseline="0" noProof="0" dirty="0">
              <a:ln>
                <a:noFill/>
              </a:ln>
              <a:solidFill>
                <a:srgbClr val="000000"/>
              </a:solidFill>
              <a:effectLst/>
              <a:uLnTx/>
              <a:uFillTx/>
              <a:latin typeface="方正公文小标宋" panose="02000500000000000000" charset="-122"/>
              <a:ea typeface="方正公文小标宋" panose="02000500000000000000" charset="-122"/>
              <a:cs typeface="+mn-cs"/>
            </a:endParaRPr>
          </a:p>
        </p:txBody>
      </p:sp>
      <p:sp>
        <p:nvSpPr>
          <p:cNvPr id="14" name="横卷形 13"/>
          <p:cNvSpPr/>
          <p:nvPr/>
        </p:nvSpPr>
        <p:spPr>
          <a:xfrm>
            <a:off x="1775520" y="2564904"/>
            <a:ext cx="8496944" cy="1440423"/>
          </a:xfrm>
          <a:prstGeom prst="horizontalScroll">
            <a:avLst/>
          </a:prstGeom>
          <a:noFill/>
          <a:effectLst>
            <a:innerShdw blurRad="317500" dist="990600" dir="13500000">
              <a:prstClr val="black">
                <a:alpha val="50000"/>
              </a:prstClr>
            </a:innerShdw>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宋体"/>
              <a:cs typeface="+mn-cs"/>
            </a:endParaRPr>
          </a:p>
        </p:txBody>
      </p:sp>
      <p:sp>
        <p:nvSpPr>
          <p:cNvPr id="39" name="矩形 38"/>
          <p:cNvSpPr/>
          <p:nvPr>
            <p:custDataLst>
              <p:tags r:id="rId1"/>
            </p:custDataLst>
          </p:nvPr>
        </p:nvSpPr>
        <p:spPr>
          <a:xfrm>
            <a:off x="600" y="0"/>
            <a:ext cx="12192000" cy="209550"/>
          </a:xfrm>
          <a:prstGeom prst="rect">
            <a:avLst/>
          </a:prstGeom>
          <a:solidFill>
            <a:srgbClr val="044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pic>
        <p:nvPicPr>
          <p:cNvPr id="100" name="图片 99"/>
          <p:cNvPicPr/>
          <p:nvPr/>
        </p:nvPicPr>
        <p:blipFill>
          <a:blip r:embed="rId5"/>
          <a:stretch>
            <a:fillRect/>
          </a:stretch>
        </p:blipFill>
        <p:spPr>
          <a:xfrm>
            <a:off x="9481150" y="332105"/>
            <a:ext cx="2446020" cy="445770"/>
          </a:xfrm>
          <a:prstGeom prst="rect">
            <a:avLst/>
          </a:prstGeom>
          <a:noFill/>
          <a:ln w="9525">
            <a:noFill/>
          </a:ln>
        </p:spPr>
      </p:pic>
    </p:spTree>
    <p:extLst>
      <p:ext uri="{BB962C8B-B14F-4D97-AF65-F5344CB8AC3E}">
        <p14:creationId xmlns:p14="http://schemas.microsoft.com/office/powerpoint/2010/main" val="1536489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PA-稻壳儿搜索【幻雨工作室】_1_1"/>
          <p:cNvSpPr>
            <a:spLocks noChangeArrowheads="1"/>
          </p:cNvSpPr>
          <p:nvPr>
            <p:custDataLst>
              <p:tags r:id="rId1"/>
            </p:custDataLst>
          </p:nvPr>
        </p:nvSpPr>
        <p:spPr bwMode="auto">
          <a:xfrm>
            <a:off x="420855" y="152391"/>
            <a:ext cx="821577" cy="819415"/>
          </a:xfrm>
          <a:prstGeom prst="ellipse">
            <a:avLst/>
          </a:prstGeom>
          <a:solidFill>
            <a:srgbClr val="123539"/>
          </a:solidFill>
          <a:ln w="50800" cap="sq">
            <a:solidFill>
              <a:srgbClr val="FFFFFF"/>
            </a:solidFill>
            <a:miter lim="800000"/>
          </a:ln>
          <a:effectLst>
            <a:outerShdw blurRad="65000" dist="50800" dir="12900000" kx="195000" ky="145000" algn="tl"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05</a:t>
            </a:r>
            <a:endPar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9" name="PA-稻壳儿搜索【幻雨工作室】_2_1"/>
          <p:cNvSpPr txBox="1"/>
          <p:nvPr>
            <p:custDataLst>
              <p:tags r:id="rId2"/>
            </p:custDataLst>
          </p:nvPr>
        </p:nvSpPr>
        <p:spPr>
          <a:xfrm>
            <a:off x="1393095" y="237445"/>
            <a:ext cx="650825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200" dirty="0">
                <a:solidFill>
                  <a:srgbClr val="333E50"/>
                </a:solidFill>
                <a:latin typeface="微软雅黑" panose="020B0503020204020204" pitchFamily="34" charset="-122"/>
                <a:ea typeface="微软雅黑" panose="020B0503020204020204" pitchFamily="34" charset="-122"/>
              </a:rPr>
              <a:t>Methodology</a:t>
            </a:r>
            <a:r>
              <a:rPr kumimoji="0" lang="en-US" altLang="zh-CN" sz="3200" b="0" i="0" u="none" strike="noStrike" kern="1200" cap="none" spc="0" normalizeH="0" baseline="0" noProof="0" dirty="0">
                <a:ln>
                  <a:noFill/>
                </a:ln>
                <a:solidFill>
                  <a:srgbClr val="333E50"/>
                </a:solidFill>
                <a:effectLst/>
                <a:uLnTx/>
                <a:uFillTx/>
                <a:latin typeface="微软雅黑" panose="020B0503020204020204" pitchFamily="34" charset="-122"/>
                <a:ea typeface="微软雅黑" panose="020B0503020204020204" pitchFamily="34" charset="-122"/>
                <a:cs typeface="+mn-cs"/>
              </a:rPr>
              <a:t>—</a:t>
            </a:r>
            <a:r>
              <a:rPr lang="en-US" altLang="zh-CN" sz="3200" dirty="0">
                <a:solidFill>
                  <a:srgbClr val="333E50"/>
                </a:solidFill>
                <a:latin typeface="微软雅黑" panose="020B0503020204020204" pitchFamily="34" charset="-122"/>
                <a:ea typeface="微软雅黑" panose="020B0503020204020204" pitchFamily="34" charset="-122"/>
              </a:rPr>
              <a:t>Data</a:t>
            </a:r>
            <a:r>
              <a:rPr lang="zh-CN" altLang="en-US" sz="3200" dirty="0">
                <a:solidFill>
                  <a:srgbClr val="333E50"/>
                </a:solidFill>
                <a:latin typeface="微软雅黑" panose="020B0503020204020204" pitchFamily="34" charset="-122"/>
                <a:ea typeface="微软雅黑" panose="020B0503020204020204" pitchFamily="34" charset="-122"/>
              </a:rPr>
              <a:t> </a:t>
            </a:r>
            <a:r>
              <a:rPr lang="en-US" altLang="zh-CN" sz="3200" dirty="0">
                <a:solidFill>
                  <a:srgbClr val="333E50"/>
                </a:solidFill>
                <a:latin typeface="微软雅黑" panose="020B0503020204020204" pitchFamily="34" charset="-122"/>
                <a:ea typeface="微软雅黑" panose="020B0503020204020204" pitchFamily="34" charset="-122"/>
              </a:rPr>
              <a:t>Collection</a:t>
            </a:r>
            <a:endParaRPr kumimoji="0" lang="en-US" altLang="zh-CN" sz="3200" b="0" i="0" u="none" strike="noStrike" kern="1200" cap="none" spc="0" normalizeH="0" baseline="0" noProof="0" dirty="0">
              <a:ln>
                <a:noFill/>
              </a:ln>
              <a:solidFill>
                <a:srgbClr val="333E50"/>
              </a:solidFill>
              <a:effectLst/>
              <a:uLnTx/>
              <a:uFillTx/>
              <a:latin typeface="微软雅黑" panose="020B0503020204020204" pitchFamily="34" charset="-122"/>
              <a:ea typeface="微软雅黑" panose="020B0503020204020204" pitchFamily="34" charset="-122"/>
              <a:cs typeface="+mn-cs"/>
            </a:endParaRPr>
          </a:p>
        </p:txBody>
      </p:sp>
      <p:sp>
        <p:nvSpPr>
          <p:cNvPr id="60" name="PA-矩形 5_1"/>
          <p:cNvSpPr/>
          <p:nvPr>
            <p:custDataLst>
              <p:tags r:id="rId3"/>
            </p:custDataLst>
          </p:nvPr>
        </p:nvSpPr>
        <p:spPr>
          <a:xfrm>
            <a:off x="0" y="6501008"/>
            <a:ext cx="12192000" cy="356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7" name="图片 6">
            <a:extLst>
              <a:ext uri="{FF2B5EF4-FFF2-40B4-BE49-F238E27FC236}">
                <a16:creationId xmlns:a16="http://schemas.microsoft.com/office/drawing/2014/main" id="{A3C68EA8-6733-45D5-B010-319BE02EAEEA}"/>
              </a:ext>
            </a:extLst>
          </p:cNvPr>
          <p:cNvPicPr/>
          <p:nvPr/>
        </p:nvPicPr>
        <p:blipFill>
          <a:blip r:embed="rId6"/>
          <a:stretch>
            <a:fillRect/>
          </a:stretch>
        </p:blipFill>
        <p:spPr>
          <a:xfrm>
            <a:off x="9481150" y="332105"/>
            <a:ext cx="2446020" cy="445770"/>
          </a:xfrm>
          <a:prstGeom prst="rect">
            <a:avLst/>
          </a:prstGeom>
          <a:noFill/>
          <a:ln w="9525">
            <a:noFill/>
          </a:ln>
        </p:spPr>
      </p:pic>
      <p:sp>
        <p:nvSpPr>
          <p:cNvPr id="2" name="流程图: 磁盘 1">
            <a:extLst>
              <a:ext uri="{FF2B5EF4-FFF2-40B4-BE49-F238E27FC236}">
                <a16:creationId xmlns:a16="http://schemas.microsoft.com/office/drawing/2014/main" id="{12991DEC-9B8F-CC2C-A26B-848351607FCA}"/>
              </a:ext>
            </a:extLst>
          </p:cNvPr>
          <p:cNvSpPr/>
          <p:nvPr/>
        </p:nvSpPr>
        <p:spPr>
          <a:xfrm>
            <a:off x="53457" y="2451323"/>
            <a:ext cx="2009806" cy="819415"/>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1"/>
                </a:solidFill>
              </a:rPr>
              <a:t>PKG</a:t>
            </a:r>
            <a:endParaRPr lang="zh-CN" altLang="en-US" sz="3200" b="1" dirty="0">
              <a:solidFill>
                <a:schemeClr val="tx1"/>
              </a:solidFill>
            </a:endParaRPr>
          </a:p>
        </p:txBody>
      </p:sp>
      <p:sp>
        <p:nvSpPr>
          <p:cNvPr id="3" name="箭头: 右 2">
            <a:extLst>
              <a:ext uri="{FF2B5EF4-FFF2-40B4-BE49-F238E27FC236}">
                <a16:creationId xmlns:a16="http://schemas.microsoft.com/office/drawing/2014/main" id="{64ED0884-7A8D-A543-7440-8F4A379D83A1}"/>
              </a:ext>
            </a:extLst>
          </p:cNvPr>
          <p:cNvSpPr/>
          <p:nvPr/>
        </p:nvSpPr>
        <p:spPr>
          <a:xfrm>
            <a:off x="2294842" y="2665914"/>
            <a:ext cx="830380" cy="472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箭头: 右 9">
            <a:extLst>
              <a:ext uri="{FF2B5EF4-FFF2-40B4-BE49-F238E27FC236}">
                <a16:creationId xmlns:a16="http://schemas.microsoft.com/office/drawing/2014/main" id="{061E6C77-55AE-CEE6-7EA6-DAADEBF9BB18}"/>
              </a:ext>
            </a:extLst>
          </p:cNvPr>
          <p:cNvSpPr/>
          <p:nvPr/>
        </p:nvSpPr>
        <p:spPr>
          <a:xfrm rot="19191954">
            <a:off x="1447556" y="1789239"/>
            <a:ext cx="830380" cy="472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形 5" descr="DNA">
            <a:extLst>
              <a:ext uri="{FF2B5EF4-FFF2-40B4-BE49-F238E27FC236}">
                <a16:creationId xmlns:a16="http://schemas.microsoft.com/office/drawing/2014/main" id="{7874BB7B-56DF-F2F0-BF8E-31187DE4D55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59729" y="2403830"/>
            <a:ext cx="914400" cy="914400"/>
          </a:xfrm>
          <a:prstGeom prst="rect">
            <a:avLst/>
          </a:prstGeom>
        </p:spPr>
      </p:pic>
      <p:pic>
        <p:nvPicPr>
          <p:cNvPr id="9" name="图形 8" descr="药品">
            <a:extLst>
              <a:ext uri="{FF2B5EF4-FFF2-40B4-BE49-F238E27FC236}">
                <a16:creationId xmlns:a16="http://schemas.microsoft.com/office/drawing/2014/main" id="{1906B42F-CF58-1101-27FD-F4763B5C68D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564488" y="2473569"/>
            <a:ext cx="914400" cy="914400"/>
          </a:xfrm>
          <a:prstGeom prst="rect">
            <a:avLst/>
          </a:prstGeom>
        </p:spPr>
      </p:pic>
      <p:sp>
        <p:nvSpPr>
          <p:cNvPr id="15" name="箭头: 右 14">
            <a:extLst>
              <a:ext uri="{FF2B5EF4-FFF2-40B4-BE49-F238E27FC236}">
                <a16:creationId xmlns:a16="http://schemas.microsoft.com/office/drawing/2014/main" id="{F208A5B5-432B-E824-FF23-C0D56DE0EBD6}"/>
              </a:ext>
            </a:extLst>
          </p:cNvPr>
          <p:cNvSpPr/>
          <p:nvPr/>
        </p:nvSpPr>
        <p:spPr>
          <a:xfrm rot="2171573">
            <a:off x="1648074" y="3521435"/>
            <a:ext cx="830380" cy="472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形 12" descr="报纸">
            <a:extLst>
              <a:ext uri="{FF2B5EF4-FFF2-40B4-BE49-F238E27FC236}">
                <a16:creationId xmlns:a16="http://schemas.microsoft.com/office/drawing/2014/main" id="{F34970D6-59F5-C08E-07F4-1DBD3E48E5E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69437" y="1054886"/>
            <a:ext cx="914400" cy="914400"/>
          </a:xfrm>
          <a:prstGeom prst="rect">
            <a:avLst/>
          </a:prstGeom>
        </p:spPr>
      </p:pic>
      <p:pic>
        <p:nvPicPr>
          <p:cNvPr id="18" name="图形 17" descr="办公室职员">
            <a:extLst>
              <a:ext uri="{FF2B5EF4-FFF2-40B4-BE49-F238E27FC236}">
                <a16:creationId xmlns:a16="http://schemas.microsoft.com/office/drawing/2014/main" id="{279670F3-7B02-7D76-9212-D5E8720E7EA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32397" y="3651466"/>
            <a:ext cx="914400" cy="914400"/>
          </a:xfrm>
          <a:prstGeom prst="rect">
            <a:avLst/>
          </a:prstGeom>
        </p:spPr>
      </p:pic>
      <p:sp>
        <p:nvSpPr>
          <p:cNvPr id="19" name="文本框 18">
            <a:extLst>
              <a:ext uri="{FF2B5EF4-FFF2-40B4-BE49-F238E27FC236}">
                <a16:creationId xmlns:a16="http://schemas.microsoft.com/office/drawing/2014/main" id="{E1B71F4D-5353-E83D-F0CD-E57A24D01330}"/>
              </a:ext>
            </a:extLst>
          </p:cNvPr>
          <p:cNvSpPr txBox="1"/>
          <p:nvPr/>
        </p:nvSpPr>
        <p:spPr>
          <a:xfrm>
            <a:off x="4539016" y="1188586"/>
            <a:ext cx="7695139" cy="452431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All experimental data are obtained </a:t>
            </a:r>
            <a:r>
              <a:rPr lang="en-US" altLang="zh-CN" b="1" dirty="0">
                <a:latin typeface="微软雅黑" panose="020B0503020204020204" pitchFamily="34" charset="-122"/>
                <a:ea typeface="微软雅黑" panose="020B0503020204020204" pitchFamily="34" charset="-122"/>
              </a:rPr>
              <a:t>from PubMed Knowledge Graph (PKG) </a:t>
            </a:r>
            <a:r>
              <a:rPr lang="en-US" altLang="zh-CN" dirty="0">
                <a:latin typeface="微软雅黑" panose="020B0503020204020204" pitchFamily="34" charset="-122"/>
                <a:ea typeface="微软雅黑" panose="020B0503020204020204" pitchFamily="34" charset="-122"/>
              </a:rPr>
              <a:t>[3], a dataset extracting biomedical entities from all PubMed article abstracts and disambiguating author names.</a:t>
            </a:r>
          </a:p>
          <a:p>
            <a:pPr marL="285750" indent="-285750">
              <a:lnSpc>
                <a:spcPct val="150000"/>
              </a:lnSpc>
              <a:buFont typeface="Arial" panose="020B0604020202020204" pitchFamily="34" charset="0"/>
              <a:buChar char="•"/>
            </a:pP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The study adopts extracted </a:t>
            </a:r>
            <a:r>
              <a:rPr lang="en-US" altLang="zh-CN" b="1" dirty="0">
                <a:latin typeface="微软雅黑" panose="020B0503020204020204" pitchFamily="34" charset="-122"/>
                <a:ea typeface="微软雅黑" panose="020B0503020204020204" pitchFamily="34" charset="-122"/>
              </a:rPr>
              <a:t>entities </a:t>
            </a:r>
            <a:r>
              <a:rPr lang="en-US" altLang="zh-CN" dirty="0">
                <a:latin typeface="微软雅黑" panose="020B0503020204020204" pitchFamily="34" charset="-122"/>
                <a:ea typeface="微软雅黑" panose="020B0503020204020204" pitchFamily="34" charset="-122"/>
              </a:rPr>
              <a:t>on the types of Gene/Protein and Drug/Chemical, which are used as proxies as research contents, to measure research diversity of scholars.</a:t>
            </a:r>
          </a:p>
          <a:p>
            <a:pPr marL="285750" indent="-285750">
              <a:lnSpc>
                <a:spcPct val="150000"/>
              </a:lnSpc>
              <a:buFont typeface="Arial" panose="020B0604020202020204" pitchFamily="34" charset="0"/>
              <a:buChar char="•"/>
            </a:pP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We </a:t>
            </a:r>
            <a:r>
              <a:rPr lang="en-US" altLang="zh-CN" b="1" dirty="0">
                <a:latin typeface="微软雅黑" panose="020B0503020204020204" pitchFamily="34" charset="-122"/>
                <a:ea typeface="微软雅黑" panose="020B0503020204020204" pitchFamily="34" charset="-122"/>
              </a:rPr>
              <a:t>identify authors </a:t>
            </a:r>
            <a:r>
              <a:rPr lang="en-US" altLang="zh-CN" dirty="0">
                <a:latin typeface="微软雅黑" panose="020B0503020204020204" pitchFamily="34" charset="-122"/>
                <a:ea typeface="微软雅黑" panose="020B0503020204020204" pitchFamily="34" charset="-122"/>
              </a:rPr>
              <a:t>studying gene/drugs based on the author, entity and literature data from PKG in 1988-2017. </a:t>
            </a:r>
          </a:p>
          <a:p>
            <a:pPr marL="285750" indent="-285750">
              <a:buFont typeface="Arial" panose="020B0604020202020204" pitchFamily="34" charset="0"/>
              <a:buChar char="•"/>
            </a:pP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9896417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PA-稻壳儿搜索【幻雨工作室】_1_1"/>
          <p:cNvSpPr>
            <a:spLocks noChangeArrowheads="1"/>
          </p:cNvSpPr>
          <p:nvPr>
            <p:custDataLst>
              <p:tags r:id="rId1"/>
            </p:custDataLst>
          </p:nvPr>
        </p:nvSpPr>
        <p:spPr bwMode="auto">
          <a:xfrm>
            <a:off x="63105" y="145282"/>
            <a:ext cx="923855" cy="819415"/>
          </a:xfrm>
          <a:prstGeom prst="ellipse">
            <a:avLst/>
          </a:prstGeom>
          <a:solidFill>
            <a:srgbClr val="123539"/>
          </a:solidFill>
          <a:ln w="50800" cap="sq">
            <a:solidFill>
              <a:srgbClr val="FFFFFF"/>
            </a:solidFill>
            <a:miter lim="800000"/>
          </a:ln>
          <a:effectLst>
            <a:outerShdw blurRad="65000" dist="50800" dir="12900000" kx="195000" ky="145000" algn="tl"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06</a:t>
            </a:r>
            <a:endPar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9" name="PA-稻壳儿搜索【幻雨工作室】_2_1"/>
          <p:cNvSpPr txBox="1"/>
          <p:nvPr>
            <p:custDataLst>
              <p:tags r:id="rId2"/>
            </p:custDataLst>
          </p:nvPr>
        </p:nvSpPr>
        <p:spPr>
          <a:xfrm>
            <a:off x="884682" y="238508"/>
            <a:ext cx="108118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333E50"/>
                </a:solidFill>
                <a:effectLst/>
                <a:uLnTx/>
                <a:uFillTx/>
                <a:latin typeface="微软雅黑" panose="020B0503020204020204" pitchFamily="34" charset="-122"/>
                <a:ea typeface="微软雅黑" panose="020B0503020204020204" pitchFamily="34" charset="-122"/>
              </a:rPr>
              <a:t>Methodology— One-dimensional Diversity</a:t>
            </a:r>
          </a:p>
        </p:txBody>
      </p:sp>
      <p:sp>
        <p:nvSpPr>
          <p:cNvPr id="60" name="PA-矩形 5_1"/>
          <p:cNvSpPr/>
          <p:nvPr>
            <p:custDataLst>
              <p:tags r:id="rId3"/>
            </p:custDataLst>
          </p:nvPr>
        </p:nvSpPr>
        <p:spPr>
          <a:xfrm>
            <a:off x="-1" y="6501008"/>
            <a:ext cx="13709785" cy="356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pic>
        <p:nvPicPr>
          <p:cNvPr id="7" name="图片 6">
            <a:extLst>
              <a:ext uri="{FF2B5EF4-FFF2-40B4-BE49-F238E27FC236}">
                <a16:creationId xmlns:a16="http://schemas.microsoft.com/office/drawing/2014/main" id="{A3C68EA8-6733-45D5-B010-319BE02EAEEA}"/>
              </a:ext>
            </a:extLst>
          </p:cNvPr>
          <p:cNvPicPr/>
          <p:nvPr/>
        </p:nvPicPr>
        <p:blipFill>
          <a:blip r:embed="rId6"/>
          <a:stretch>
            <a:fillRect/>
          </a:stretch>
        </p:blipFill>
        <p:spPr>
          <a:xfrm>
            <a:off x="9481150" y="332105"/>
            <a:ext cx="2750526" cy="445770"/>
          </a:xfrm>
          <a:prstGeom prst="rect">
            <a:avLst/>
          </a:prstGeom>
          <a:noFill/>
          <a:ln w="9525">
            <a:noFill/>
          </a:ln>
        </p:spPr>
      </p:pic>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E1B71F4D-5353-E83D-F0CD-E57A24D01330}"/>
                  </a:ext>
                </a:extLst>
              </p:cNvPr>
              <p:cNvSpPr txBox="1"/>
              <p:nvPr/>
            </p:nvSpPr>
            <p:spPr>
              <a:xfrm>
                <a:off x="3958775" y="1725482"/>
                <a:ext cx="7895872" cy="3277820"/>
              </a:xfrm>
              <a:prstGeom prst="rect">
                <a:avLst/>
              </a:prstGeom>
              <a:noFill/>
            </p:spPr>
            <p:txBody>
              <a:bodyPr wrap="square" rtlCol="0">
                <a:spAutoFit/>
              </a:bodyPr>
              <a:lstStyle/>
              <a:p>
                <a:pPr algn="just">
                  <a:lnSpc>
                    <a:spcPct val="150000"/>
                  </a:lnSpc>
                </a:pPr>
                <a:r>
                  <a:rPr lang="en-US" altLang="zh-CN" dirty="0">
                    <a:effectLst/>
                    <a:latin typeface="微软雅黑" panose="020B0503020204020204" pitchFamily="34" charset="-122"/>
                    <a:ea typeface="微软雅黑" panose="020B0503020204020204" pitchFamily="34" charset="-122"/>
                    <a:cs typeface="Mongolian Baiti" panose="03000500000000000000" pitchFamily="66" charset="0"/>
                  </a:rPr>
                  <a:t>The variety of research content is represented by </a:t>
                </a:r>
                <a:r>
                  <a:rPr lang="en-US" altLang="zh-CN" b="1" dirty="0">
                    <a:effectLst/>
                    <a:latin typeface="微软雅黑" panose="020B0503020204020204" pitchFamily="34" charset="-122"/>
                    <a:ea typeface="微软雅黑" panose="020B0503020204020204" pitchFamily="34" charset="-122"/>
                    <a:cs typeface="Mongolian Baiti" panose="03000500000000000000" pitchFamily="66" charset="0"/>
                  </a:rPr>
                  <a:t>the number of distinct bio-entities </a:t>
                </a:r>
                <a:r>
                  <a:rPr lang="en-US" altLang="zh-CN" dirty="0">
                    <a:effectLst/>
                    <a:latin typeface="微软雅黑" panose="020B0503020204020204" pitchFamily="34" charset="-122"/>
                    <a:ea typeface="微软雅黑" panose="020B0503020204020204" pitchFamily="34" charset="-122"/>
                    <a:cs typeface="Mongolian Baiti" panose="03000500000000000000" pitchFamily="66" charset="0"/>
                  </a:rPr>
                  <a:t>(N) covered in all articles of an author as shown in Formular 1:</a:t>
                </a:r>
                <a:endParaRPr lang="zh-CN" altLang="zh-CN" dirty="0">
                  <a:effectLst/>
                  <a:latin typeface="微软雅黑" panose="020B0503020204020204" pitchFamily="34" charset="-122"/>
                  <a:ea typeface="微软雅黑" panose="020B0503020204020204" pitchFamily="34" charset="-122"/>
                  <a:cs typeface="Mongolian Baiti" panose="03000500000000000000" pitchFamily="66" charset="0"/>
                </a:endParaRPr>
              </a:p>
              <a:p>
                <a:pPr indent="152400" algn="just">
                  <a:lnSpc>
                    <a:spcPct val="150000"/>
                  </a:lnSpc>
                </a:pPr>
                <a14:m>
                  <m:oMath xmlns:m="http://schemas.openxmlformats.org/officeDocument/2006/math">
                    <m:sSub>
                      <m:sSubPr>
                        <m:ctrlPr>
                          <a:rPr lang="zh-CN" altLang="zh-CN" i="1">
                            <a:effectLst/>
                            <a:latin typeface="Cambria Math" panose="02040503050406030204" pitchFamily="18" charset="0"/>
                            <a:ea typeface="Cambria Math" panose="02040503050406030204" pitchFamily="18" charset="0"/>
                            <a:cs typeface="Mongolian Baiti" panose="03000500000000000000" pitchFamily="66" charset="0"/>
                          </a:rPr>
                        </m:ctrlPr>
                      </m:sSubPr>
                      <m:e>
                        <m:r>
                          <a:rPr lang="en-US" altLang="zh-CN" i="1">
                            <a:effectLst/>
                            <a:latin typeface="Cambria Math" panose="02040503050406030204" pitchFamily="18" charset="0"/>
                            <a:ea typeface="宋体" panose="02010600030101010101" pitchFamily="2" charset="-122"/>
                            <a:cs typeface="Mongolian Baiti" panose="03000500000000000000" pitchFamily="66" charset="0"/>
                          </a:rPr>
                          <m:t>                                           </m:t>
                        </m:r>
                        <m:r>
                          <a:rPr lang="en-US" altLang="zh-CN" i="1">
                            <a:effectLst/>
                            <a:latin typeface="Cambria Math" panose="02040503050406030204" pitchFamily="18" charset="0"/>
                            <a:ea typeface="宋体" panose="02010600030101010101" pitchFamily="2" charset="-122"/>
                            <a:cs typeface="Mongolian Baiti" panose="03000500000000000000" pitchFamily="66" charset="0"/>
                          </a:rPr>
                          <m:t>𝐷𝑖𝑣</m:t>
                        </m:r>
                      </m:e>
                      <m:sub>
                        <m:r>
                          <a:rPr lang="en-US" altLang="zh-CN" i="1">
                            <a:effectLst/>
                            <a:latin typeface="Cambria Math" panose="02040503050406030204" pitchFamily="18" charset="0"/>
                            <a:ea typeface="宋体" panose="02010600030101010101" pitchFamily="2" charset="-122"/>
                            <a:cs typeface="Mongolian Baiti" panose="03000500000000000000" pitchFamily="66" charset="0"/>
                          </a:rPr>
                          <m:t>𝑁</m:t>
                        </m:r>
                      </m:sub>
                    </m:sSub>
                    <m:r>
                      <a:rPr lang="en-US" altLang="zh-CN">
                        <a:effectLst/>
                        <a:latin typeface="Cambria Math" panose="02040503050406030204" pitchFamily="18" charset="0"/>
                        <a:ea typeface="宋体" panose="02010600030101010101" pitchFamily="2" charset="-122"/>
                        <a:cs typeface="Mongolian Baiti" panose="03000500000000000000" pitchFamily="66" charset="0"/>
                      </a:rPr>
                      <m:t>=</m:t>
                    </m:r>
                    <m:r>
                      <m:rPr>
                        <m:sty m:val="p"/>
                      </m:rPr>
                      <a:rPr lang="en-US" altLang="zh-CN">
                        <a:effectLst/>
                        <a:latin typeface="Cambria Math" panose="02040503050406030204" pitchFamily="18" charset="0"/>
                        <a:ea typeface="宋体" panose="02010600030101010101" pitchFamily="2" charset="-122"/>
                        <a:cs typeface="Mongolian Baiti" panose="03000500000000000000" pitchFamily="66" charset="0"/>
                      </a:rPr>
                      <m:t>N</m:t>
                    </m:r>
                  </m:oMath>
                </a14:m>
                <a:r>
                  <a:rPr lang="en-US" altLang="zh-CN" dirty="0">
                    <a:effectLst/>
                    <a:latin typeface="微软雅黑" panose="020B0503020204020204" pitchFamily="34" charset="-122"/>
                    <a:ea typeface="微软雅黑" panose="020B0503020204020204" pitchFamily="34" charset="-122"/>
                    <a:cs typeface="Mongolian Baiti" panose="03000500000000000000" pitchFamily="66" charset="0"/>
                  </a:rPr>
                  <a:t>                              (1)</a:t>
                </a:r>
                <a:endParaRPr lang="zh-CN" altLang="zh-CN" dirty="0">
                  <a:effectLst/>
                  <a:latin typeface="微软雅黑" panose="020B0503020204020204" pitchFamily="34" charset="-122"/>
                  <a:ea typeface="微软雅黑" panose="020B0503020204020204" pitchFamily="34" charset="-122"/>
                  <a:cs typeface="Mongolian Baiti" panose="03000500000000000000" pitchFamily="66" charset="0"/>
                </a:endParaRPr>
              </a:p>
              <a:p>
                <a:pPr indent="152400" algn="just">
                  <a:lnSpc>
                    <a:spcPct val="150000"/>
                  </a:lnSpc>
                </a:pPr>
                <a:endParaRPr lang="en-US" altLang="zh-CN" dirty="0">
                  <a:latin typeface="微软雅黑" panose="020B0503020204020204" pitchFamily="34" charset="-122"/>
                  <a:ea typeface="微软雅黑" panose="020B0503020204020204" pitchFamily="34" charset="-122"/>
                  <a:cs typeface="Mongolian Baiti" panose="03000500000000000000" pitchFamily="66" charset="0"/>
                </a:endParaRPr>
              </a:p>
              <a:p>
                <a:pPr indent="152400" algn="just">
                  <a:lnSpc>
                    <a:spcPct val="150000"/>
                  </a:lnSpc>
                </a:pPr>
                <a:r>
                  <a:rPr lang="en-US" altLang="zh-CN" dirty="0">
                    <a:effectLst/>
                    <a:latin typeface="微软雅黑" panose="020B0503020204020204" pitchFamily="34" charset="-122"/>
                    <a:ea typeface="微软雅黑" panose="020B0503020204020204" pitchFamily="34" charset="-122"/>
                    <a:cs typeface="Mongolian Baiti" panose="03000500000000000000" pitchFamily="66" charset="0"/>
                  </a:rPr>
                  <a:t>   When the number of distinct entities increases, the diversity of the research content is also improved.</a:t>
                </a:r>
                <a:endParaRPr lang="zh-CN" altLang="zh-CN" dirty="0">
                  <a:effectLst/>
                  <a:latin typeface="微软雅黑" panose="020B0503020204020204" pitchFamily="34" charset="-122"/>
                  <a:ea typeface="微软雅黑" panose="020B0503020204020204" pitchFamily="34" charset="-122"/>
                  <a:cs typeface="Mongolian Baiti" panose="03000500000000000000" pitchFamily="66"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mc:Choice>
        <mc:Fallback xmlns="">
          <p:sp>
            <p:nvSpPr>
              <p:cNvPr id="19" name="文本框 18">
                <a:extLst>
                  <a:ext uri="{FF2B5EF4-FFF2-40B4-BE49-F238E27FC236}">
                    <a16:creationId xmlns:a16="http://schemas.microsoft.com/office/drawing/2014/main" id="{E1B71F4D-5353-E83D-F0CD-E57A24D01330}"/>
                  </a:ext>
                </a:extLst>
              </p:cNvPr>
              <p:cNvSpPr txBox="1">
                <a:spLocks noRot="1" noChangeAspect="1" noMove="1" noResize="1" noEditPoints="1" noAdjustHandles="1" noChangeArrowheads="1" noChangeShapeType="1" noTextEdit="1"/>
              </p:cNvSpPr>
              <p:nvPr/>
            </p:nvSpPr>
            <p:spPr>
              <a:xfrm>
                <a:off x="3958775" y="1725482"/>
                <a:ext cx="7895872" cy="3277820"/>
              </a:xfrm>
              <a:prstGeom prst="rect">
                <a:avLst/>
              </a:prstGeom>
              <a:blipFill>
                <a:blip r:embed="rId7"/>
                <a:stretch>
                  <a:fillRect l="-617" r="-617"/>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0BF342C8-914F-CF2C-CAA0-307510B7CA9E}"/>
              </a:ext>
            </a:extLst>
          </p:cNvPr>
          <p:cNvPicPr>
            <a:picLocks noChangeAspect="1"/>
          </p:cNvPicPr>
          <p:nvPr/>
        </p:nvPicPr>
        <p:blipFill>
          <a:blip r:embed="rId8"/>
          <a:stretch>
            <a:fillRect/>
          </a:stretch>
        </p:blipFill>
        <p:spPr>
          <a:xfrm>
            <a:off x="152400" y="1777141"/>
            <a:ext cx="2644631" cy="2014776"/>
          </a:xfrm>
          <a:prstGeom prst="rect">
            <a:avLst/>
          </a:prstGeom>
        </p:spPr>
      </p:pic>
      <p:sp>
        <p:nvSpPr>
          <p:cNvPr id="20" name="文本框 19">
            <a:extLst>
              <a:ext uri="{FF2B5EF4-FFF2-40B4-BE49-F238E27FC236}">
                <a16:creationId xmlns:a16="http://schemas.microsoft.com/office/drawing/2014/main" id="{E832827C-359F-CE33-7291-C94FBEE38CF7}"/>
              </a:ext>
            </a:extLst>
          </p:cNvPr>
          <p:cNvSpPr txBox="1"/>
          <p:nvPr/>
        </p:nvSpPr>
        <p:spPr>
          <a:xfrm>
            <a:off x="233362" y="3933331"/>
            <a:ext cx="6929867" cy="1012906"/>
          </a:xfrm>
          <a:prstGeom prst="rect">
            <a:avLst/>
          </a:prstGeom>
          <a:noFill/>
        </p:spPr>
        <p:txBody>
          <a:bodyPr wrap="square">
            <a:spAutoFit/>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Variety: </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Number of Distinct Entities</a:t>
            </a:r>
          </a:p>
        </p:txBody>
      </p:sp>
    </p:spTree>
    <p:extLst>
      <p:ext uri="{BB962C8B-B14F-4D97-AF65-F5344CB8AC3E}">
        <p14:creationId xmlns:p14="http://schemas.microsoft.com/office/powerpoint/2010/main" val="35617350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47"/>
</p:tagLst>
</file>

<file path=ppt/tags/tag1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PA" val="v5.2.4"/>
</p:tagLst>
</file>

<file path=ppt/tags/tag12.xml><?xml version="1.0" encoding="utf-8"?>
<p:tagLst xmlns:a="http://schemas.openxmlformats.org/drawingml/2006/main" xmlns:r="http://schemas.openxmlformats.org/officeDocument/2006/relationships" xmlns:p="http://schemas.openxmlformats.org/presentationml/2006/main">
  <p:tag name="PA" val="v5.2.4"/>
</p:tagLst>
</file>

<file path=ppt/tags/tag13.xml><?xml version="1.0" encoding="utf-8"?>
<p:tagLst xmlns:a="http://schemas.openxmlformats.org/drawingml/2006/main" xmlns:r="http://schemas.openxmlformats.org/officeDocument/2006/relationships" xmlns:p="http://schemas.openxmlformats.org/presentationml/2006/main">
  <p:tag name="PA" val="v5.2.4"/>
</p:tagLst>
</file>

<file path=ppt/tags/tag14.xml><?xml version="1.0" encoding="utf-8"?>
<p:tagLst xmlns:a="http://schemas.openxmlformats.org/drawingml/2006/main" xmlns:r="http://schemas.openxmlformats.org/officeDocument/2006/relationships" xmlns:p="http://schemas.openxmlformats.org/presentationml/2006/main">
  <p:tag name="PA" val="v5.2.4"/>
</p:tagLst>
</file>

<file path=ppt/tags/tag15.xml><?xml version="1.0" encoding="utf-8"?>
<p:tagLst xmlns:a="http://schemas.openxmlformats.org/drawingml/2006/main" xmlns:r="http://schemas.openxmlformats.org/officeDocument/2006/relationships" xmlns:p="http://schemas.openxmlformats.org/presentationml/2006/main">
  <p:tag name="PA" val="v5.2.4"/>
</p:tagLst>
</file>

<file path=ppt/tags/tag16.xml><?xml version="1.0" encoding="utf-8"?>
<p:tagLst xmlns:a="http://schemas.openxmlformats.org/drawingml/2006/main" xmlns:r="http://schemas.openxmlformats.org/officeDocument/2006/relationships" xmlns:p="http://schemas.openxmlformats.org/presentationml/2006/main">
  <p:tag name="PA" val="v5.2.4"/>
</p:tagLst>
</file>

<file path=ppt/tags/tag17.xml><?xml version="1.0" encoding="utf-8"?>
<p:tagLst xmlns:a="http://schemas.openxmlformats.org/drawingml/2006/main" xmlns:r="http://schemas.openxmlformats.org/officeDocument/2006/relationships" xmlns:p="http://schemas.openxmlformats.org/presentationml/2006/main">
  <p:tag name="PA" val="v5.2.4"/>
</p:tagLst>
</file>

<file path=ppt/tags/tag18.xml><?xml version="1.0" encoding="utf-8"?>
<p:tagLst xmlns:a="http://schemas.openxmlformats.org/drawingml/2006/main" xmlns:r="http://schemas.openxmlformats.org/officeDocument/2006/relationships" xmlns:p="http://schemas.openxmlformats.org/presentationml/2006/main">
  <p:tag name="PA" val="v5.2.4"/>
</p:tagLst>
</file>

<file path=ppt/tags/tag19.xml><?xml version="1.0" encoding="utf-8"?>
<p:tagLst xmlns:a="http://schemas.openxmlformats.org/drawingml/2006/main" xmlns:r="http://schemas.openxmlformats.org/officeDocument/2006/relationships" xmlns:p="http://schemas.openxmlformats.org/presentationml/2006/main">
  <p:tag name="PA" val="v5.2.4"/>
</p:tagLst>
</file>

<file path=ppt/tags/tag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0.xml><?xml version="1.0" encoding="utf-8"?>
<p:tagLst xmlns:a="http://schemas.openxmlformats.org/drawingml/2006/main" xmlns:r="http://schemas.openxmlformats.org/officeDocument/2006/relationships" xmlns:p="http://schemas.openxmlformats.org/presentationml/2006/main">
  <p:tag name="PA" val="v5.2.4"/>
</p:tagLst>
</file>

<file path=ppt/tags/tag21.xml><?xml version="1.0" encoding="utf-8"?>
<p:tagLst xmlns:a="http://schemas.openxmlformats.org/drawingml/2006/main" xmlns:r="http://schemas.openxmlformats.org/officeDocument/2006/relationships" xmlns:p="http://schemas.openxmlformats.org/presentationml/2006/main">
  <p:tag name="PA" val="v5.2.4"/>
</p:tagLst>
</file>

<file path=ppt/tags/tag22.xml><?xml version="1.0" encoding="utf-8"?>
<p:tagLst xmlns:a="http://schemas.openxmlformats.org/drawingml/2006/main" xmlns:r="http://schemas.openxmlformats.org/officeDocument/2006/relationships" xmlns:p="http://schemas.openxmlformats.org/presentationml/2006/main">
  <p:tag name="PA" val="v5.2.4"/>
</p:tagLst>
</file>

<file path=ppt/tags/tag23.xml><?xml version="1.0" encoding="utf-8"?>
<p:tagLst xmlns:a="http://schemas.openxmlformats.org/drawingml/2006/main" xmlns:r="http://schemas.openxmlformats.org/officeDocument/2006/relationships" xmlns:p="http://schemas.openxmlformats.org/presentationml/2006/main">
  <p:tag name="PA" val="v5.2.4"/>
</p:tagLst>
</file>

<file path=ppt/tags/tag24.xml><?xml version="1.0" encoding="utf-8"?>
<p:tagLst xmlns:a="http://schemas.openxmlformats.org/drawingml/2006/main" xmlns:r="http://schemas.openxmlformats.org/officeDocument/2006/relationships" xmlns:p="http://schemas.openxmlformats.org/presentationml/2006/main">
  <p:tag name="PA" val="v5.2.4"/>
</p:tagLst>
</file>

<file path=ppt/tags/tag25.xml><?xml version="1.0" encoding="utf-8"?>
<p:tagLst xmlns:a="http://schemas.openxmlformats.org/drawingml/2006/main" xmlns:r="http://schemas.openxmlformats.org/officeDocument/2006/relationships" xmlns:p="http://schemas.openxmlformats.org/presentationml/2006/main">
  <p:tag name="PA" val="v5.2.4"/>
</p:tagLst>
</file>

<file path=ppt/tags/tag26.xml><?xml version="1.0" encoding="utf-8"?>
<p:tagLst xmlns:a="http://schemas.openxmlformats.org/drawingml/2006/main" xmlns:r="http://schemas.openxmlformats.org/officeDocument/2006/relationships" xmlns:p="http://schemas.openxmlformats.org/presentationml/2006/main">
  <p:tag name="PA" val="v5.2.4"/>
</p:tagLst>
</file>

<file path=ppt/tags/tag27.xml><?xml version="1.0" encoding="utf-8"?>
<p:tagLst xmlns:a="http://schemas.openxmlformats.org/drawingml/2006/main" xmlns:r="http://schemas.openxmlformats.org/officeDocument/2006/relationships" xmlns:p="http://schemas.openxmlformats.org/presentationml/2006/main">
  <p:tag name="PA" val="v5.2.4"/>
</p:tagLst>
</file>

<file path=ppt/tags/tag28.xml><?xml version="1.0" encoding="utf-8"?>
<p:tagLst xmlns:a="http://schemas.openxmlformats.org/drawingml/2006/main" xmlns:r="http://schemas.openxmlformats.org/officeDocument/2006/relationships" xmlns:p="http://schemas.openxmlformats.org/presentationml/2006/main">
  <p:tag name="PA" val="v5.2.4"/>
</p:tagLst>
</file>

<file path=ppt/tags/tag29.xml><?xml version="1.0" encoding="utf-8"?>
<p:tagLst xmlns:a="http://schemas.openxmlformats.org/drawingml/2006/main" xmlns:r="http://schemas.openxmlformats.org/officeDocument/2006/relationships" xmlns:p="http://schemas.openxmlformats.org/presentationml/2006/main">
  <p:tag name="PA" val="v5.2.4"/>
</p:tagLst>
</file>

<file path=ppt/tags/tag3.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30.xml><?xml version="1.0" encoding="utf-8"?>
<p:tagLst xmlns:a="http://schemas.openxmlformats.org/drawingml/2006/main" xmlns:r="http://schemas.openxmlformats.org/officeDocument/2006/relationships" xmlns:p="http://schemas.openxmlformats.org/presentationml/2006/main">
  <p:tag name="PA" val="v5.2.4"/>
</p:tagLst>
</file>

<file path=ppt/tags/tag31.xml><?xml version="1.0" encoding="utf-8"?>
<p:tagLst xmlns:a="http://schemas.openxmlformats.org/drawingml/2006/main" xmlns:r="http://schemas.openxmlformats.org/officeDocument/2006/relationships" xmlns:p="http://schemas.openxmlformats.org/presentationml/2006/main">
  <p:tag name="PA" val="v5.2.4"/>
</p:tagLst>
</file>

<file path=ppt/tags/tag32.xml><?xml version="1.0" encoding="utf-8"?>
<p:tagLst xmlns:a="http://schemas.openxmlformats.org/drawingml/2006/main" xmlns:r="http://schemas.openxmlformats.org/officeDocument/2006/relationships" xmlns:p="http://schemas.openxmlformats.org/presentationml/2006/main">
  <p:tag name="PA" val="v5.2.4"/>
</p:tagLst>
</file>

<file path=ppt/tags/tag33.xml><?xml version="1.0" encoding="utf-8"?>
<p:tagLst xmlns:a="http://schemas.openxmlformats.org/drawingml/2006/main" xmlns:r="http://schemas.openxmlformats.org/officeDocument/2006/relationships" xmlns:p="http://schemas.openxmlformats.org/presentationml/2006/main">
  <p:tag name="PA" val="v5.2.4"/>
</p:tagLst>
</file>

<file path=ppt/tags/tag34.xml><?xml version="1.0" encoding="utf-8"?>
<p:tagLst xmlns:a="http://schemas.openxmlformats.org/drawingml/2006/main" xmlns:r="http://schemas.openxmlformats.org/officeDocument/2006/relationships" xmlns:p="http://schemas.openxmlformats.org/presentationml/2006/main">
  <p:tag name="PA" val="v5.2.4"/>
</p:tagLst>
</file>

<file path=ppt/tags/tag35.xml><?xml version="1.0" encoding="utf-8"?>
<p:tagLst xmlns:a="http://schemas.openxmlformats.org/drawingml/2006/main" xmlns:r="http://schemas.openxmlformats.org/officeDocument/2006/relationships" xmlns:p="http://schemas.openxmlformats.org/presentationml/2006/main">
  <p:tag name="PA" val="v5.2.4"/>
</p:tagLst>
</file>

<file path=ppt/tags/tag36.xml><?xml version="1.0" encoding="utf-8"?>
<p:tagLst xmlns:a="http://schemas.openxmlformats.org/drawingml/2006/main" xmlns:r="http://schemas.openxmlformats.org/officeDocument/2006/relationships" xmlns:p="http://schemas.openxmlformats.org/presentationml/2006/main">
  <p:tag name="PA" val="v5.2.4"/>
</p:tagLst>
</file>

<file path=ppt/tags/tag37.xml><?xml version="1.0" encoding="utf-8"?>
<p:tagLst xmlns:a="http://schemas.openxmlformats.org/drawingml/2006/main" xmlns:r="http://schemas.openxmlformats.org/officeDocument/2006/relationships" xmlns:p="http://schemas.openxmlformats.org/presentationml/2006/main">
  <p:tag name="PA" val="v5.2.4"/>
</p:tagLst>
</file>

<file path=ppt/tags/tag38.xml><?xml version="1.0" encoding="utf-8"?>
<p:tagLst xmlns:a="http://schemas.openxmlformats.org/drawingml/2006/main" xmlns:r="http://schemas.openxmlformats.org/officeDocument/2006/relationships" xmlns:p="http://schemas.openxmlformats.org/presentationml/2006/main">
  <p:tag name="PA" val="v5.2.4"/>
</p:tagLst>
</file>

<file path=ppt/tags/tag39.xml><?xml version="1.0" encoding="utf-8"?>
<p:tagLst xmlns:a="http://schemas.openxmlformats.org/drawingml/2006/main" xmlns:r="http://schemas.openxmlformats.org/officeDocument/2006/relationships" xmlns:p="http://schemas.openxmlformats.org/presentationml/2006/main">
  <p:tag name="PA" val="v5.2.4"/>
</p:tagLst>
</file>

<file path=ppt/tags/tag4.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4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41.xml><?xml version="1.0" encoding="utf-8"?>
<p:tagLst xmlns:a="http://schemas.openxmlformats.org/drawingml/2006/main" xmlns:r="http://schemas.openxmlformats.org/officeDocument/2006/relationships" xmlns:p="http://schemas.openxmlformats.org/presentationml/2006/main">
  <p:tag name="PA" val="v5.2.4"/>
</p:tagLst>
</file>

<file path=ppt/tags/tag42.xml><?xml version="1.0" encoding="utf-8"?>
<p:tagLst xmlns:a="http://schemas.openxmlformats.org/drawingml/2006/main" xmlns:r="http://schemas.openxmlformats.org/officeDocument/2006/relationships" xmlns:p="http://schemas.openxmlformats.org/presentationml/2006/main">
  <p:tag name="PA" val="v5.2.4"/>
</p:tagLst>
</file>

<file path=ppt/tags/tag43.xml><?xml version="1.0" encoding="utf-8"?>
<p:tagLst xmlns:a="http://schemas.openxmlformats.org/drawingml/2006/main" xmlns:r="http://schemas.openxmlformats.org/officeDocument/2006/relationships" xmlns:p="http://schemas.openxmlformats.org/presentationml/2006/main">
  <p:tag name="PA" val="v5.2.4"/>
</p:tagLst>
</file>

<file path=ppt/tags/tag44.xml><?xml version="1.0" encoding="utf-8"?>
<p:tagLst xmlns:a="http://schemas.openxmlformats.org/drawingml/2006/main" xmlns:r="http://schemas.openxmlformats.org/officeDocument/2006/relationships" xmlns:p="http://schemas.openxmlformats.org/presentationml/2006/main">
  <p:tag name="PA" val="v5.2.4"/>
</p:tagLst>
</file>

<file path=ppt/tags/tag45.xml><?xml version="1.0" encoding="utf-8"?>
<p:tagLst xmlns:a="http://schemas.openxmlformats.org/drawingml/2006/main" xmlns:r="http://schemas.openxmlformats.org/officeDocument/2006/relationships" xmlns:p="http://schemas.openxmlformats.org/presentationml/2006/main">
  <p:tag name="PA" val="v5.2.4"/>
</p:tagLst>
</file>

<file path=ppt/tags/tag46.xml><?xml version="1.0" encoding="utf-8"?>
<p:tagLst xmlns:a="http://schemas.openxmlformats.org/drawingml/2006/main" xmlns:r="http://schemas.openxmlformats.org/officeDocument/2006/relationships" xmlns:p="http://schemas.openxmlformats.org/presentationml/2006/main">
  <p:tag name="PA" val="v5.2.4"/>
</p:tagLst>
</file>

<file path=ppt/tags/tag47.xml><?xml version="1.0" encoding="utf-8"?>
<p:tagLst xmlns:a="http://schemas.openxmlformats.org/drawingml/2006/main" xmlns:r="http://schemas.openxmlformats.org/officeDocument/2006/relationships" xmlns:p="http://schemas.openxmlformats.org/presentationml/2006/main">
  <p:tag name="PA" val="v5.2.4"/>
</p:tagLst>
</file>

<file path=ppt/tags/tag48.xml><?xml version="1.0" encoding="utf-8"?>
<p:tagLst xmlns:a="http://schemas.openxmlformats.org/drawingml/2006/main" xmlns:r="http://schemas.openxmlformats.org/officeDocument/2006/relationships" xmlns:p="http://schemas.openxmlformats.org/presentationml/2006/main">
  <p:tag name="PA" val="v5.2.4"/>
</p:tagLst>
</file>

<file path=ppt/tags/tag49.xml><?xml version="1.0" encoding="utf-8"?>
<p:tagLst xmlns:a="http://schemas.openxmlformats.org/drawingml/2006/main" xmlns:r="http://schemas.openxmlformats.org/officeDocument/2006/relationships" xmlns:p="http://schemas.openxmlformats.org/presentationml/2006/main">
  <p:tag name="PA" val="v5.2.4"/>
</p:tagLst>
</file>

<file path=ppt/tags/tag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50.xml><?xml version="1.0" encoding="utf-8"?>
<p:tagLst xmlns:a="http://schemas.openxmlformats.org/drawingml/2006/main" xmlns:r="http://schemas.openxmlformats.org/officeDocument/2006/relationships" xmlns:p="http://schemas.openxmlformats.org/presentationml/2006/main">
  <p:tag name="PA" val="v5.2.4"/>
</p:tagLst>
</file>

<file path=ppt/tags/tag51.xml><?xml version="1.0" encoding="utf-8"?>
<p:tagLst xmlns:a="http://schemas.openxmlformats.org/drawingml/2006/main" xmlns:r="http://schemas.openxmlformats.org/officeDocument/2006/relationships" xmlns:p="http://schemas.openxmlformats.org/presentationml/2006/main">
  <p:tag name="PA" val="v5.2.4"/>
</p:tagLst>
</file>

<file path=ppt/tags/tag52.xml><?xml version="1.0" encoding="utf-8"?>
<p:tagLst xmlns:a="http://schemas.openxmlformats.org/drawingml/2006/main" xmlns:r="http://schemas.openxmlformats.org/officeDocument/2006/relationships" xmlns:p="http://schemas.openxmlformats.org/presentationml/2006/main">
  <p:tag name="PA" val="v5.2.4"/>
</p:tagLst>
</file>

<file path=ppt/tags/tag53.xml><?xml version="1.0" encoding="utf-8"?>
<p:tagLst xmlns:a="http://schemas.openxmlformats.org/drawingml/2006/main" xmlns:r="http://schemas.openxmlformats.org/officeDocument/2006/relationships" xmlns:p="http://schemas.openxmlformats.org/presentationml/2006/main">
  <p:tag name="PA" val="v5.2.4"/>
</p:tagLst>
</file>

<file path=ppt/tags/tag54.xml><?xml version="1.0" encoding="utf-8"?>
<p:tagLst xmlns:a="http://schemas.openxmlformats.org/drawingml/2006/main" xmlns:r="http://schemas.openxmlformats.org/officeDocument/2006/relationships" xmlns:p="http://schemas.openxmlformats.org/presentationml/2006/main">
  <p:tag name="PA" val="v5.2.4"/>
</p:tagLst>
</file>

<file path=ppt/tags/tag55.xml><?xml version="1.0" encoding="utf-8"?>
<p:tagLst xmlns:a="http://schemas.openxmlformats.org/drawingml/2006/main" xmlns:r="http://schemas.openxmlformats.org/officeDocument/2006/relationships" xmlns:p="http://schemas.openxmlformats.org/presentationml/2006/main">
  <p:tag name="PA" val="v5.2.4"/>
</p:tagLst>
</file>

<file path=ppt/tags/tag56.xml><?xml version="1.0" encoding="utf-8"?>
<p:tagLst xmlns:a="http://schemas.openxmlformats.org/drawingml/2006/main" xmlns:r="http://schemas.openxmlformats.org/officeDocument/2006/relationships" xmlns:p="http://schemas.openxmlformats.org/presentationml/2006/main">
  <p:tag name="PA" val="v5.2.4"/>
</p:tagLst>
</file>

<file path=ppt/tags/tag57.xml><?xml version="1.0" encoding="utf-8"?>
<p:tagLst xmlns:a="http://schemas.openxmlformats.org/drawingml/2006/main" xmlns:r="http://schemas.openxmlformats.org/officeDocument/2006/relationships" xmlns:p="http://schemas.openxmlformats.org/presentationml/2006/main">
  <p:tag name="PA" val="v5.2.4"/>
</p:tagLst>
</file>

<file path=ppt/tags/tag58.xml><?xml version="1.0" encoding="utf-8"?>
<p:tagLst xmlns:a="http://schemas.openxmlformats.org/drawingml/2006/main" xmlns:r="http://schemas.openxmlformats.org/officeDocument/2006/relationships" xmlns:p="http://schemas.openxmlformats.org/presentationml/2006/main">
  <p:tag name="PA" val="v5.2.4"/>
</p:tagLst>
</file>

<file path=ppt/tags/tag59.xml><?xml version="1.0" encoding="utf-8"?>
<p:tagLst xmlns:a="http://schemas.openxmlformats.org/drawingml/2006/main" xmlns:r="http://schemas.openxmlformats.org/officeDocument/2006/relationships" xmlns:p="http://schemas.openxmlformats.org/presentationml/2006/main">
  <p:tag name="PA" val="v5.2.4"/>
</p:tagLst>
</file>

<file path=ppt/tags/tag6.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60.xml><?xml version="1.0" encoding="utf-8"?>
<p:tagLst xmlns:a="http://schemas.openxmlformats.org/drawingml/2006/main" xmlns:r="http://schemas.openxmlformats.org/officeDocument/2006/relationships" xmlns:p="http://schemas.openxmlformats.org/presentationml/2006/main">
  <p:tag name="PA" val="v5.2.4"/>
</p:tagLst>
</file>

<file path=ppt/tags/tag61.xml><?xml version="1.0" encoding="utf-8"?>
<p:tagLst xmlns:a="http://schemas.openxmlformats.org/drawingml/2006/main" xmlns:r="http://schemas.openxmlformats.org/officeDocument/2006/relationships" xmlns:p="http://schemas.openxmlformats.org/presentationml/2006/main">
  <p:tag name="PA" val="v5.2.4"/>
</p:tagLst>
</file>

<file path=ppt/tags/tag62.xml><?xml version="1.0" encoding="utf-8"?>
<p:tagLst xmlns:a="http://schemas.openxmlformats.org/drawingml/2006/main" xmlns:r="http://schemas.openxmlformats.org/officeDocument/2006/relationships" xmlns:p="http://schemas.openxmlformats.org/presentationml/2006/main">
  <p:tag name="PA" val="v5.2.4"/>
</p:tagLst>
</file>

<file path=ppt/tags/tag63.xml><?xml version="1.0" encoding="utf-8"?>
<p:tagLst xmlns:a="http://schemas.openxmlformats.org/drawingml/2006/main" xmlns:r="http://schemas.openxmlformats.org/officeDocument/2006/relationships" xmlns:p="http://schemas.openxmlformats.org/presentationml/2006/main">
  <p:tag name="PA" val="v5.2.4"/>
</p:tagLst>
</file>

<file path=ppt/tags/tag64.xml><?xml version="1.0" encoding="utf-8"?>
<p:tagLst xmlns:a="http://schemas.openxmlformats.org/drawingml/2006/main" xmlns:r="http://schemas.openxmlformats.org/officeDocument/2006/relationships" xmlns:p="http://schemas.openxmlformats.org/presentationml/2006/main">
  <p:tag name="PA" val="v5.2.4"/>
</p:tagLst>
</file>

<file path=ppt/tags/tag6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66.xml><?xml version="1.0" encoding="utf-8"?>
<p:tagLst xmlns:a="http://schemas.openxmlformats.org/drawingml/2006/main" xmlns:r="http://schemas.openxmlformats.org/officeDocument/2006/relationships" xmlns:p="http://schemas.openxmlformats.org/presentationml/2006/main">
  <p:tag name="PA" val="v5.2.4"/>
</p:tagLst>
</file>

<file path=ppt/tags/tag67.xml><?xml version="1.0" encoding="utf-8"?>
<p:tagLst xmlns:a="http://schemas.openxmlformats.org/drawingml/2006/main" xmlns:r="http://schemas.openxmlformats.org/officeDocument/2006/relationships" xmlns:p="http://schemas.openxmlformats.org/presentationml/2006/main">
  <p:tag name="PA" val="v5.2.4"/>
</p:tagLst>
</file>

<file path=ppt/tags/tag68.xml><?xml version="1.0" encoding="utf-8"?>
<p:tagLst xmlns:a="http://schemas.openxmlformats.org/drawingml/2006/main" xmlns:r="http://schemas.openxmlformats.org/officeDocument/2006/relationships" xmlns:p="http://schemas.openxmlformats.org/presentationml/2006/main">
  <p:tag name="PA" val="v5.2.4"/>
</p:tagLst>
</file>

<file path=ppt/tags/tag69.xml><?xml version="1.0" encoding="utf-8"?>
<p:tagLst xmlns:a="http://schemas.openxmlformats.org/drawingml/2006/main" xmlns:r="http://schemas.openxmlformats.org/officeDocument/2006/relationships" xmlns:p="http://schemas.openxmlformats.org/presentationml/2006/main">
  <p:tag name="PA" val="v5.2.4"/>
</p:tagLst>
</file>

<file path=ppt/tags/tag7.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70.xml><?xml version="1.0" encoding="utf-8"?>
<p:tagLst xmlns:a="http://schemas.openxmlformats.org/drawingml/2006/main" xmlns:r="http://schemas.openxmlformats.org/officeDocument/2006/relationships" xmlns:p="http://schemas.openxmlformats.org/presentationml/2006/main">
  <p:tag name="PA" val="v5.2.4"/>
</p:tagLst>
</file>

<file path=ppt/tags/tag71.xml><?xml version="1.0" encoding="utf-8"?>
<p:tagLst xmlns:a="http://schemas.openxmlformats.org/drawingml/2006/main" xmlns:r="http://schemas.openxmlformats.org/officeDocument/2006/relationships" xmlns:p="http://schemas.openxmlformats.org/presentationml/2006/main">
  <p:tag name="PA" val="v5.2.4"/>
</p:tagLst>
</file>

<file path=ppt/tags/tag72.xml><?xml version="1.0" encoding="utf-8"?>
<p:tagLst xmlns:a="http://schemas.openxmlformats.org/drawingml/2006/main" xmlns:r="http://schemas.openxmlformats.org/officeDocument/2006/relationships" xmlns:p="http://schemas.openxmlformats.org/presentationml/2006/main">
  <p:tag name="PA" val="v5.2.4"/>
</p:tagLst>
</file>

<file path=ppt/tags/tag73.xml><?xml version="1.0" encoding="utf-8"?>
<p:tagLst xmlns:a="http://schemas.openxmlformats.org/drawingml/2006/main" xmlns:r="http://schemas.openxmlformats.org/officeDocument/2006/relationships" xmlns:p="http://schemas.openxmlformats.org/presentationml/2006/main">
  <p:tag name="PA" val="v5.2.4"/>
</p:tagLst>
</file>

<file path=ppt/tags/tag74.xml><?xml version="1.0" encoding="utf-8"?>
<p:tagLst xmlns:a="http://schemas.openxmlformats.org/drawingml/2006/main" xmlns:r="http://schemas.openxmlformats.org/officeDocument/2006/relationships" xmlns:p="http://schemas.openxmlformats.org/presentationml/2006/main">
  <p:tag name="PA" val="v5.2.4"/>
</p:tagLst>
</file>

<file path=ppt/tags/tag7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76.xml><?xml version="1.0" encoding="utf-8"?>
<p:tagLst xmlns:a="http://schemas.openxmlformats.org/drawingml/2006/main" xmlns:r="http://schemas.openxmlformats.org/officeDocument/2006/relationships" xmlns:p="http://schemas.openxmlformats.org/presentationml/2006/main">
  <p:tag name="PA" val="v5.2.4"/>
</p:tagLst>
</file>

<file path=ppt/tags/tag77.xml><?xml version="1.0" encoding="utf-8"?>
<p:tagLst xmlns:a="http://schemas.openxmlformats.org/drawingml/2006/main" xmlns:r="http://schemas.openxmlformats.org/officeDocument/2006/relationships" xmlns:p="http://schemas.openxmlformats.org/presentationml/2006/main">
  <p:tag name="PA" val="v5.2.4"/>
</p:tagLst>
</file>

<file path=ppt/tags/tag78.xml><?xml version="1.0" encoding="utf-8"?>
<p:tagLst xmlns:a="http://schemas.openxmlformats.org/drawingml/2006/main" xmlns:r="http://schemas.openxmlformats.org/officeDocument/2006/relationships" xmlns:p="http://schemas.openxmlformats.org/presentationml/2006/main">
  <p:tag name="PA" val="v5.2.4"/>
</p:tagLst>
</file>

<file path=ppt/tags/tag79.xml><?xml version="1.0" encoding="utf-8"?>
<p:tagLst xmlns:a="http://schemas.openxmlformats.org/drawingml/2006/main" xmlns:r="http://schemas.openxmlformats.org/officeDocument/2006/relationships" xmlns:p="http://schemas.openxmlformats.org/presentationml/2006/main">
  <p:tag name="PA" val="v5.2.4"/>
</p:tagLst>
</file>

<file path=ppt/tags/tag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80.xml><?xml version="1.0" encoding="utf-8"?>
<p:tagLst xmlns:a="http://schemas.openxmlformats.org/drawingml/2006/main" xmlns:r="http://schemas.openxmlformats.org/officeDocument/2006/relationships" xmlns:p="http://schemas.openxmlformats.org/presentationml/2006/main">
  <p:tag name="PA" val="v5.2.4"/>
</p:tagLst>
</file>

<file path=ppt/tags/tag81.xml><?xml version="1.0" encoding="utf-8"?>
<p:tagLst xmlns:a="http://schemas.openxmlformats.org/drawingml/2006/main" xmlns:r="http://schemas.openxmlformats.org/officeDocument/2006/relationships" xmlns:p="http://schemas.openxmlformats.org/presentationml/2006/main">
  <p:tag name="PA" val="v5.2.4"/>
</p:tagLst>
</file>

<file path=ppt/tags/tag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Office 主题​​">
  <a:themeElements>
    <a:clrScheme name="经典论文答辩">
      <a:dk1>
        <a:sysClr val="windowText" lastClr="000000"/>
      </a:dk1>
      <a:lt1>
        <a:sysClr val="window" lastClr="FFFFFF"/>
      </a:lt1>
      <a:dk2>
        <a:srgbClr val="44546A"/>
      </a:dk2>
      <a:lt2>
        <a:srgbClr val="E7E6E6"/>
      </a:lt2>
      <a:accent1>
        <a:srgbClr val="333E50"/>
      </a:accent1>
      <a:accent2>
        <a:srgbClr val="333E50"/>
      </a:accent2>
      <a:accent3>
        <a:srgbClr val="333E50"/>
      </a:accent3>
      <a:accent4>
        <a:srgbClr val="333E50"/>
      </a:accent4>
      <a:accent5>
        <a:srgbClr val="333E50"/>
      </a:accent5>
      <a:accent6>
        <a:srgbClr val="333E50"/>
      </a:accent6>
      <a:hlink>
        <a:srgbClr val="0563C1"/>
      </a:hlink>
      <a:folHlink>
        <a:srgbClr val="954F72"/>
      </a:folHlink>
    </a:clrScheme>
    <a:fontScheme name="自定义 2">
      <a:majorFont>
        <a:latin typeface="思源黑体 CN Normal"/>
        <a:ea typeface="思源黑体 CN Medium"/>
        <a:cs typeface=""/>
      </a:majorFont>
      <a:minorFont>
        <a:latin typeface="思源黑体 CN Regular"/>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宋体"/>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默认设计模板">
  <a:themeElements>
    <a:clrScheme name="">
      <a:dk1>
        <a:srgbClr val="000000"/>
      </a:dk1>
      <a:lt1>
        <a:srgbClr val="FFFFFF"/>
      </a:lt1>
      <a:dk2>
        <a:srgbClr val="EAEFE7"/>
      </a:dk2>
      <a:lt2>
        <a:srgbClr val="FAFCF7"/>
      </a:lt2>
      <a:accent1>
        <a:srgbClr val="6F8356"/>
      </a:accent1>
      <a:accent2>
        <a:srgbClr val="86996A"/>
      </a:accent2>
      <a:accent3>
        <a:srgbClr val="98A97B"/>
      </a:accent3>
      <a:accent4>
        <a:srgbClr val="BFCFB5"/>
      </a:accent4>
      <a:accent5>
        <a:srgbClr val="AFBFA2"/>
      </a:accent5>
      <a:accent6>
        <a:srgbClr val="9FB08F"/>
      </a:accent6>
      <a:hlink>
        <a:srgbClr val="5FCBFB"/>
      </a:hlink>
      <a:folHlink>
        <a:srgbClr val="B759BC"/>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9402</TotalTime>
  <Words>2021</Words>
  <Application>Microsoft Office PowerPoint</Application>
  <PresentationFormat>宽屏</PresentationFormat>
  <Paragraphs>173</Paragraphs>
  <Slides>23</Slides>
  <Notes>22</Notes>
  <HiddenSlides>0</HiddenSlides>
  <MMClips>1</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23</vt:i4>
      </vt:variant>
    </vt:vector>
  </HeadingPairs>
  <TitlesOfParts>
    <vt:vector size="37" baseType="lpstr">
      <vt:lpstr>Linux Libertine</vt:lpstr>
      <vt:lpstr>方正公文小标宋</vt:lpstr>
      <vt:lpstr>华文新魏</vt:lpstr>
      <vt:lpstr>思源黑体 CN Light</vt:lpstr>
      <vt:lpstr>思源黑体 CN Normal</vt:lpstr>
      <vt:lpstr>思源黑体 CN Regular</vt:lpstr>
      <vt:lpstr>微软雅黑</vt:lpstr>
      <vt:lpstr>Arial</vt:lpstr>
      <vt:lpstr>Calibri</vt:lpstr>
      <vt:lpstr>Cambria Math</vt:lpstr>
      <vt:lpstr>Times New Roman</vt:lpstr>
      <vt:lpstr>Office 主题​​</vt:lpstr>
      <vt:lpstr>1_Office 主题​​</vt:lpstr>
      <vt:lpstr>2_默认设计模板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147</dc:title>
  <dc:creator>19940802</dc:creator>
  <cp:lastModifiedBy>mi</cp:lastModifiedBy>
  <cp:revision>180</cp:revision>
  <dcterms:created xsi:type="dcterms:W3CDTF">2019-05-23T01:39:00Z</dcterms:created>
  <dcterms:modified xsi:type="dcterms:W3CDTF">2022-06-21T02:59:39Z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2052-11.1.0.8696</vt:lpwstr>
  </property>
</Properties>
</file>