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Code Pro" panose="020B0509030403020204" pitchFamily="49" charset="0"/>
      <p:regular r:id="rId24"/>
      <p:bold r:id="rId25"/>
      <p:italic r:id="rId26"/>
      <p:boldItalic r:id="rId27"/>
    </p:embeddedFont>
    <p:embeddedFont>
      <p:font typeface="Source Code Pro Black" panose="020B0809030403020204" pitchFamily="49" charset="0"/>
      <p:bold r:id="rId28"/>
      <p:boldItalic r:id="rId29"/>
    </p:embeddedFont>
    <p:embeddedFont>
      <p:font typeface="Source Code Pro Light" panose="020B0409030403020204" pitchFamily="49" charset="0"/>
      <p:regular r:id="rId30"/>
      <p:bold r:id="rId31"/>
      <p:italic r:id="rId32"/>
      <p:boldItalic r:id="rId33"/>
    </p:embeddedFont>
    <p:embeddedFont>
      <p:font typeface="Source Code Pro SemiBold" panose="020B0609030403020204" pitchFamily="49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Source Sans Pro Black" panose="020B0803030403020204" pitchFamily="34" charset="0"/>
      <p:bold r:id="rId42"/>
      <p:boldItalic r:id="rId43"/>
    </p:embeddedFont>
    <p:embeddedFont>
      <p:font typeface="Source Sans Pro Light" panose="020B0403030403020204" pitchFamily="34" charset="0"/>
      <p:regular r:id="rId44"/>
      <p:bold r:id="rId45"/>
      <p:italic r:id="rId46"/>
      <p:boldItalic r:id="rId47"/>
    </p:embeddedFont>
    <p:embeddedFont>
      <p:font typeface="Source Sans Pro SemiBold" panose="020B0603030403020204" pitchFamily="34" charset="0"/>
      <p:regular r:id="rId48"/>
      <p:bold r:id="rId49"/>
      <p:italic r:id="rId50"/>
      <p:boldItalic r:id="rId51"/>
    </p:embeddedFont>
    <p:embeddedFont>
      <p:font typeface="Source Serif Pro" panose="02040603050405020204" pitchFamily="18" charset="0"/>
      <p:regular r:id="rId52"/>
      <p:bold r:id="rId53"/>
      <p:italic r:id="rId54"/>
      <p:boldItalic r:id="rId55"/>
    </p:embeddedFont>
    <p:embeddedFont>
      <p:font typeface="Source Serif Pro Black" panose="02040903050405020204" pitchFamily="18" charset="0"/>
      <p:bold r:id="rId56"/>
      <p:boldItalic r:id="rId57"/>
    </p:embeddedFont>
    <p:embeddedFont>
      <p:font typeface="Source Serif Pro Light" panose="02040303050405020204" pitchFamily="18" charset="0"/>
      <p:regular r:id="rId58"/>
      <p:bold r:id="rId59"/>
      <p:italic r:id="rId60"/>
      <p:boldItalic r:id="rId61"/>
    </p:embeddedFont>
    <p:embeddedFont>
      <p:font typeface="Source Serif Pro SemiBold" panose="02040703050405020204" pitchFamily="18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iSdyUGoUrbcoebRpv+5uWjM9GJ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p Mayr" initials="" lastIdx="1" clrIdx="0"/>
  <p:cmAuthor id="1" name="Nina Smirnov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991720-E9C7-45EB-B33F-A8314454A769}">
  <a:tblStyle styleId="{34991720-E9C7-45EB-B33F-A8314454A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528" y="108"/>
      </p:cViewPr>
      <p:guideLst>
        <p:guide orient="horz" pos="300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font" Target="fonts/font36.fntdata"/><Relationship Id="rId63" Type="http://schemas.openxmlformats.org/officeDocument/2006/relationships/font" Target="fonts/font44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font" Target="fonts/font34.fntdata"/><Relationship Id="rId58" Type="http://schemas.openxmlformats.org/officeDocument/2006/relationships/font" Target="fonts/font39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font" Target="fonts/font38.fntdata"/><Relationship Id="rId61" Type="http://schemas.openxmlformats.org/officeDocument/2006/relationships/font" Target="fonts/font42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font" Target="fonts/font33.fntdata"/><Relationship Id="rId60" Type="http://schemas.openxmlformats.org/officeDocument/2006/relationships/font" Target="fonts/font41.fntdata"/><Relationship Id="rId65" Type="http://schemas.openxmlformats.org/officeDocument/2006/relationships/font" Target="fonts/font4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font" Target="fonts/font37.fntdata"/><Relationship Id="rId64" Type="http://schemas.openxmlformats.org/officeDocument/2006/relationships/font" Target="fonts/font45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3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59" Type="http://schemas.openxmlformats.org/officeDocument/2006/relationships/font" Target="fonts/font40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54" Type="http://schemas.openxmlformats.org/officeDocument/2006/relationships/font" Target="fonts/font35.fntdata"/><Relationship Id="rId62" Type="http://schemas.openxmlformats.org/officeDocument/2006/relationships/font" Target="fonts/font43.fntdata"/><Relationship Id="rId7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4884dced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4884dcedf_0_5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34884dcedf_0_52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4884dced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4884dcedf_0_7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4884dcedf_0_7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4884dced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4884dcedf_0_8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34884dcedf_0_8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4884dced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4884dcedf_0_9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34884dcedf_0_93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4884dced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4884dcedf_0_11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34884dcedf_0_118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4884dced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4884dcedf_0_13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134884dcedf_0_13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4884dced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4884dcedf_0_10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34884dcedf_0_100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5b8fefa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5b8fefa90_0_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35b8fefa90_0_6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5b8fefa9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5b8fefa90_0_3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35b8fefa90_0_3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4884dce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4884dcedf_0_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34884dcedf_0_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5b8fefa9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5b8fefa90_0_2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35b8fefa90_0_26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4884dced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4884dcedf_0_1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34884dcedf_0_1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4884dced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4884dcedf_0_2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34884dcedf_0_2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4884dced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4884dcedf_0_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34884dcedf_0_30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4884dced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4884dcedf_0_4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34884dcedf_0_4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>
            <a:off x="0" y="2656200"/>
            <a:ext cx="9144000" cy="1289957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34" y="1001232"/>
            <a:ext cx="3007070" cy="54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"/>
          <p:cNvSpPr/>
          <p:nvPr/>
        </p:nvSpPr>
        <p:spPr>
          <a:xfrm>
            <a:off x="0" y="3946156"/>
            <a:ext cx="9144000" cy="1289957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3995936" y="2708919"/>
            <a:ext cx="4896544" cy="115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3200"/>
              <a:buFont typeface="Source Sans Pro"/>
              <a:buNone/>
              <a:defRPr sz="3200" b="0">
                <a:solidFill>
                  <a:srgbClr val="5874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3995936" y="4077072"/>
            <a:ext cx="489654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5946018"/>
            <a:ext cx="792088" cy="65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 descr="Ein Bild, das Gebäude, draußen, Apartmentgebäude, Stad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943" y="2655996"/>
            <a:ext cx="3300977" cy="25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83569" y="908050"/>
            <a:ext cx="7776864" cy="50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3600"/>
              <a:buFont typeface="Source Sans Pro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34" y="355600"/>
            <a:ext cx="1638918" cy="29946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lussfolie">
  <p:cSld name="Abschlussfoli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6136" y="4278318"/>
            <a:ext cx="806091" cy="6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/>
          <p:nvPr/>
        </p:nvSpPr>
        <p:spPr>
          <a:xfrm>
            <a:off x="0" y="2656478"/>
            <a:ext cx="9144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84214" y="2944509"/>
            <a:ext cx="7632202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0" y="2304822"/>
            <a:ext cx="9144000" cy="351656"/>
          </a:xfrm>
          <a:prstGeom prst="rect">
            <a:avLst/>
          </a:prstGeom>
          <a:solidFill>
            <a:srgbClr val="58748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352" y="4305529"/>
            <a:ext cx="2908004" cy="60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34" y="355600"/>
            <a:ext cx="1638918" cy="29946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3600"/>
              <a:buFont typeface="Source Sans Pro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83569" y="1600200"/>
            <a:ext cx="7776219" cy="478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58748F"/>
              </a:buClr>
              <a:buSzPts val="2800"/>
              <a:buFont typeface="Noto Sans Symbols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🞂"/>
              <a:defRPr sz="24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▪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2spaltig">
  <p:cSld name="Titel und Inhalt 2spalt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3600"/>
              <a:buFont typeface="Source Sans Pro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83569" y="1628800"/>
            <a:ext cx="3744415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58748F"/>
              </a:buClr>
              <a:buSzPts val="2800"/>
              <a:buFont typeface="Noto Sans Symbols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🞂"/>
              <a:defRPr sz="24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▪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716016" y="1628800"/>
            <a:ext cx="3744415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58748F"/>
              </a:buClr>
              <a:buSzPts val="2800"/>
              <a:buFont typeface="Noto Sans Symbols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🞂"/>
              <a:defRPr sz="24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▪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34" y="355600"/>
            <a:ext cx="1638918" cy="29946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e Folie">
  <p:cSld name="Leere Foli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34" y="355600"/>
            <a:ext cx="1638918" cy="29946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lie mit Hintergrund">
  <p:cSld name="Folie mit Hintergr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196974"/>
            <a:ext cx="9144000" cy="56610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83569" y="1513071"/>
            <a:ext cx="7776864" cy="50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3600"/>
              <a:buFont typeface="Source Sans Pro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34" y="355600"/>
            <a:ext cx="1638918" cy="2994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683569" y="908050"/>
            <a:ext cx="7776864" cy="50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3600"/>
              <a:buFont typeface="Source Sans Pro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34" y="355600"/>
            <a:ext cx="1638918" cy="2994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2" name="Google Shape;62;p12"/>
          <p:cNvSpPr txBox="1"/>
          <p:nvPr/>
        </p:nvSpPr>
        <p:spPr>
          <a:xfrm>
            <a:off x="700834" y="1700808"/>
            <a:ext cx="32400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Source Sans light</a:t>
            </a:r>
            <a:endParaRPr sz="18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 Sans regular</a:t>
            </a: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SemiBold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Source Sans semibold</a:t>
            </a:r>
            <a:endParaRPr sz="1800" b="0" i="0" u="none" strike="noStrike" cap="none">
              <a:solidFill>
                <a:schemeClr val="dk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 Sans bold</a:t>
            </a:r>
            <a:endParaRPr sz="18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Black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Source Sans black</a:t>
            </a:r>
            <a:endParaRPr sz="1800" b="0" i="0" u="none" strike="noStrike" cap="none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erif Pro Light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Source Serif light</a:t>
            </a:r>
            <a:endParaRPr sz="1800" b="0" i="0" u="none" strike="noStrike" cap="none">
              <a:solidFill>
                <a:schemeClr val="dk1"/>
              </a:solidFill>
              <a:latin typeface="Source Serif Pro Light"/>
              <a:ea typeface="Source Serif Pro Light"/>
              <a:cs typeface="Source Serif Pro Light"/>
              <a:sym typeface="Source Serif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erif Pro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Source Serif regular</a:t>
            </a:r>
            <a:endParaRPr sz="1800" b="0" i="0" u="none" strike="noStrike" cap="none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erif Pro SemiBold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Source Serif semibold</a:t>
            </a:r>
            <a:endParaRPr sz="1800" b="0" i="0" u="none" strike="noStrike" cap="none">
              <a:solidFill>
                <a:schemeClr val="dk1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erif Pro"/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Source Serif bold</a:t>
            </a:r>
            <a:endParaRPr sz="1800" b="1" i="0" u="none" strike="noStrike" cap="none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erif Pro Black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Serif Pro Black"/>
                <a:ea typeface="Source Serif Pro Black"/>
                <a:cs typeface="Source Serif Pro Black"/>
                <a:sym typeface="Source Serif Pro Black"/>
              </a:rPr>
              <a:t>Source Serif black</a:t>
            </a:r>
            <a:endParaRPr sz="1800" b="0" i="0" u="none" strike="noStrike" cap="none">
              <a:solidFill>
                <a:schemeClr val="dk1"/>
              </a:solidFill>
              <a:latin typeface="Source Serif Pro Black"/>
              <a:ea typeface="Source Serif Pro Black"/>
              <a:cs typeface="Source Serif Pro Black"/>
              <a:sym typeface="Source Serif Pro Black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5220072" y="1700808"/>
            <a:ext cx="3240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 Light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Source Code light</a:t>
            </a:r>
            <a:endParaRPr sz="1800" b="0" i="0" u="none" strike="noStrike" cap="none">
              <a:solidFill>
                <a:schemeClr val="dk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 Code regular</a:t>
            </a:r>
            <a:endParaRPr sz="1800" b="0" i="0" u="none" strike="noStrike" cap="non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 SemiBold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Source Code semibold</a:t>
            </a:r>
            <a:endParaRPr sz="1800" b="0" i="0" u="none" strike="noStrike" cap="none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 Code bold</a:t>
            </a:r>
            <a:endParaRPr sz="1800" b="1" i="0" u="none" strike="noStrike" cap="non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 Black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Source Code black</a:t>
            </a:r>
            <a:endParaRPr sz="1800" b="0" i="0" u="none" strike="noStrike" cap="none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84213" y="897622"/>
            <a:ext cx="7775575" cy="52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5874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84213" y="1600200"/>
            <a:ext cx="7775575" cy="478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58748F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8748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8748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Wz4ae5c65VDWanY3Vo-fj__bFjn-loL4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683550" y="1582628"/>
            <a:ext cx="77769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400" b="1">
                <a:solidFill>
                  <a:srgbClr val="24303D"/>
                </a:solidFill>
              </a:rPr>
              <a:t>EVALUATION OF EMBEDDING MODELS FOR AUTOMATIC EXTRACTION AND CLASSIFICATION OF ACKNOWLEDGED ENTITIES IN SCIENTIFIC DOCUMENTS</a:t>
            </a:r>
            <a:endParaRPr sz="2400" b="1">
              <a:solidFill>
                <a:srgbClr val="24303D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1891850" y="3856500"/>
            <a:ext cx="734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897450" y="3237975"/>
            <a:ext cx="73491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NINA SMIRNOVA</a:t>
            </a:r>
            <a:r>
              <a:rPr lang="de-DE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de-DE" sz="1800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</a:t>
            </a:r>
            <a:r>
              <a:rPr lang="de-DE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de-DE" sz="18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PHILIPP MAYR</a:t>
            </a:r>
            <a:r>
              <a:rPr lang="de-DE" sz="1800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1800" baseline="30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1800" baseline="30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de-DE" sz="1800" baseline="30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de-DE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GESIS – LEIBNIZ INSTITUTE FOR THE SOCIAL SCIENCES, COLOGNE, GERMANY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de-DE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 PRESENTING AUTHOR: NINASMIRNOVA@WEB.DE</a:t>
            </a:r>
            <a:br>
              <a:rPr lang="de-DE"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625" y="298001"/>
            <a:ext cx="1541825" cy="10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4884dcedf_0_52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100" b="1"/>
              <a:t>Annotation</a:t>
            </a:r>
            <a:endParaRPr sz="4100" b="1"/>
          </a:p>
        </p:txBody>
      </p:sp>
      <p:sp>
        <p:nvSpPr>
          <p:cNvPr id="154" name="Google Shape;154;g134884dcedf_0_52"/>
          <p:cNvSpPr txBox="1">
            <a:spLocks noGrp="1"/>
          </p:cNvSpPr>
          <p:nvPr>
            <p:ph type="body" idx="1"/>
          </p:nvPr>
        </p:nvSpPr>
        <p:spPr>
          <a:xfrm>
            <a:off x="575100" y="1720175"/>
            <a:ext cx="4352700" cy="268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de-DE" sz="23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semi-automated approach</a:t>
            </a:r>
            <a:endParaRPr sz="23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350"/>
              <a:buFont typeface="Arial"/>
              <a:buChar char="●"/>
            </a:pPr>
            <a:r>
              <a:rPr lang="de-DE" sz="23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Flair format - the IOB2-format (Inside–Outside–Beginning) for tag annotation</a:t>
            </a:r>
            <a:endParaRPr sz="4100"/>
          </a:p>
        </p:txBody>
      </p:sp>
      <p:sp>
        <p:nvSpPr>
          <p:cNvPr id="155" name="Google Shape;155;g134884dcedf_0_52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156" name="Google Shape;156;g134884dcedf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544" y="1720175"/>
            <a:ext cx="227647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4884dcedf_0_74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76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58748F"/>
                </a:solidFill>
                <a:highlight>
                  <a:srgbClr val="FFFFFF"/>
                </a:highlight>
              </a:rPr>
              <a:t>FLAIR NER Models</a:t>
            </a:r>
            <a:endParaRPr sz="3000"/>
          </a:p>
        </p:txBody>
      </p:sp>
      <p:sp>
        <p:nvSpPr>
          <p:cNvPr id="163" name="Google Shape;163;g134884dcedf_0_74"/>
          <p:cNvSpPr txBox="1">
            <a:spLocks noGrp="1"/>
          </p:cNvSpPr>
          <p:nvPr>
            <p:ph type="body" idx="1"/>
          </p:nvPr>
        </p:nvSpPr>
        <p:spPr>
          <a:xfrm>
            <a:off x="683569" y="1600200"/>
            <a:ext cx="7776300" cy="478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>
                <a:highlight>
                  <a:srgbClr val="FFFFFF"/>
                </a:highlight>
              </a:rPr>
              <a:t>Named Entity Recognition (NER) Model with Flair Embeddings</a:t>
            </a:r>
            <a:endParaRPr sz="2400">
              <a:highlight>
                <a:srgbClr val="FFFFFF"/>
              </a:highlight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</a:pPr>
            <a:r>
              <a:rPr lang="de-DE" sz="2100">
                <a:highlight>
                  <a:srgbClr val="FFFFFF"/>
                </a:highlight>
              </a:rPr>
              <a:t>Stacked Embeddings: contextual string embeddings + GloVe</a:t>
            </a:r>
            <a:endParaRPr sz="2100"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 sz="2400">
                <a:highlight>
                  <a:srgbClr val="FFFFFF"/>
                </a:highlight>
              </a:rPr>
              <a:t>Named Entity Recognition (NER) Model with Transformers (FLERT)</a:t>
            </a:r>
            <a:endParaRPr sz="2400">
              <a:highlight>
                <a:srgbClr val="FFFFFF"/>
              </a:highlight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</a:pPr>
            <a:r>
              <a:rPr lang="de-DE" sz="2100">
                <a:highlight>
                  <a:srgbClr val="FFFFFF"/>
                </a:highlight>
              </a:rPr>
              <a:t>RoBERTa</a:t>
            </a:r>
            <a:endParaRPr sz="2100"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e-DE" sz="2400">
                <a:highlight>
                  <a:srgbClr val="FFFFFF"/>
                </a:highlight>
              </a:rPr>
              <a:t>Zero-shot or Few-shot Named Entity Recognition (NER) with Task-aware representation of sentences (TARS)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34884dcedf_0_74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4884dcedf_0_84"/>
          <p:cNvSpPr txBox="1">
            <a:spLocks noGrp="1"/>
          </p:cNvSpPr>
          <p:nvPr>
            <p:ph type="title"/>
          </p:nvPr>
        </p:nvSpPr>
        <p:spPr>
          <a:xfrm>
            <a:off x="684138" y="4762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2"/>
                </a:solidFill>
                <a:highlight>
                  <a:srgbClr val="FFFFFF"/>
                </a:highlight>
              </a:rPr>
              <a:t>Default Training Results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71" name="Google Shape;171;g134884dcedf_0_84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pic>
        <p:nvPicPr>
          <p:cNvPr id="172" name="Google Shape;172;g134884dcedf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5" y="1031825"/>
            <a:ext cx="5195156" cy="5527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g134884dcedf_0_84"/>
          <p:cNvGraphicFramePr/>
          <p:nvPr/>
        </p:nvGraphicFramePr>
        <p:xfrm>
          <a:off x="6151925" y="302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{34991720-E9C7-45EB-B33F-A8314454A769}</a:tableStyleId>
              </a:tblPr>
              <a:tblGrid>
                <a:gridCol w="9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4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900" b="1">
                          <a:solidFill>
                            <a:srgbClr val="58748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Zero-short TARS</a:t>
                      </a:r>
                      <a:endParaRPr sz="19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FUND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0.23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GRNB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0.33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IND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0.86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COR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MISC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" name="Google Shape;174;g134884dcedf_0_84"/>
          <p:cNvSpPr txBox="1"/>
          <p:nvPr/>
        </p:nvSpPr>
        <p:spPr>
          <a:xfrm>
            <a:off x="5516375" y="1224700"/>
            <a:ext cx="3214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>
                <a:solidFill>
                  <a:srgbClr val="CC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Best Model: </a:t>
            </a:r>
            <a:endParaRPr sz="2200" b="1">
              <a:solidFill>
                <a:srgbClr val="CC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Flair Embeddings</a:t>
            </a:r>
            <a:endParaRPr sz="22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0.77</a:t>
            </a:r>
            <a:endParaRPr sz="22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4884dcedf_0_93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/>
              <a:t>Additional Training</a:t>
            </a:r>
            <a:endParaRPr b="1"/>
          </a:p>
        </p:txBody>
      </p:sp>
      <p:sp>
        <p:nvSpPr>
          <p:cNvPr id="181" name="Google Shape;181;g134884dcedf_0_93"/>
          <p:cNvSpPr txBox="1">
            <a:spLocks noGrp="1"/>
          </p:cNvSpPr>
          <p:nvPr>
            <p:ph type="body" idx="1"/>
          </p:nvPr>
        </p:nvSpPr>
        <p:spPr>
          <a:xfrm>
            <a:off x="683575" y="2142325"/>
            <a:ext cx="7776300" cy="42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spcBef>
                <a:spcPts val="560"/>
              </a:spcBef>
              <a:spcAft>
                <a:spcPts val="0"/>
              </a:spcAft>
              <a:buSzPts val="3000"/>
              <a:buChar char="●"/>
            </a:pPr>
            <a:r>
              <a:rPr lang="de-DE" sz="3000"/>
              <a:t>Altered corpus</a:t>
            </a:r>
            <a:endParaRPr sz="30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de-DE"/>
              <a:t>3 Entity Types</a:t>
            </a:r>
            <a:endParaRPr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de-DE"/>
              <a:t>5 Entity Types</a:t>
            </a:r>
            <a:endParaRPr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de-DE" sz="3000"/>
              <a:t>Altered algorithm</a:t>
            </a:r>
            <a:endParaRPr sz="3000"/>
          </a:p>
          <a:p>
            <a:pPr marL="914400" lvl="1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de-DE">
                <a:highlight>
                  <a:srgbClr val="FFFFFF"/>
                </a:highlight>
              </a:rPr>
              <a:t>RoBERTa</a:t>
            </a:r>
            <a:r>
              <a:rPr lang="de-DE"/>
              <a:t>+ Flair Embeddings</a:t>
            </a:r>
            <a:endParaRPr/>
          </a:p>
        </p:txBody>
      </p:sp>
      <p:sp>
        <p:nvSpPr>
          <p:cNvPr id="182" name="Google Shape;182;g134884dcedf_0_93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4884dcedf_0_118"/>
          <p:cNvSpPr txBox="1">
            <a:spLocks noGrp="1"/>
          </p:cNvSpPr>
          <p:nvPr>
            <p:ph type="title"/>
          </p:nvPr>
        </p:nvSpPr>
        <p:spPr>
          <a:xfrm>
            <a:off x="684138" y="650875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400" b="1"/>
              <a:t>Additional Training Results</a:t>
            </a:r>
            <a:endParaRPr sz="3400" b="1"/>
          </a:p>
        </p:txBody>
      </p:sp>
      <p:sp>
        <p:nvSpPr>
          <p:cNvPr id="189" name="Google Shape;189;g134884dcedf_0_118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pic>
        <p:nvPicPr>
          <p:cNvPr id="190" name="Google Shape;190;g134884dcedf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687" y="1160575"/>
            <a:ext cx="6920635" cy="55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4884dcedf_0_134"/>
          <p:cNvSpPr txBox="1">
            <a:spLocks noGrp="1"/>
          </p:cNvSpPr>
          <p:nvPr>
            <p:ph type="title"/>
          </p:nvPr>
        </p:nvSpPr>
        <p:spPr>
          <a:xfrm>
            <a:off x="683550" y="2108200"/>
            <a:ext cx="7776900" cy="200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200" b="1" u="sng">
                <a:solidFill>
                  <a:srgbClr val="58748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</a:t>
            </a:r>
            <a:endParaRPr sz="4600" b="1">
              <a:solidFill>
                <a:srgbClr val="58748F"/>
              </a:solidFill>
            </a:endParaRPr>
          </a:p>
        </p:txBody>
      </p:sp>
      <p:sp>
        <p:nvSpPr>
          <p:cNvPr id="197" name="Google Shape;197;g134884dcedf_0_134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4884dcedf_0_100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/>
              <a:t>Future Work</a:t>
            </a:r>
            <a:endParaRPr b="1"/>
          </a:p>
        </p:txBody>
      </p:sp>
      <p:sp>
        <p:nvSpPr>
          <p:cNvPr id="211" name="Google Shape;211;g134884dcedf_0_100"/>
          <p:cNvSpPr txBox="1">
            <a:spLocks noGrp="1"/>
          </p:cNvSpPr>
          <p:nvPr>
            <p:ph type="body" idx="1"/>
          </p:nvPr>
        </p:nvSpPr>
        <p:spPr>
          <a:xfrm>
            <a:off x="683575" y="2243750"/>
            <a:ext cx="7776300" cy="413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spcBef>
                <a:spcPts val="560"/>
              </a:spcBef>
              <a:spcAft>
                <a:spcPts val="0"/>
              </a:spcAft>
              <a:buSzPts val="3000"/>
              <a:buChar char="▪"/>
            </a:pPr>
            <a:r>
              <a:rPr lang="de-DE" sz="3000"/>
              <a:t>expanding the training corpus </a:t>
            </a: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Char char="▪"/>
            </a:pPr>
            <a:r>
              <a:rPr lang="de-DE" sz="3000"/>
              <a:t>try other models such as SciBert</a:t>
            </a:r>
            <a:endParaRPr sz="3000"/>
          </a:p>
        </p:txBody>
      </p:sp>
      <p:sp>
        <p:nvSpPr>
          <p:cNvPr id="212" name="Google Shape;212;g134884dcedf_0_100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>
            <a:spLocks noGrp="1"/>
          </p:cNvSpPr>
          <p:nvPr>
            <p:ph type="body" idx="1"/>
          </p:nvPr>
        </p:nvSpPr>
        <p:spPr>
          <a:xfrm>
            <a:off x="684214" y="2944509"/>
            <a:ext cx="7632202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 b="0" i="0">
                <a:latin typeface="Source Sans Pro"/>
                <a:ea typeface="Source Sans Pro"/>
                <a:cs typeface="Source Sans Pro"/>
                <a:sym typeface="Source Sans Pro"/>
              </a:rPr>
              <a:t>Thank you for your attention!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5b8fefa90_0_6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/>
              <a:t>Focus of the study</a:t>
            </a:r>
            <a:endParaRPr b="1"/>
          </a:p>
        </p:txBody>
      </p:sp>
      <p:sp>
        <p:nvSpPr>
          <p:cNvPr id="79" name="Google Shape;79;g135b8fefa90_0_6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80" name="Google Shape;80;g135b8fefa90_0_6"/>
          <p:cNvSpPr txBox="1">
            <a:spLocks noGrp="1"/>
          </p:cNvSpPr>
          <p:nvPr>
            <p:ph type="body" idx="1"/>
          </p:nvPr>
        </p:nvSpPr>
        <p:spPr>
          <a:xfrm>
            <a:off x="683575" y="1600200"/>
            <a:ext cx="7776300" cy="198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None/>
            </a:pPr>
            <a:r>
              <a:rPr lang="de-DE"/>
              <a:t>evaluate the performance of different embedding models for the task of automatic extraction and classification of acknowledged entities from the acknowledgment text in scientific papers.</a:t>
            </a:r>
            <a:endParaRPr sz="2500"/>
          </a:p>
        </p:txBody>
      </p:sp>
      <p:sp>
        <p:nvSpPr>
          <p:cNvPr id="81" name="Google Shape;81;g135b8fefa90_0_6"/>
          <p:cNvSpPr txBox="1"/>
          <p:nvPr/>
        </p:nvSpPr>
        <p:spPr>
          <a:xfrm>
            <a:off x="684225" y="3765950"/>
            <a:ext cx="7775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600">
                <a:solidFill>
                  <a:schemeClr val="dk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Acknowledgments in scientific papers are short texts where the author express gratitude towards different types of support received during the research process.</a:t>
            </a:r>
            <a:endParaRPr sz="15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5b8fefa90_0_34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300" b="1"/>
              <a:t>Entity Types</a:t>
            </a:r>
            <a:endParaRPr sz="4300" b="1"/>
          </a:p>
        </p:txBody>
      </p:sp>
      <p:sp>
        <p:nvSpPr>
          <p:cNvPr id="96" name="Google Shape;96;g135b8fefa90_0_34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97" name="Google Shape;97;g135b8fefa90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50" y="2073825"/>
            <a:ext cx="8192100" cy="3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4884dcedf_0_1"/>
          <p:cNvSpPr txBox="1">
            <a:spLocks noGrp="1"/>
          </p:cNvSpPr>
          <p:nvPr>
            <p:ph type="title"/>
          </p:nvPr>
        </p:nvSpPr>
        <p:spPr>
          <a:xfrm>
            <a:off x="684150" y="762500"/>
            <a:ext cx="7775700" cy="85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/>
              <a:t>FLAIR</a:t>
            </a:r>
            <a:endParaRPr sz="4000" b="1"/>
          </a:p>
        </p:txBody>
      </p:sp>
      <p:sp>
        <p:nvSpPr>
          <p:cNvPr id="104" name="Google Shape;104;g134884dcedf_0_1"/>
          <p:cNvSpPr txBox="1">
            <a:spLocks noGrp="1"/>
          </p:cNvSpPr>
          <p:nvPr>
            <p:ph type="body" idx="1"/>
          </p:nvPr>
        </p:nvSpPr>
        <p:spPr>
          <a:xfrm>
            <a:off x="683850" y="1873675"/>
            <a:ext cx="7776300" cy="423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de-DE" sz="3000">
                <a:highlight>
                  <a:srgbClr val="FFFFFF"/>
                </a:highlight>
              </a:rPr>
              <a:t>an NLP framework</a:t>
            </a:r>
            <a:endParaRPr sz="3000"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de-DE" sz="3000">
                <a:highlight>
                  <a:srgbClr val="FFFFFF"/>
                </a:highlight>
              </a:rPr>
              <a:t>open-sourced &amp; built on PyTorch</a:t>
            </a:r>
            <a:endParaRPr sz="3000"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de-DE" sz="3000">
                <a:highlight>
                  <a:srgbClr val="FFFFFF"/>
                </a:highlight>
              </a:rPr>
              <a:t>has shown better accuracy for NER tasks using pre-trained datasets in comparison with other open source NLP tools</a:t>
            </a:r>
            <a:endParaRPr sz="3000"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000"/>
              <a:buChar char="●"/>
            </a:pPr>
            <a:r>
              <a:rPr lang="de-DE" sz="3000">
                <a:highlight>
                  <a:srgbClr val="FFFFFF"/>
                </a:highlight>
              </a:rPr>
              <a:t>is easily customizable</a:t>
            </a:r>
            <a:endParaRPr/>
          </a:p>
        </p:txBody>
      </p:sp>
      <p:sp>
        <p:nvSpPr>
          <p:cNvPr id="105" name="Google Shape;105;g134884dcedf_0_1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5b8fefa90_0_26"/>
          <p:cNvSpPr txBox="1">
            <a:spLocks noGrp="1"/>
          </p:cNvSpPr>
          <p:nvPr>
            <p:ph type="title"/>
          </p:nvPr>
        </p:nvSpPr>
        <p:spPr>
          <a:xfrm>
            <a:off x="684213" y="90805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/>
              <a:t>Research Questions</a:t>
            </a:r>
            <a:endParaRPr b="1"/>
          </a:p>
        </p:txBody>
      </p:sp>
      <p:sp>
        <p:nvSpPr>
          <p:cNvPr id="112" name="Google Shape;112;g135b8fefa90_0_26"/>
          <p:cNvSpPr txBox="1">
            <a:spLocks noGrp="1"/>
          </p:cNvSpPr>
          <p:nvPr>
            <p:ph type="body" idx="1"/>
          </p:nvPr>
        </p:nvSpPr>
        <p:spPr>
          <a:xfrm>
            <a:off x="683844" y="1581000"/>
            <a:ext cx="7776300" cy="478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de-DE" sz="2900" b="1">
                <a:solidFill>
                  <a:schemeClr val="dk2"/>
                </a:solidFill>
              </a:rPr>
              <a:t>RQ1: </a:t>
            </a:r>
            <a:r>
              <a:rPr lang="de-DE" sz="2900"/>
              <a:t>Which of the Flair default NER models is more suitable for the defined task of the extraction and classification of acknowledged entities from scientific acknowledgements?</a:t>
            </a:r>
            <a:endParaRPr sz="29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900" b="1">
                <a:solidFill>
                  <a:schemeClr val="dk2"/>
                </a:solidFill>
              </a:rPr>
              <a:t>RQ2: </a:t>
            </a:r>
            <a:r>
              <a:rPr lang="de-DE" sz="2900"/>
              <a:t>How does the training corpus size impact the training accuracy for different NER models? </a:t>
            </a:r>
            <a:endParaRPr sz="29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35b8fefa90_0_26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4884dcedf_0_11"/>
          <p:cNvSpPr txBox="1">
            <a:spLocks noGrp="1"/>
          </p:cNvSpPr>
          <p:nvPr>
            <p:ph type="title"/>
          </p:nvPr>
        </p:nvSpPr>
        <p:spPr>
          <a:xfrm>
            <a:off x="684138" y="758025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de-DE" sz="3100" b="1">
                <a:solidFill>
                  <a:srgbClr val="58748F"/>
                </a:solidFill>
              </a:rPr>
              <a:t>Why developing a new NER tool?</a:t>
            </a:r>
            <a:endParaRPr sz="3100">
              <a:solidFill>
                <a:srgbClr val="58748F"/>
              </a:solidFill>
            </a:endParaRPr>
          </a:p>
        </p:txBody>
      </p:sp>
      <p:sp>
        <p:nvSpPr>
          <p:cNvPr id="120" name="Google Shape;120;g134884dcedf_0_11"/>
          <p:cNvSpPr txBox="1">
            <a:spLocks noGrp="1"/>
          </p:cNvSpPr>
          <p:nvPr>
            <p:ph type="body" idx="1"/>
          </p:nvPr>
        </p:nvSpPr>
        <p:spPr>
          <a:xfrm>
            <a:off x="683575" y="1364475"/>
            <a:ext cx="7776300" cy="312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de-DE" sz="2200"/>
              <a:t>previous works on automatic acknowledgment analysis were mostly concerned with the extraction of funding organizations and grant numbers or classification of acknowledgement texts.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SzPts val="2200"/>
              <a:buChar char="●"/>
            </a:pPr>
            <a:r>
              <a:rPr lang="de-DE" sz="2200"/>
              <a:t>large bibliographic databases such as Web of Science (WoS) and Scopus selectively index only funding information, i.e., names of funding organizations and grant identification numbers.</a:t>
            </a:r>
            <a:endParaRPr sz="2900"/>
          </a:p>
        </p:txBody>
      </p:sp>
      <p:sp>
        <p:nvSpPr>
          <p:cNvPr id="121" name="Google Shape;121;g134884dcedf_0_11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pic>
        <p:nvPicPr>
          <p:cNvPr id="122" name="Google Shape;122;g134884dcedf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97325"/>
            <a:ext cx="8839200" cy="162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4884dcedf_0_21"/>
          <p:cNvSpPr txBox="1">
            <a:spLocks noGrp="1"/>
          </p:cNvSpPr>
          <p:nvPr>
            <p:ph type="title"/>
          </p:nvPr>
        </p:nvSpPr>
        <p:spPr>
          <a:xfrm>
            <a:off x="1092150" y="1079500"/>
            <a:ext cx="6959700" cy="78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de-DE" sz="2900" b="1">
                <a:solidFill>
                  <a:srgbClr val="58748F"/>
                </a:solidFill>
                <a:highlight>
                  <a:srgbClr val="FFFFFF"/>
                </a:highlight>
              </a:rPr>
              <a:t>Problems with WoS funding information indexing</a:t>
            </a:r>
            <a:endParaRPr sz="2900">
              <a:solidFill>
                <a:srgbClr val="58748F"/>
              </a:solidFill>
            </a:endParaRPr>
          </a:p>
        </p:txBody>
      </p:sp>
      <p:sp>
        <p:nvSpPr>
          <p:cNvPr id="129" name="Google Shape;129;g134884dcedf_0_21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pic>
        <p:nvPicPr>
          <p:cNvPr id="130" name="Google Shape;130;g134884dcedf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25" y="2758688"/>
            <a:ext cx="8209350" cy="1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4884dcedf_0_30"/>
          <p:cNvSpPr txBox="1">
            <a:spLocks noGrp="1"/>
          </p:cNvSpPr>
          <p:nvPr>
            <p:ph type="title"/>
          </p:nvPr>
        </p:nvSpPr>
        <p:spPr>
          <a:xfrm>
            <a:off x="683863" y="736600"/>
            <a:ext cx="77757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100" b="1"/>
              <a:t>Data</a:t>
            </a:r>
            <a:endParaRPr sz="4100" b="1"/>
          </a:p>
        </p:txBody>
      </p:sp>
      <p:sp>
        <p:nvSpPr>
          <p:cNvPr id="137" name="Google Shape;137;g134884dcedf_0_30"/>
          <p:cNvSpPr txBox="1">
            <a:spLocks noGrp="1"/>
          </p:cNvSpPr>
          <p:nvPr>
            <p:ph type="body" idx="1"/>
          </p:nvPr>
        </p:nvSpPr>
        <p:spPr>
          <a:xfrm>
            <a:off x="683575" y="1685325"/>
            <a:ext cx="7776300" cy="142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Char char="●"/>
            </a:pPr>
            <a:r>
              <a:rPr lang="de-DE" sz="2400">
                <a:highlight>
                  <a:srgbClr val="FFFFFF"/>
                </a:highlight>
              </a:rPr>
              <a:t>2 differently-sized training corpora:</a:t>
            </a:r>
            <a:endParaRPr sz="2400">
              <a:highlight>
                <a:srgbClr val="FFFFFF"/>
              </a:highlight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Char char="○"/>
            </a:pPr>
            <a:r>
              <a:rPr lang="de-DE">
                <a:highlight>
                  <a:srgbClr val="FFFFFF"/>
                </a:highlight>
              </a:rPr>
              <a:t>49 sentences 		(corpus No. 1)</a:t>
            </a:r>
            <a:endParaRPr>
              <a:highlight>
                <a:srgbClr val="FFFFFF"/>
              </a:highlight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Char char="○"/>
            </a:pPr>
            <a:r>
              <a:rPr lang="de-DE">
                <a:highlight>
                  <a:srgbClr val="FFFFFF"/>
                </a:highlight>
              </a:rPr>
              <a:t>654 sentences 	(corpus No. 2)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60"/>
              </a:spcBef>
              <a:spcAft>
                <a:spcPts val="1000"/>
              </a:spcAft>
              <a:buNone/>
            </a:pPr>
            <a:endParaRPr sz="2400"/>
          </a:p>
        </p:txBody>
      </p:sp>
      <p:sp>
        <p:nvSpPr>
          <p:cNvPr id="138" name="Google Shape;138;g134884dcedf_0_30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139" name="Google Shape;139;g134884dcedf_0_30"/>
          <p:cNvSpPr txBox="1"/>
          <p:nvPr/>
        </p:nvSpPr>
        <p:spPr>
          <a:xfrm>
            <a:off x="683575" y="3297488"/>
            <a:ext cx="7355100" cy="28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90500" marR="190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b="1">
                <a:solidFill>
                  <a:srgbClr val="58748F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Records from:</a:t>
            </a:r>
            <a:endParaRPr sz="2800" b="1">
              <a:solidFill>
                <a:srgbClr val="58748F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●"/>
            </a:pPr>
            <a:r>
              <a:rPr lang="de-DE" sz="2400">
                <a:solidFill>
                  <a:schemeClr val="dk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Four different scientific disciplines (</a:t>
            </a:r>
            <a:r>
              <a:rPr lang="de-DE" sz="2400" b="1">
                <a:solidFill>
                  <a:schemeClr val="dk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sociology, economics, oceanography, computer science</a:t>
            </a:r>
            <a:r>
              <a:rPr lang="de-DE" sz="2400">
                <a:solidFill>
                  <a:schemeClr val="dk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●"/>
            </a:pPr>
            <a:r>
              <a:rPr lang="de-DE" sz="2400">
                <a:solidFill>
                  <a:schemeClr val="dk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published from 2014 to 2019 in English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58748F"/>
              </a:buClr>
              <a:buSzPts val="2400"/>
              <a:buFont typeface="Noto Sans Symbols"/>
              <a:buChar char="●"/>
            </a:pPr>
            <a:r>
              <a:rPr lang="de-DE" sz="2400">
                <a:solidFill>
                  <a:schemeClr val="dk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WoS records types “article” and “review”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4884dcedf_0_41"/>
          <p:cNvSpPr txBox="1">
            <a:spLocks noGrp="1"/>
          </p:cNvSpPr>
          <p:nvPr>
            <p:ph type="title"/>
          </p:nvPr>
        </p:nvSpPr>
        <p:spPr>
          <a:xfrm>
            <a:off x="2091623" y="660400"/>
            <a:ext cx="6368100" cy="50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rgbClr val="58748F"/>
                </a:solidFill>
              </a:rPr>
              <a:t>The distribution of acknowledged entities of each type </a:t>
            </a:r>
            <a:br>
              <a:rPr lang="de-DE" sz="2000" b="1">
                <a:solidFill>
                  <a:srgbClr val="58748F"/>
                </a:solidFill>
              </a:rPr>
            </a:br>
            <a:r>
              <a:rPr lang="de-DE" sz="2000" b="1">
                <a:solidFill>
                  <a:srgbClr val="58748F"/>
                </a:solidFill>
              </a:rPr>
              <a:t>in the training corpora</a:t>
            </a:r>
            <a:endParaRPr sz="2000" b="1">
              <a:solidFill>
                <a:srgbClr val="58748F"/>
              </a:solidFill>
            </a:endParaRPr>
          </a:p>
        </p:txBody>
      </p:sp>
      <p:sp>
        <p:nvSpPr>
          <p:cNvPr id="146" name="Google Shape;146;g134884dcedf_0_41"/>
          <p:cNvSpPr txBox="1">
            <a:spLocks noGrp="1"/>
          </p:cNvSpPr>
          <p:nvPr>
            <p:ph type="sldNum" idx="12"/>
          </p:nvPr>
        </p:nvSpPr>
        <p:spPr>
          <a:xfrm>
            <a:off x="6516216" y="6525344"/>
            <a:ext cx="1943700" cy="2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pic>
        <p:nvPicPr>
          <p:cNvPr id="147" name="Google Shape;147;g134884dcedf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225" y="1398700"/>
            <a:ext cx="4961461" cy="52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GESIS Farben">
      <a:dk1>
        <a:srgbClr val="000000"/>
      </a:dk1>
      <a:lt1>
        <a:srgbClr val="FFFFFF"/>
      </a:lt1>
      <a:dk2>
        <a:srgbClr val="597490"/>
      </a:dk2>
      <a:lt2>
        <a:srgbClr val="F2F2F2"/>
      </a:lt2>
      <a:accent1>
        <a:srgbClr val="FF64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597490"/>
      </a:accent5>
      <a:accent6>
        <a:srgbClr val="95373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Source Code Pro Black</vt:lpstr>
      <vt:lpstr>Source Sans Pro</vt:lpstr>
      <vt:lpstr>Source Serif Pro Black</vt:lpstr>
      <vt:lpstr>Source Sans Pro Light</vt:lpstr>
      <vt:lpstr>Noto Sans Symbols</vt:lpstr>
      <vt:lpstr>Source Sans Pro SemiBold</vt:lpstr>
      <vt:lpstr>Calibri</vt:lpstr>
      <vt:lpstr>Source Sans Pro Black</vt:lpstr>
      <vt:lpstr>Source Code Pro Light</vt:lpstr>
      <vt:lpstr>Source Code Pro</vt:lpstr>
      <vt:lpstr>Source Code Pro SemiBold</vt:lpstr>
      <vt:lpstr>Source Serif Pro Light</vt:lpstr>
      <vt:lpstr>Source Serif Pro SemiBold</vt:lpstr>
      <vt:lpstr>Source Serif Pro</vt:lpstr>
      <vt:lpstr>Arial</vt:lpstr>
      <vt:lpstr>Larissa</vt:lpstr>
      <vt:lpstr>EVALUATION OF EMBEDDING MODELS FOR AUTOMATIC EXTRACTION AND CLASSIFICATION OF ACKNOWLEDGED ENTITIES IN SCIENTIFIC DOCUMENTS</vt:lpstr>
      <vt:lpstr>Focus of the study</vt:lpstr>
      <vt:lpstr>Entity Types</vt:lpstr>
      <vt:lpstr>FLAIR</vt:lpstr>
      <vt:lpstr>Research Questions</vt:lpstr>
      <vt:lpstr>Why developing a new NER tool?</vt:lpstr>
      <vt:lpstr>Problems with WoS funding information indexing</vt:lpstr>
      <vt:lpstr>Data</vt:lpstr>
      <vt:lpstr>The distribution of acknowledged entities of each type  in the training corpora</vt:lpstr>
      <vt:lpstr>Annotation</vt:lpstr>
      <vt:lpstr>FLAIR NER Models</vt:lpstr>
      <vt:lpstr>Default Training Results</vt:lpstr>
      <vt:lpstr>Additional Training</vt:lpstr>
      <vt:lpstr>Additional Training Results</vt:lpstr>
      <vt:lpstr>DEMO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EMBEDDING MODELS FOR AUTOMATIC EXTRACTION AND CLASSIFICATION OF ACKNOWLEDGED ENTITIES IN SCIENTIFIC DOCUMENTS</dc:title>
  <dc:creator>Heuser, Holger</dc:creator>
  <cp:lastModifiedBy>Smirnova, Nina</cp:lastModifiedBy>
  <cp:revision>1</cp:revision>
  <dcterms:created xsi:type="dcterms:W3CDTF">2014-11-24T15:32:57Z</dcterms:created>
  <dcterms:modified xsi:type="dcterms:W3CDTF">2022-06-22T12:27:52Z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0b5ecc79-0018-44ab-938b-b079c600bb30</vt:lpwstr>
  </property>
  <property fmtid="{D5CDD505-2E9C-101B-9397-08002B2CF9AE}" pid="3" name="ContentTypeId">
    <vt:lpwstr>0x010100F8A67958A44BFA4596476D9D70BE71CA</vt:lpwstr>
  </property>
  <property fmtid="{D5CDD505-2E9C-101B-9397-08002B2CF9AE}" pid="4" name="WorkAddress">
    <vt:lpwstr/>
  </property>
  <property fmtid="{D5CDD505-2E9C-101B-9397-08002B2CF9AE}" pid="5" name="Gremium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</Properties>
</file>