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5" r:id="rId11"/>
    <p:sldId id="269" r:id="rId12"/>
    <p:sldId id="266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liuchunliliangxu@163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1.xml"/><Relationship Id="rId7" Type="http://schemas.openxmlformats.org/officeDocument/2006/relationships/image" Target="../media/image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5.xml"/><Relationship Id="rId7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9.xml"/><Relationship Id="rId7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hyperlink" Target="mailto:liuchunliliangxu@163.com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png"/><Relationship Id="rId3" Type="http://schemas.openxmlformats.org/officeDocument/2006/relationships/tags" Target="../tags/tag6.xml"/><Relationship Id="rId21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4.png"/><Relationship Id="rId2" Type="http://schemas.openxmlformats.org/officeDocument/2006/relationships/tags" Target="../tags/tag5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2.png"/><Relationship Id="rId10" Type="http://schemas.openxmlformats.org/officeDocument/2006/relationships/tags" Target="../tags/tag13.xml"/><Relationship Id="rId19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.png"/><Relationship Id="rId3" Type="http://schemas.openxmlformats.org/officeDocument/2006/relationships/tags" Target="../tags/tag18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tags" Target="../tags/tag19.xml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9.xml"/><Relationship Id="rId7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.xml"/><Relationship Id="rId10" Type="http://schemas.openxmlformats.org/officeDocument/2006/relationships/image" Target="../media/image17.png"/><Relationship Id="rId4" Type="http://schemas.openxmlformats.org/officeDocument/2006/relationships/tags" Target="../tags/tag40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4.png"/><Relationship Id="rId4" Type="http://schemas.openxmlformats.org/officeDocument/2006/relationships/tags" Target="../tags/tag50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4.png"/><Relationship Id="rId4" Type="http://schemas.openxmlformats.org/officeDocument/2006/relationships/tags" Target="../tags/tag56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08038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The Impact of Interdisciplinarity and Entity Characteristics on the Clinical Translation Intensity of COVID-19 Papers</a:t>
            </a:r>
            <a:endParaRPr lang="zh-CN" alt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10036" y="4624300"/>
            <a:ext cx="4257964" cy="1490229"/>
          </a:xfrm>
          <a:solidFill>
            <a:schemeClr val="accent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altLang="zh-CN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Chunli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Liu*</a:t>
            </a:r>
          </a:p>
          <a:p>
            <a:r>
              <a:rPr lang="en-US" altLang="zh-CN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Library, China Medical University</a:t>
            </a: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hlinkClick r:id="rId4">
                  <a:extLst>
                    <a:ext uri="{DAF060AB-1E55-43B9-8AAB-6FB025537F2F}">
                      <wpsdc:hlinkClr xmlns="" xmlns:wpsdc="http://www.wps.cn/officeDocument/2017/drawingmlCustomData" val="FFFFFF"/>
                      <wpsdc:folHlinkClr xmlns="" xmlns:wpsdc="http://www.wps.cn/officeDocument/2017/drawingmlCustomData" val="FFFFFF"/>
                      <wpsdc:hlinkUnderline xmlns="" xmlns:wpsdc="http://www.wps.cn/officeDocument/2017/drawingmlCustomData" val="0"/>
                    </a:ext>
                  </a:extLst>
                </a:hlinkClick>
              </a:rPr>
              <a:t>liuchunliliangxu@163.com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Corresponding author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49655" y="3806190"/>
            <a:ext cx="10045700" cy="18415"/>
          </a:xfrm>
          <a:prstGeom prst="line">
            <a:avLst/>
          </a:prstGeom>
          <a:ln w="95250" cmpd="sng">
            <a:solidFill>
              <a:schemeClr val="accent1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40765" y="142240"/>
            <a:ext cx="10392410" cy="58737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Joint Workshop of the 4th Extraction and Evaluation of Knowledge Entities from Scientific Documents (EEKE2023) </a:t>
            </a:r>
          </a:p>
          <a:p>
            <a:pPr algn="l"/>
            <a:r>
              <a:rPr lang="en-US" altLang="zh-CN" sz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and the 3rd AI + </a:t>
            </a:r>
            <a:r>
              <a:rPr lang="en-US" altLang="zh-CN" sz="12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Informetrics</a:t>
            </a:r>
            <a:r>
              <a:rPr lang="en-US" altLang="zh-CN" sz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(AII2023)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1524000" y="4624301"/>
            <a:ext cx="4128652" cy="1490230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Shuang Chen</a:t>
            </a:r>
          </a:p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School of Health Management</a:t>
            </a: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China Medical University</a:t>
            </a: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shuangchen1212@163.com</a:t>
            </a:r>
          </a:p>
        </p:txBody>
      </p:sp>
      <p:pic>
        <p:nvPicPr>
          <p:cNvPr id="7" name="图片 6" descr="logo_jcdl20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45" y="14224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  <a:scene3d>
            <a:camera prst="obliqueTopLeft"/>
            <a:lightRig rig="threePt" dir="t"/>
          </a:scene3d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APT is measured from the perspective of the </a:t>
            </a:r>
            <a:r>
              <a:rPr lang="zh-CN" altLang="en-US" sz="1800" u="sng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potential of a paper to be cited by clinical guidelines or clinical trials after publication</a:t>
            </a:r>
            <a:r>
              <a:rPr lang="en-US" altLang="zh-CN" sz="1800" u="sng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endParaRPr lang="zh-CN" altLang="en-US" sz="1800" u="sng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Human is measured from the perspective of the</a:t>
            </a:r>
            <a:r>
              <a:rPr lang="zh-CN" altLang="en-US" sz="1800" u="sng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proportion of MeSH terms</a:t>
            </a: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in a paper that are biased toward human beings</a:t>
            </a:r>
            <a:r>
              <a:rPr lang="en-US" altLang="zh-CN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Cited_by_Clin is measured from the perspective of the </a:t>
            </a:r>
            <a:r>
              <a:rPr lang="zh-CN" altLang="en-US" sz="1800" u="sng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actual number of citations</a:t>
            </a: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of a paper by clinical guidelines or clinical trials.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1629" y="209550"/>
            <a:ext cx="1166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4 Conclusions</a:t>
            </a:r>
          </a:p>
        </p:txBody>
      </p:sp>
      <p:pic>
        <p:nvPicPr>
          <p:cNvPr id="7" name="图片 6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080" y="3137535"/>
            <a:ext cx="11002645" cy="411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Interdisciplinary research requires more time and perseverance to overcome challenges.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7DE0C4-D7C7-1E0E-D3E1-866B096E6FA7}"/>
              </a:ext>
            </a:extLst>
          </p:cNvPr>
          <p:cNvSpPr txBox="1"/>
          <p:nvPr/>
        </p:nvSpPr>
        <p:spPr>
          <a:xfrm>
            <a:off x="631825" y="3897630"/>
            <a:ext cx="11010900" cy="2214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number of chemical entities, gene entities and species entities had significant</a:t>
            </a:r>
            <a:r>
              <a:rPr lang="zh-CN" altLang="en-US" sz="1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1800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negative effects</a:t>
            </a: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on APT.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number of CellLine entities, chemical entities, gene entities, species entities and mutation entities had significant</a:t>
            </a:r>
            <a:r>
              <a:rPr lang="zh-CN" altLang="en-US" sz="1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1800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negative effects</a:t>
            </a: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on Human. </a:t>
            </a:r>
            <a:endParaRPr lang="zh-CN" altLang="en-US" sz="1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The number of chemical entities, gene entities, mutation entities and species entities had significant </a:t>
            </a:r>
            <a:r>
              <a:rPr lang="zh-CN" altLang="en-US" sz="1800" b="1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negative effects</a:t>
            </a: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on clinical citation.The CellLine entities has a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positive relationship</a:t>
            </a: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with clinical citation.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</a:t>
            </a: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he number of disease entities had a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positive impact</a:t>
            </a:r>
            <a:r>
              <a:rPr lang="zh-CN" altLang="en-US" sz="1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on APT, Human, and clinical citations.</a:t>
            </a:r>
          </a:p>
          <a:p>
            <a:pPr algn="l"/>
            <a:endParaRPr lang="en-US" altLang="zh-CN" sz="18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  <a:scene3d>
            <a:camera prst="obliqueTopLeft"/>
            <a:lightRig rig="threePt" dir="t"/>
          </a:scene3d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zh-CN" altLang="en-US" sz="1800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COVID-19 papers published in 2021 </a:t>
            </a:r>
            <a:endParaRPr lang="zh-CN" altLang="en-US" sz="1800">
              <a:solidFill>
                <a:srgbClr val="7030A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22.43% </a:t>
            </a:r>
            <a:r>
              <a:rPr lang="zh-CN" altLang="en-US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of the papers</a:t>
            </a:r>
            <a:r>
              <a:rPr lang="en-US" alt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were cited in clinical trials or clinical guidelines</a:t>
            </a:r>
            <a:r>
              <a:rPr lang="en-US" altLang="zh-CN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endParaRPr lang="zh-CN" altLang="en-US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47.42% of the papers are biased towards human research in MeSH terminology</a:t>
            </a:r>
            <a:r>
              <a:rPr lang="en-US" altLang="zh-CN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46.1% of papers have the potential to be cited in clinical studies after publication. </a:t>
            </a:r>
          </a:p>
          <a:p>
            <a:pPr indent="0" algn="l">
              <a:buFont typeface="Wingdings" panose="05000000000000000000" charset="0"/>
              <a:buNone/>
            </a:pPr>
            <a:endParaRPr lang="zh-CN" altLang="en-US" b="1">
              <a:solidFill>
                <a:srgbClr val="7030A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altLang="en-US" b="1">
              <a:solidFill>
                <a:srgbClr val="7030A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zh-CN" altLang="en-US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interdisciplinary features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,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biomedical entity features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&amp; clinical translation strength</a:t>
            </a:r>
          </a:p>
          <a:p>
            <a:pPr indent="0" algn="l">
              <a:buFont typeface="Wingdings" panose="05000000000000000000" charset="0"/>
              <a:buNone/>
            </a:pPr>
            <a:endParaRPr lang="zh-CN" altLang="en-US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altLang="en-US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altLang="en-US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altLang="en-US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altLang="en-US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29" y="209550"/>
            <a:ext cx="1166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4 Conclusions</a:t>
            </a:r>
          </a:p>
        </p:txBody>
      </p:sp>
      <p:pic>
        <p:nvPicPr>
          <p:cNvPr id="7" name="图片 6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pic>
        <p:nvPicPr>
          <p:cNvPr id="3" name="图片 2" descr="绘图1"/>
          <p:cNvPicPr>
            <a:picLocks noChangeAspect="1"/>
          </p:cNvPicPr>
          <p:nvPr/>
        </p:nvPicPr>
        <p:blipFill>
          <a:blip r:embed="rId9"/>
          <a:srcRect l="16191" t="23168" r="40080" b="23001"/>
          <a:stretch>
            <a:fillRect/>
          </a:stretch>
        </p:blipFill>
        <p:spPr>
          <a:xfrm>
            <a:off x="3889375" y="2835275"/>
            <a:ext cx="4573905" cy="34118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08038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Thanks for Your Attention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！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10036" y="4624300"/>
            <a:ext cx="4257964" cy="1490229"/>
          </a:xfrm>
          <a:solidFill>
            <a:schemeClr val="accent1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altLang="zh-CN" sz="1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Chunli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Liu*</a:t>
            </a:r>
          </a:p>
          <a:p>
            <a:r>
              <a:rPr lang="en-US" altLang="zh-CN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Library of China Medical University</a:t>
            </a: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hlinkClick r:id="rId5">
                  <a:extLst>
                    <a:ext uri="{DAF060AB-1E55-43B9-8AAB-6FB025537F2F}">
                      <wpsdc:hlinkClr xmlns="" xmlns:wpsdc="http://www.wps.cn/officeDocument/2017/drawingmlCustomData" val="FFFFFF"/>
                      <wpsdc:folHlinkClr xmlns="" xmlns:wpsdc="http://www.wps.cn/officeDocument/2017/drawingmlCustomData" val="FFFFFF"/>
                      <wpsdc:hlinkUnderline xmlns="" xmlns:wpsdc="http://www.wps.cn/officeDocument/2017/drawingmlCustomData" val="0"/>
                    </a:ext>
                  </a:extLst>
                </a:hlinkClick>
              </a:rPr>
              <a:t>liuchunliliangxu@163.com</a:t>
            </a:r>
            <a:endParaRPr lang="en-US" altLang="zh-CN" sz="1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Corresponding author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49655" y="3806190"/>
            <a:ext cx="10045700" cy="18415"/>
          </a:xfrm>
          <a:prstGeom prst="line">
            <a:avLst/>
          </a:prstGeom>
          <a:ln w="95250" cmpd="sng">
            <a:solidFill>
              <a:schemeClr val="accent1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40765" y="142240"/>
            <a:ext cx="10392410" cy="58737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Joint Workshop of the 4th Extraction and Evaluation of Knowledge Entities from Scientific Documents (EEKE2023) </a:t>
            </a:r>
          </a:p>
          <a:p>
            <a:pPr algn="l"/>
            <a:r>
              <a:rPr lang="en-US" altLang="zh-CN" sz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and the 3rd AI + </a:t>
            </a:r>
            <a:r>
              <a:rPr lang="en-US" altLang="zh-CN" sz="12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Informetrics</a:t>
            </a:r>
            <a:r>
              <a:rPr lang="en-US" altLang="zh-CN" sz="1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(AII2023)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1524000" y="4624301"/>
            <a:ext cx="4128652" cy="1490230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Shuang Chen</a:t>
            </a:r>
          </a:p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School of Health Management</a:t>
            </a: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China Medical University</a:t>
            </a:r>
          </a:p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shuangchen1212@163.com</a:t>
            </a:r>
          </a:p>
        </p:txBody>
      </p:sp>
      <p:pic>
        <p:nvPicPr>
          <p:cNvPr id="7" name="图片 6" descr="logo_jcdl20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45" y="14224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3"/>
            </p:custDataLst>
          </p:nvPr>
        </p:nvPicPr>
        <p:blipFill>
          <a:blip r:embed="rId9">
            <a:alphaModFix amt="40000"/>
          </a:blip>
          <a:stretch>
            <a:fillRect/>
          </a:stretch>
        </p:blipFill>
        <p:spPr>
          <a:xfrm>
            <a:off x="1186180" y="1061085"/>
            <a:ext cx="9659620" cy="265938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prstDash val="sysDot"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endParaRPr lang="zh-CN" altLang="en-US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30" y="209550"/>
            <a:ext cx="2218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1 Introduction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8390" y="5380990"/>
            <a:ext cx="10027285" cy="890270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00000"/>
              </a:lnSpc>
            </a:pPr>
            <a:r>
              <a:rPr sz="1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1) to measure the clinical translation intensity of COVID-19 articles published in 2021</a:t>
            </a:r>
            <a:r>
              <a:rPr lang="en-US" sz="1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endParaRPr sz="16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sz="16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2) to test the impact of interdisciplinary level and the characteristics of biological entity on the intensity of clinical translation of COVID-19 papers.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2752" y="5011658"/>
            <a:ext cx="1326515" cy="369332"/>
          </a:xfrm>
          <a:prstGeom prst="rect">
            <a:avLst/>
          </a:prstGeom>
          <a:noFill/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b="1" dirty="0">
                <a:solidFill>
                  <a:srgbClr val="7030A0"/>
                </a:solidFill>
                <a:latin typeface="Times New Roman" panose="02020603050405020304" charset="0"/>
                <a:ea typeface="方正舒体" panose="02010601030101010101" charset="-122"/>
                <a:cs typeface="Times New Roman" panose="02020603050405020304" charset="0"/>
              </a:rPr>
              <a:t>objectives</a:t>
            </a:r>
          </a:p>
        </p:txBody>
      </p:sp>
      <p:pic>
        <p:nvPicPr>
          <p:cNvPr id="7" name="图片 6" descr="logo_jcdl2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341630" y="209550"/>
            <a:ext cx="221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1 Introduction</a:t>
            </a:r>
          </a:p>
        </p:txBody>
      </p:sp>
      <p:sp>
        <p:nvSpPr>
          <p:cNvPr id="27" name="文本框 26" descr="7b0a202020202262756c6c6574223a20227b5c2263617465676f727949645c223a31303030362c5c2274656d706c61746549645c223a32303233313434307d220a7d0a"/>
          <p:cNvSpPr txBox="1"/>
          <p:nvPr>
            <p:custDataLst>
              <p:tags r:id="rId5"/>
            </p:custDataLst>
          </p:nvPr>
        </p:nvSpPr>
        <p:spPr>
          <a:xfrm>
            <a:off x="763270" y="877570"/>
            <a:ext cx="11062970" cy="900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Clr>
                <a:srgbClr val="000000"/>
              </a:buClr>
              <a:buSzPct val="160000"/>
              <a:buFont typeface="Wingdings" panose="05000000000000000000" charset="0"/>
              <a:buNone/>
            </a:pPr>
            <a:r>
              <a:rPr lang="en-US" altLang="zh-CN" sz="1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zh-CN" altLang="en-US" sz="1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iomedical research</a:t>
            </a:r>
            <a:r>
              <a:rPr lang="en-US" altLang="zh-CN" sz="1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has</a:t>
            </a:r>
            <a:r>
              <a:rPr lang="en-US" altLang="zh-CN" sz="1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academic impact 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&amp;</a:t>
            </a:r>
            <a:r>
              <a:rPr lang="zh-CN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clinical impact</a:t>
            </a:r>
          </a:p>
          <a:p>
            <a:pPr indent="0">
              <a:lnSpc>
                <a:spcPct val="140000"/>
              </a:lnSpc>
              <a:buClr>
                <a:srgbClr val="000000"/>
              </a:buClr>
              <a:buSzPct val="160000"/>
              <a:buFont typeface="Wingdings" panose="05000000000000000000" charset="0"/>
              <a:buNone/>
            </a:pPr>
            <a:r>
              <a:rPr lang="zh-CN" altLang="en-US" sz="1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exploration of scientific impact evaluation has been</a:t>
            </a:r>
            <a:r>
              <a:rPr lang="en-US" altLang="zh-CN" sz="1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very rich, but the identification and</a:t>
            </a:r>
            <a:r>
              <a:rPr lang="en-US" altLang="zh-CN" sz="1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measurement of clinical impact</a:t>
            </a:r>
          </a:p>
          <a:p>
            <a:pPr indent="0">
              <a:buClr>
                <a:srgbClr val="000000"/>
              </a:buClr>
              <a:buSzPct val="160000"/>
              <a:buFont typeface="Wingdings" panose="05000000000000000000" charset="0"/>
              <a:buNone/>
            </a:pPr>
            <a:r>
              <a:rPr lang="zh-CN" altLang="en-US" sz="16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still relatively weak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763270" y="1889760"/>
            <a:ext cx="11001375" cy="1160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30000"/>
              </a:lnSpc>
              <a:buClr>
                <a:srgbClr val="000000"/>
              </a:buClr>
              <a:buSzPct val="80000"/>
              <a:buFont typeface="Wingdings" panose="05000000000000000000" charset="0"/>
              <a:buNone/>
            </a:pPr>
            <a:r>
              <a:rPr lang="en-US" altLang="zh-CN" sz="1600" b="1" u="sng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Clinical translation</a:t>
            </a:r>
            <a:r>
              <a:rPr lang="en-US" altLang="zh-CN" sz="1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</a:t>
            </a:r>
            <a:r>
              <a:rPr lang="zh-CN" altLang="en-US" sz="1600" b="1" u="sng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Interdisciplinary research</a:t>
            </a:r>
            <a:r>
              <a:rPr lang="en-US" altLang="zh-CN" sz="1600" b="1" u="sng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1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</a:t>
            </a:r>
            <a:r>
              <a:rPr lang="en-US" altLang="zh-CN" sz="1600" b="1" u="sng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Biological entity features</a:t>
            </a: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497570" y="2447925"/>
            <a:ext cx="3170555" cy="1517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62920" y="3429000"/>
            <a:ext cx="1154430" cy="1358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2120" y="2394585"/>
            <a:ext cx="3668395" cy="2403475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8730615" y="4652879"/>
            <a:ext cx="22479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 b="1" i="1" dirty="0">
                <a:latin typeface="Times New Roman" panose="02020603050405020304" charset="0"/>
                <a:cs typeface="Times New Roman" panose="02020603050405020304" charset="0"/>
              </a:rPr>
              <a:t>Source: </a:t>
            </a:r>
            <a:r>
              <a:rPr lang="en-US" altLang="zh-CN" sz="1200" i="1" dirty="0" err="1">
                <a:latin typeface="Times New Roman" panose="02020603050405020304" charset="0"/>
                <a:cs typeface="Times New Roman" panose="02020603050405020304" charset="0"/>
              </a:rPr>
              <a:t>Pubtator</a:t>
            </a:r>
            <a:endParaRPr lang="en-US" altLang="zh-CN" sz="12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1"/>
            </p:custDataLst>
          </p:nvPr>
        </p:nvSpPr>
        <p:spPr>
          <a:xfrm>
            <a:off x="711517" y="4736068"/>
            <a:ext cx="20955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b="1" i="1" dirty="0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zh-CN" altLang="en-US" sz="1200" b="1" i="1" dirty="0">
                <a:latin typeface="Times New Roman" panose="02020603050405020304" charset="0"/>
                <a:cs typeface="Times New Roman" panose="02020603050405020304" charset="0"/>
              </a:rPr>
              <a:t>Source:</a:t>
            </a:r>
            <a:r>
              <a:rPr lang="en-US" altLang="zh-CN" sz="1200" i="1" dirty="0" err="1">
                <a:latin typeface="Times New Roman" panose="02020603050405020304" charset="0"/>
                <a:cs typeface="Times New Roman" panose="02020603050405020304" charset="0"/>
              </a:rPr>
              <a:t>iCite</a:t>
            </a:r>
            <a:endParaRPr lang="en-US" altLang="zh-CN" sz="12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05" y="1802130"/>
            <a:ext cx="2908935" cy="2908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30" y="209550"/>
            <a:ext cx="2898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2 Related works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60425" y="762000"/>
            <a:ext cx="11028680" cy="5345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The measurement of clinical translation intensity of biomedical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Times New Roman" panose="02020603050405020304" charset="0"/>
                <a:cs typeface="Times New Roman" panose="02020603050405020304" charset="0"/>
              </a:rPr>
              <a:t>“Biomedical Triangle method”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latin typeface="Times New Roman" panose="02020603050405020304" charset="0"/>
                <a:cs typeface="Times New Roman" panose="02020603050405020304" charset="0"/>
              </a:rPr>
              <a:t>Whether the paper is cited in clinical trials or clinical guidelines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i="1" dirty="0">
                <a:latin typeface="Times New Roman" panose="02020603050405020304" charset="0"/>
                <a:cs typeface="Times New Roman" panose="02020603050405020304" charset="0"/>
              </a:rPr>
              <a:t>Biomedical</a:t>
            </a:r>
            <a:r>
              <a:rPr lang="en-US" sz="1600" b="1" i="1" dirty="0">
                <a:latin typeface="Times New Roman" panose="02020603050405020304" charset="0"/>
                <a:cs typeface="Times New Roman" panose="02020603050405020304" charset="0"/>
              </a:rPr>
              <a:t> entities</a:t>
            </a:r>
          </a:p>
          <a:p>
            <a:pPr lvl="1"/>
            <a:endParaRPr lang="en-US" sz="1600" b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>
              <a:buFont typeface="Arial" panose="020B0604020202020204" pitchFamily="34" charset="0"/>
              <a:buNone/>
            </a:pPr>
            <a:endParaRPr lang="en-US" b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Interdisciplinary features of COVID-19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Liu's research confirmed that the global pandemic was a "catalyst" for scientific innovation, with the degree of novelty in papers and the proportion of first-time collaborations increasing after the outbreak of COVID-19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Zhang et al. investigated the interdisciplinary of COVID-19 papers published in 2020, the first year after the outbreak of COVID-19 .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Entity characteristics in biomedical papers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Li X. developed four indicators (Popularity, Promising, Prestige and collaboration) and analyzed the relationship between the characteristics of biomedical entities and the way drugs are reused.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 Li X. also published two papers in which the clinical translation potential of scientific papers was predicted based on the entity characteristics of scientific papers</a:t>
            </a:r>
            <a:r>
              <a:rPr lang="en-US" altLang="en-US" sz="1600" baseline="30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 marL="254000" indent="-254000"/>
            <a:endParaRPr lang="en-US" altLang="en-US" b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54000" indent="-254000"/>
            <a:endParaRPr lang="en-US" altLang="en-US" b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54000" indent="-254000"/>
            <a:endParaRPr lang="en-US" altLang="en-US" b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343633323337313b343633323338323b5b9e9a8c545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230" y="825500"/>
            <a:ext cx="432435" cy="432435"/>
          </a:xfrm>
          <a:prstGeom prst="rect">
            <a:avLst/>
          </a:prstGeom>
        </p:spPr>
      </p:pic>
      <p:pic>
        <p:nvPicPr>
          <p:cNvPr id="3" name="图片 2" descr="32313534303232333b32313534303232323b957f53777eb865874ef67eb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6880" y="2651760"/>
            <a:ext cx="423545" cy="423545"/>
          </a:xfrm>
          <a:prstGeom prst="rect">
            <a:avLst/>
          </a:prstGeom>
        </p:spPr>
      </p:pic>
      <p:pic>
        <p:nvPicPr>
          <p:cNvPr id="5" name="图片 4" descr="32303236333539373b32303236353136373b4e66672c51855bb967e5627e653e5927955c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8625" y="4073525"/>
            <a:ext cx="476885" cy="476885"/>
          </a:xfrm>
          <a:prstGeom prst="rect">
            <a:avLst/>
          </a:prstGeom>
        </p:spPr>
      </p:pic>
      <p:pic>
        <p:nvPicPr>
          <p:cNvPr id="7" name="图片 6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  <a:effectLst/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29" y="209550"/>
            <a:ext cx="65856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3 Methods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926580" y="5708015"/>
            <a:ext cx="4051935" cy="2984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ctr"/>
            <a:r>
              <a:rPr lang="en-US" altLang="zh-CN" sz="1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Inclusion and exclusion criteria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4995" y="5706110"/>
            <a:ext cx="42564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Research flow chart</a:t>
            </a:r>
          </a:p>
        </p:txBody>
      </p:sp>
      <p:sp>
        <p:nvSpPr>
          <p:cNvPr id="5" name="右箭头 4"/>
          <p:cNvSpPr/>
          <p:nvPr/>
        </p:nvSpPr>
        <p:spPr>
          <a:xfrm>
            <a:off x="3938905" y="1615440"/>
            <a:ext cx="3251200" cy="435610"/>
          </a:xfrm>
          <a:prstGeom prst="rightArrow">
            <a:avLst>
              <a:gd name="adj1" fmla="val 50000"/>
              <a:gd name="adj2" fmla="val 161851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logo_jcdl20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pic>
        <p:nvPicPr>
          <p:cNvPr id="1864357135" name="图片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7130" y="894080"/>
            <a:ext cx="298831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55" y="905510"/>
            <a:ext cx="3738880" cy="4427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>
            <p:custDataLst>
              <p:tags r:id="rId1"/>
            </p:custDataLst>
          </p:nvPr>
        </p:nvSpPr>
        <p:spPr>
          <a:xfrm>
            <a:off x="346710" y="827405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9455" y="220230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3 Methods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en-US" altLang="zh-CN" sz="2400" i="1" u="sng" dirty="0">
                <a:latin typeface="Times New Roman" panose="02020603050405020304" charset="0"/>
                <a:cs typeface="Times New Roman" panose="02020603050405020304" charset="0"/>
              </a:rPr>
              <a:t>variables</a:t>
            </a:r>
          </a:p>
        </p:txBody>
      </p:sp>
      <p:pic>
        <p:nvPicPr>
          <p:cNvPr id="5" name="图片 4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graphicFrame>
        <p:nvGraphicFramePr>
          <p:cNvPr id="92" name="表格 9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65018" y="1279312"/>
          <a:ext cx="6234488" cy="1388745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Three dependent variables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Implications</a:t>
                      </a: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APT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The probability of a paper being cited in clinical guidelines, clinical trials, etc., after publication.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Human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The ratio of MeSH terms of Human category to the sum of MeSH term categories of Human, Animal and Mol/Cell in the paper.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Cited_by_Clin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The number of times the paper has been cited in clinical papers such as clinical trials, clinical guidelines, </a:t>
                      </a:r>
                      <a:r>
                        <a:rPr lang="en-US" sz="900" dirty="0" err="1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etc</a:t>
                      </a:r>
                      <a:endParaRPr lang="en-US" sz="9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4" name="表格 9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46603" y="3150168"/>
          <a:ext cx="6253018" cy="1318197"/>
        </p:xfrm>
        <a:graphic>
          <a:graphicData uri="http://schemas.openxmlformats.org/drawingml/2006/table">
            <a:tbl>
              <a:tblPr/>
              <a:tblGrid>
                <a:gridCol w="178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Interdisciplinary indicators</a:t>
                      </a:r>
                      <a:endParaRPr lang="en-US" sz="900" b="1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Connotations</a:t>
                      </a:r>
                      <a:endParaRPr lang="en-US" sz="900" b="1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RAO-Stirling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Reflecting the number of disciplines represented, their distribution, and differences, the indicator ranges from 0 to 1.</a:t>
                      </a:r>
                      <a:endParaRPr lang="en-US" sz="9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GINI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degree of uniformity in the distribution of different disciplines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Variety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ratio of the number of subjects involved in the study to the total number of subjects.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Disparity</a:t>
                      </a: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 measure of distance between different disciplines.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8" name="表格 97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678815" y="4525645"/>
          <a:ext cx="6220460" cy="1729105"/>
        </p:xfrm>
        <a:graphic>
          <a:graphicData uri="http://schemas.openxmlformats.org/drawingml/2006/table">
            <a:tbl>
              <a:tblPr/>
              <a:tblGrid>
                <a:gridCol w="181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Variables of entity characteristics</a:t>
                      </a:r>
                      <a:endParaRPr lang="en-US" sz="900" b="1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Definitions</a:t>
                      </a:r>
                      <a:endParaRPr lang="en-US" sz="900" b="1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CellLine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number of CellLine entities with different "Entity IDs" mentioned in a paper.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Chemical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number of Chemical entities with different "Entity IDs" mentioned in a paper.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Disease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number of Disease entities with different "Entity IDs" mentioned in a paper.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Gene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number of Gene entities with different "Entity IDs" mentioned in a paper.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Mutation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number of Mutation entities with different "Entity IDs" mentioned in a paper.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Species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The number of Species entities with different "Entity IDs" mentioned in a paper.</a:t>
                      </a:r>
                      <a:endParaRPr lang="en-US" sz="9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/>
          <p:nvPr>
            <p:custDataLst>
              <p:tags r:id="rId8"/>
            </p:custDataLst>
          </p:nvPr>
        </p:nvGraphicFramePr>
        <p:xfrm>
          <a:off x="7748270" y="1279525"/>
          <a:ext cx="3589655" cy="4975860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9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Control variables</a:t>
                      </a:r>
                      <a:endParaRPr lang="en-US" altLang="en-US" sz="9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900" b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D</a:t>
                      </a:r>
                      <a:r>
                        <a:rPr lang="en-US" sz="9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escription</a:t>
                      </a:r>
                      <a:endParaRPr lang="en-US" altLang="en-US" sz="9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paper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The number of pages in the paper.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references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The number of references in the paper.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funds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The number of funds mentioned in the paper.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Title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The number of words in the title.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authors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The number of authors in the paper.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Clinical paper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Whether this paper is a clinical trial, clinical guidelines, and other clinical papers, 1= Yes; 0= No.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English Language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Whether the paper is written in English, 1= Yes; 0= No.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96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I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nstitution type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0=Company; 1=Foundation; 2=Government; 3=Hospital; 4=Research institution; 5=Universityor College.</a:t>
                      </a:r>
                      <a:endParaRPr lang="en-US" altLang="en-US" sz="9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46430" y="965835"/>
            <a:ext cx="62522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ctr"/>
            <a:r>
              <a:rPr lang="en-US" b="1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dependent variables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645795" y="2817495"/>
            <a:ext cx="625348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ctr"/>
            <a:r>
              <a:rPr lang="en-US" b="1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independent variables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7748270" y="911225"/>
            <a:ext cx="359029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indent="0" algn="ctr">
              <a:buNone/>
            </a:pPr>
            <a:r>
              <a:rPr lang="en-US" b="1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Control variables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30" y="209550"/>
            <a:ext cx="9966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4 Results</a:t>
            </a:r>
            <a:r>
              <a:rPr lang="en-US" altLang="zh-CN" sz="2400" b="1" i="1" dirty="0"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en-US" altLang="zh-CN" sz="2400" i="1" u="sng" dirty="0">
                <a:latin typeface="Times New Roman" panose="02020603050405020304" charset="0"/>
                <a:cs typeface="Times New Roman" panose="02020603050405020304" charset="0"/>
              </a:rPr>
              <a:t>Summary of APT, Human and </a:t>
            </a:r>
            <a:r>
              <a:rPr lang="en-US" altLang="zh-CN" sz="2400" i="1" u="sng" dirty="0" err="1">
                <a:latin typeface="Times New Roman" panose="02020603050405020304" charset="0"/>
                <a:cs typeface="Times New Roman" panose="02020603050405020304" charset="0"/>
              </a:rPr>
              <a:t>Cited_by_Clin</a:t>
            </a:r>
            <a:endParaRPr lang="en-US" altLang="zh-CN" sz="2400" i="1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804545" y="1040765"/>
          <a:ext cx="3961130" cy="4620260"/>
        </p:xfrm>
        <a:graphic>
          <a:graphicData uri="http://schemas.openxmlformats.org/drawingml/2006/table">
            <a:tbl>
              <a:tblPr/>
              <a:tblGrid>
                <a:gridCol w="113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variables</a:t>
                      </a:r>
                      <a:endParaRPr lang="en-US" altLang="zh-CN" sz="1200" b="0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Mean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SD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Median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Min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Max</a:t>
                      </a:r>
                      <a:endParaRPr lang="en-US" altLang="en-US" sz="12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APT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0.461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0.309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Cited_by_Clin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0.495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2.123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168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Human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0.581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0.298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RAO-STIRLING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0.832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0.077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0.851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0.959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GINI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0.000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0.003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VARIETY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0.001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0.005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DISPARITY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0.909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0.042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0.919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0.991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CellLine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0.288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Chemical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0.652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1.376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Disease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3.536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2.668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Gene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0.638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1.502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Mutation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0.044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0.469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Species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1.558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1.141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altLang="en-US" sz="12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440805" y="5798185"/>
            <a:ext cx="4628515" cy="30670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ctr"/>
            <a:r>
              <a:rPr lang="zh-CN" altLang="en-US" sz="1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Figure 4: Box plot of APT, Human and Cited_by_Clin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3860" y="5798185"/>
            <a:ext cx="5229225" cy="30670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1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Table 5</a:t>
            </a:r>
            <a:r>
              <a:rPr lang="en-US" altLang="zh-CN" sz="1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1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Descriptive analysis of dependent and independent variables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580" y="1832610"/>
            <a:ext cx="5180965" cy="3965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29" y="209550"/>
            <a:ext cx="116693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4 Results——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Negative Binomial Regression</a:t>
            </a:r>
            <a:endParaRPr lang="en-US" altLang="zh-CN" sz="2000" i="1" u="sng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i="1" u="sng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0275" y="5841365"/>
            <a:ext cx="507492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</a:rPr>
              <a:t>Table 6</a:t>
            </a: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</a:rPr>
              <a:t>Negative binomial regression for APT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59905" y="1049655"/>
            <a:ext cx="4064000" cy="21863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Positive</a:t>
            </a:r>
            <a:endParaRPr lang="en-US" altLang="zh-CN" sz="1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Disease entities</a:t>
            </a:r>
            <a:endParaRPr lang="en-US" altLang="en-US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Negative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Chemical entities</a:t>
            </a:r>
            <a:endParaRPr lang="en-US" altLang="en-US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Gene entities</a:t>
            </a: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Species entities</a:t>
            </a:r>
            <a:endParaRPr lang="en-US" altLang="en-US" b="0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endParaRPr lang="en-US" altLang="en-US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endParaRPr lang="en-US" altLang="en-US" sz="1800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63254FE-360B-6592-6185-F9A084325877}"/>
              </a:ext>
            </a:extLst>
          </p:cNvPr>
          <p:cNvGraphicFramePr/>
          <p:nvPr>
            <p:custDataLst>
              <p:tags r:id="rId5"/>
            </p:custDataLst>
          </p:nvPr>
        </p:nvGraphicFramePr>
        <p:xfrm>
          <a:off x="839470" y="922020"/>
          <a:ext cx="5256530" cy="481774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APT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Coef.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St.Err.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p-value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RAO-STIRLING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.084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.207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.687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VARIETY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-17.907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98.617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.856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GINI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30.889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146.358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.833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DISPARITY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-.052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.318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.87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CellLine entities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-.025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.029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.395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Chemical entities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-.038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.006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Disease entities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.029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.003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Gene entities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-.017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.006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.004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Mutation entities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-.031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Species entities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-.077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.008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paper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.007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references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-.0004349 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.000214 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.042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funds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.015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Title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authors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.0003123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.000092 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Clinical Article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.228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.029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English Language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.917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.131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ype of institution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ompany (REF)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F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oundation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.101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.111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.363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G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overnment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.162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.107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.132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ospital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.029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.067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.668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Research institution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-.091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.069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.192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niversity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-.037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.065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.57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Constant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-1.799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.241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 dirty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29" y="209550"/>
            <a:ext cx="116693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4 Results——</a:t>
            </a:r>
            <a:r>
              <a:rPr lang="en-US" altLang="zh-CN" sz="2000" i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Negative Binomial Regression</a:t>
            </a:r>
            <a:endParaRPr lang="en-US" altLang="zh-CN" sz="2000" i="1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i="1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0275" y="5841365"/>
            <a:ext cx="507492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Table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</a:rPr>
              <a:t>7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Negative binomial regression for Human 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859905" y="1049655"/>
            <a:ext cx="4064000" cy="21863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Positive</a:t>
            </a: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Disease entities</a:t>
            </a:r>
            <a:endParaRPr lang="en-US" altLang="en-US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Negative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CellLine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entities</a:t>
            </a:r>
            <a:endParaRPr lang="en-US" altLang="en-US" b="0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Chemical entities</a:t>
            </a: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Gene entities</a:t>
            </a:r>
            <a:endParaRPr lang="en-US" altLang="en-US" b="0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Mutation entities</a:t>
            </a:r>
            <a:endParaRPr lang="en-US" altLang="en-US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Species entities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10957CB-6ABE-0E2E-2459-158BC6E15850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839470" y="922020"/>
          <a:ext cx="5256530" cy="481774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Human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Coef.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St.Err.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p-value</a:t>
                      </a:r>
                      <a:endParaRPr lang="en-US" altLang="en-US" sz="1200" b="1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RAO-STIRLING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.034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.852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VARIETY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-89.1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89.152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.318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GINI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114.387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131.733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.385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DISPARITY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-.004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.276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.988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CellLine entities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-.246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.034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Chemical entities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-.052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.006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Disease entities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.03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Gene entities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-.041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.006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Mutation entities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-.054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.02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.009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Species entities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-.122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.007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paper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-.005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.002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.007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references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-.002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.0002245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funds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-.031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.005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Title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authors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.0001628 </a:t>
                      </a:r>
                      <a:endParaRPr lang="en-US" altLang="en-US" sz="1200" b="0" dirty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.0001227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.184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Clinical Article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.184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.026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English Language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-.019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.788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ype of institution</a:t>
                      </a:r>
                      <a:endParaRPr lang="en-US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ompany (REF)</a:t>
                      </a:r>
                      <a:endParaRPr lang="en-US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F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oundation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.169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.098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G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overnment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.168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.099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ospital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.174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.064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Research institution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.021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.067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.749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niversity</a:t>
                      </a:r>
                      <a:endParaRPr lang="en-US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.102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.063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.103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Constant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-.493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.191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.01</a:t>
                      </a:r>
                      <a:endParaRPr lang="en-US" altLang="en-US" sz="1200" b="0" dirty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0995" y="770890"/>
            <a:ext cx="11498580" cy="554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1629" y="209550"/>
            <a:ext cx="116693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4 Results——</a:t>
            </a:r>
            <a:r>
              <a:rPr lang="en-US" altLang="zh-CN" sz="2000" i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Negative Binomial Regression</a:t>
            </a:r>
            <a:endParaRPr lang="en-US" altLang="zh-CN" sz="2000" i="1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i="1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logo_jcdl20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330" y="143510"/>
            <a:ext cx="842010" cy="40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30833" r="9802" b="13009"/>
          <a:stretch>
            <a:fillRect/>
          </a:stretch>
        </p:blipFill>
        <p:spPr>
          <a:xfrm>
            <a:off x="10330815" y="0"/>
            <a:ext cx="647700" cy="683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2" b="22370"/>
          <a:stretch>
            <a:fillRect/>
          </a:stretch>
        </p:blipFill>
        <p:spPr>
          <a:xfrm>
            <a:off x="10845800" y="331470"/>
            <a:ext cx="1279525" cy="2114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0275" y="5841365"/>
            <a:ext cx="5929630" cy="369332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Table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</a:rPr>
              <a:t>8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Negative binomial regression for </a:t>
            </a:r>
            <a:r>
              <a:rPr lang="en-US" altLang="zh-CN" dirty="0" err="1">
                <a:latin typeface="Arial" panose="020B0604020202020204" pitchFamily="34" charset="0"/>
                <a:ea typeface="微软雅黑" panose="020B0503020204020204" charset="-122"/>
              </a:rPr>
              <a:t>Cited_by_Clin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859905" y="1049655"/>
            <a:ext cx="4064000" cy="21863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Positive</a:t>
            </a: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CellLine</a:t>
            </a: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entities</a:t>
            </a: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Disease entities</a:t>
            </a:r>
            <a:endParaRPr lang="en-US" altLang="en-US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Negative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Chemical entities</a:t>
            </a: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Gene entities</a:t>
            </a:r>
            <a:endParaRPr lang="en-US" altLang="en-US" b="0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Mutation entities</a:t>
            </a:r>
            <a:endParaRPr lang="en-US" altLang="en-US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</a:endParaRPr>
          </a:p>
          <a:p>
            <a:pPr indent="457200" algn="l"/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Number of Species entities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charset="0"/>
              <a:ea typeface="Linux Libertine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38A858D-135C-9AAD-EFA0-A2C07E066709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839470" y="922020"/>
          <a:ext cx="5256530" cy="481774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Cited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_by_Clin</a:t>
                      </a:r>
                      <a:endParaRPr lang="en-US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Coef.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St.Err.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p-value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RAO-STIRLING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-.096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.353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.786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VARIETY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-28.332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167.529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.866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GINI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91.928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249.526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.713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DISPARITY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-.252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.536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.638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CellLine entities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.264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.045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Chemical entities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-.04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.01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Disease entities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.066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Gene entities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-.026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.009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.005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Mutation entities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-.15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.04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Species entities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-.1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.014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paper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.006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.003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.028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references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.0003638 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.074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funds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.072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Length of Title</a:t>
                      </a:r>
                      <a:endParaRPr lang="en-US" altLang="en-US" sz="10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-.001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.003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.655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Number of authors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.039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Clinical Article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1.095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.048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English Language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1.89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.257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ype of institution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ompany (REF)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F</a:t>
                      </a: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oundation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-.425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.193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.027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G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overnment</a:t>
                      </a:r>
                      <a:endParaRPr lang="en-US" altLang="en-US" sz="1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.544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.171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.002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ospital</a:t>
                      </a:r>
                      <a:endParaRPr lang="en-US" altLang="en-US" sz="10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-.128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.106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.227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Research institution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-.306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.11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.005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U</a:t>
                      </a:r>
                      <a:r>
                        <a:rPr lang="en-US" sz="10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niversity</a:t>
                      </a:r>
                      <a:endParaRPr lang="en-US" altLang="en-US" sz="10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-.454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.103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solidFill>
                            <a:srgbClr val="0070C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>
                        <a:solidFill>
                          <a:srgbClr val="0070C0"/>
                        </a:solidFill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Constant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-2.824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.425</a:t>
                      </a:r>
                      <a:endParaRPr lang="en-US" altLang="en-US" sz="1200" b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2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en-US" sz="1200" b="0" dirty="0">
                        <a:latin typeface="Times New Roman" panose="02020603050405020304" charset="0"/>
                        <a:ea typeface="Linux Libertine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QzZjc5ZjRmOTUzNmE2ZDhjZWNiOWRkNDJmOWExN2QifQ=="/>
  <p:tag name="KSO_WPP_MARK_KEY" val="b70405f6-369e-4001-bb64-fc90fc78ad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77,&quot;width&quot;:6431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964e591-0729-40ea-bf23-4b1287c7602d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a9de97f-5649-4b6f-8881-1d78eb381f3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6180718-0dde-4933-bf27-e74d0f1d0c28}"/>
  <p:tag name="TABLE_ENDDRAG_ORIGIN_RECT" val="446*136"/>
  <p:tag name="TABLE_ENDDRAG_RECT" val="71*322*446*1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e708c34-5250-4c95-a4cc-7c4d59e44263}"/>
  <p:tag name="TABLE_ENDDRAG_ORIGIN_RECT" val="282*391"/>
  <p:tag name="TABLE_ENDDRAG_RECT" val="610*100*282*39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76bbcf-0be7-4d06-a958-a9445a4c3ab3}"/>
  <p:tag name="TABLE_ENDDRAG_ORIGIN_RECT" val="311*367"/>
  <p:tag name="TABLE_ENDDRAG_RECT" val="110*101*311*367"/>
  <p:tag name="TABLE_EMPHASIZE_COLOR" val="16352824"/>
  <p:tag name="TABLE_SKINIDX" val="3"/>
  <p:tag name="TABLE_COLORIDX" val="7"/>
  <p:tag name="TABLE_COLOR_RGB" val="0x000000*0xFFFFFF*0x212121*0xFFFFFF*0xF98638*0xFFB829*0x37BECC*0x1687A5*0x3A3A47*0xC7DAD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f2e252f-8bdc-4aff-acea-2d399e70a338}"/>
  <p:tag name="TABLE_ENDDRAG_ORIGIN_RECT" val="413*356"/>
  <p:tag name="TABLE_ENDDRAG_RECT" val="303*100*413*3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f2e252f-8bdc-4aff-acea-2d399e70a338}"/>
  <p:tag name="TABLE_ENDDRAG_ORIGIN_RECT" val="413*356"/>
  <p:tag name="TABLE_ENDDRAG_RECT" val="303*100*413*356"/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f2e252f-8bdc-4aff-acea-2d399e70a338}"/>
  <p:tag name="TABLE_ENDDRAG_ORIGIN_RECT" val="413*356"/>
  <p:tag name="TABLE_ENDDRAG_RECT" val="303*100*413*3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1883</Words>
  <Application>Microsoft Office PowerPoint</Application>
  <PresentationFormat>宽屏</PresentationFormat>
  <Paragraphs>561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Linux Libertine</vt:lpstr>
      <vt:lpstr>Arial</vt:lpstr>
      <vt:lpstr>Calibri</vt:lpstr>
      <vt:lpstr>Times New Roman</vt:lpstr>
      <vt:lpstr>Wingdings</vt:lpstr>
      <vt:lpstr>Office 主题</vt:lpstr>
      <vt:lpstr>The Impact of Interdisciplinarity and Entity Characteristics on the Clinical Translation Intensity of COVID-19 Papers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Attention！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Interdisciplinarity and Entity-based Knowledge Fusion Features on the Clinical Translation Intensity of COVID-19 Papers</dc:title>
  <dc:creator>cs</dc:creator>
  <cp:lastModifiedBy>liu chunli</cp:lastModifiedBy>
  <cp:revision>16</cp:revision>
  <dcterms:created xsi:type="dcterms:W3CDTF">2023-07-03T07:34:00Z</dcterms:created>
  <dcterms:modified xsi:type="dcterms:W3CDTF">2023-07-17T15:01:41Z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073AEE8A94E2487BB044B41FF5672A14_12</vt:lpwstr>
  </property>
  <property fmtid="{D5CDD505-2E9C-101B-9397-08002B2CF9AE}" pid="3" name="KSOProductBuildVer">
    <vt:lpwstr>2052-11.1.0.14309</vt:lpwstr>
  </property>
</Properties>
</file>