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57" r:id="rId3"/>
    <p:sldId id="277" r:id="rId4"/>
    <p:sldId id="303" r:id="rId5"/>
    <p:sldId id="280" r:id="rId6"/>
    <p:sldId id="299" r:id="rId7"/>
    <p:sldId id="301" r:id="rId8"/>
    <p:sldId id="281" r:id="rId9"/>
    <p:sldId id="302" r:id="rId10"/>
    <p:sldId id="304" r:id="rId11"/>
    <p:sldId id="282" r:id="rId12"/>
    <p:sldId id="283" r:id="rId13"/>
    <p:sldId id="284" r:id="rId14"/>
    <p:sldId id="285" r:id="rId15"/>
    <p:sldId id="305" r:id="rId16"/>
    <p:sldId id="287" r:id="rId17"/>
    <p:sldId id="306" r:id="rId18"/>
    <p:sldId id="290" r:id="rId19"/>
    <p:sldId id="307" r:id="rId20"/>
    <p:sldId id="291" r:id="rId21"/>
    <p:sldId id="297" r:id="rId22"/>
  </p:sldIdLst>
  <p:sldSz cx="12192000" cy="6858000"/>
  <p:notesSz cx="6858000" cy="9144000"/>
  <p:embeddedFontLst>
    <p:embeddedFont>
      <p:font typeface="微软雅黑" panose="020B0503020204020204" pitchFamily="34" charset="-122"/>
      <p:regular r:id="rId24"/>
      <p:bold r:id="rId25"/>
    </p:embeddedFont>
    <p:embeddedFont>
      <p:font typeface="微软雅黑" panose="020B0503020204020204" pitchFamily="34" charset="-122"/>
      <p:regular r:id="rId24"/>
      <p:bold r:id="rId25"/>
    </p:embeddedFont>
    <p:embeddedFont>
      <p:font typeface="等线" panose="02010600030101010101" pitchFamily="2" charset="-122"/>
      <p:regular r:id="rId26"/>
      <p:bold r:id="rId27"/>
    </p:embeddedFont>
    <p:embeddedFont>
      <p:font typeface="宋体" panose="02010600030101010101" pitchFamily="2" charset="-122"/>
      <p:regular r:id="rId28"/>
    </p:embeddedFont>
    <p:embeddedFont>
      <p:font typeface="Libertinus Serif" pitchFamily="2" charset="0"/>
      <p:regular r:id="rId29"/>
      <p:bold r:id="rId30"/>
      <p:italic r:id="rId31"/>
      <p:boldItalic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44546A"/>
    <a:srgbClr val="C05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04" autoAdjust="0"/>
    <p:restoredTop sz="96755"/>
  </p:normalViewPr>
  <p:slideViewPr>
    <p:cSldViewPr snapToGrid="0">
      <p:cViewPr varScale="1">
        <p:scale>
          <a:sx n="121" d="100"/>
          <a:sy n="121" d="100"/>
        </p:scale>
        <p:origin x="176" y="184"/>
      </p:cViewPr>
      <p:guideLst/>
    </p:cSldViewPr>
  </p:slideViewPr>
  <p:notesTextViewPr>
    <p:cViewPr>
      <p:scale>
        <a:sx n="1" d="1"/>
        <a:sy n="1" d="1"/>
      </p:scale>
      <p:origin x="0" y="0"/>
    </p:cViewPr>
  </p:notesTextViewPr>
  <p:sorterViewPr>
    <p:cViewPr>
      <p:scale>
        <a:sx n="1" d="1"/>
        <a:sy n="1" d="1"/>
      </p:scale>
      <p:origin x="0" y="-99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79900-F106-441D-882D-BA9273EB031E}" type="datetimeFigureOut">
              <a:rPr lang="zh-CN" altLang="en-US" smtClean="0"/>
              <a:t>2025/6/23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5E3B7-3819-4A7C-B3FC-8B39F1B985A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dirty="0"/>
              <a:t>Good morning everyone.</a:t>
            </a:r>
            <a:r>
              <a:rPr lang="zh-CN" altLang="en-US" sz="1000" dirty="0"/>
              <a:t> </a:t>
            </a:r>
            <a:endParaRPr lang="en-US" altLang="zh-CN"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It was an honor to participate in this workshop</a:t>
            </a:r>
          </a:p>
          <a:p>
            <a:r>
              <a:rPr lang="en-US" altLang="zh-CN" sz="1000" dirty="0"/>
              <a:t> My name is </a:t>
            </a:r>
            <a:r>
              <a:rPr lang="en-US" altLang="zh-CN" sz="1000" dirty="0">
                <a:latin typeface="Microsoft YaHei" panose="020B0503020204020204" pitchFamily="34" charset="-122"/>
                <a:ea typeface="Microsoft YaHei" panose="020B0503020204020204" pitchFamily="34" charset="-122"/>
                <a:cs typeface="+mn-ea"/>
                <a:sym typeface="+mn-lt"/>
              </a:rPr>
              <a:t>Weiyu Duan</a:t>
            </a:r>
            <a:r>
              <a:rPr lang="en-US" altLang="zh-CN" sz="1000" baseline="30000" dirty="0">
                <a:latin typeface="Microsoft YaHei" panose="020B0503020204020204" pitchFamily="34" charset="-122"/>
                <a:ea typeface="Microsoft YaHei" panose="020B0503020204020204" pitchFamily="34" charset="-122"/>
                <a:cs typeface="+mn-ea"/>
                <a:sym typeface="+mn-lt"/>
              </a:rPr>
              <a:t> </a:t>
            </a:r>
            <a:r>
              <a:rPr lang="en-US" altLang="zh-CN" sz="1000" dirty="0"/>
              <a:t>and today I will present our study </a:t>
            </a:r>
            <a:r>
              <a:rPr lang="en-US" altLang="zh-CN" sz="1000" b="1" dirty="0"/>
              <a:t>“Interdisciplinarity and Scientific Output Quality in AI-for-Science (AI4S): </a:t>
            </a:r>
            <a:r>
              <a:rPr lang="en-US" altLang="zh-CN" sz="1000" b="1" dirty="0">
                <a:latin typeface="Microsoft YaHei" panose="020B0503020204020204" pitchFamily="34" charset="-122"/>
                <a:ea typeface="Microsoft YaHei" panose="020B0503020204020204" pitchFamily="34" charset="-122"/>
                <a:cs typeface="+mn-ea"/>
                <a:sym typeface="+mn-lt"/>
              </a:rPr>
              <a:t>Implications from a Literature Analysis of AI4S</a:t>
            </a:r>
            <a:endParaRPr kumimoji="1" lang="zh-CN" altLang="en-US" sz="1000"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a:t>
            </a:fld>
            <a:endParaRPr lang="zh-CN" altLang="en-US"/>
          </a:p>
        </p:txBody>
      </p:sp>
    </p:spTree>
    <p:extLst>
      <p:ext uri="{BB962C8B-B14F-4D97-AF65-F5344CB8AC3E}">
        <p14:creationId xmlns:p14="http://schemas.microsoft.com/office/powerpoint/2010/main" val="3185198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Third, I will cover </a:t>
            </a:r>
            <a:r>
              <a:rPr lang="en-US" altLang="zh-CN" sz="1200" b="1" i="0" u="none" strike="noStrike" kern="1200" dirty="0">
                <a:solidFill>
                  <a:schemeClr val="tx1"/>
                </a:solidFill>
                <a:effectLst/>
                <a:latin typeface="+mn-lt"/>
                <a:ea typeface="+mn-ea"/>
                <a:cs typeface="+mn-cs"/>
              </a:rPr>
              <a:t>Data and Method</a:t>
            </a:r>
            <a:r>
              <a:rPr lang="en-US" altLang="zh-CN" sz="1200" b="0" i="0" u="none" strike="noStrike" kern="1200" dirty="0">
                <a:solidFill>
                  <a:schemeClr val="tx1"/>
                </a:solidFill>
                <a:effectLst/>
                <a:latin typeface="+mn-lt"/>
                <a:ea typeface="+mn-ea"/>
                <a:cs typeface="+mn-cs"/>
              </a:rPr>
              <a:t>. </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10</a:t>
            </a:fld>
            <a:endParaRPr lang="zh-CN" altLang="en-US"/>
          </a:p>
        </p:txBody>
      </p:sp>
    </p:spTree>
    <p:extLst>
      <p:ext uri="{BB962C8B-B14F-4D97-AF65-F5344CB8AC3E}">
        <p14:creationId xmlns:p14="http://schemas.microsoft.com/office/powerpoint/2010/main" val="93290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t>
            </a:r>
            <a:r>
              <a:rPr lang="en-US" altLang="zh-CN" dirty="0" err="1"/>
              <a:t>utilised</a:t>
            </a:r>
            <a:r>
              <a:rPr lang="en-US" altLang="zh-CN" dirty="0"/>
              <a:t> a comprehensive dataset on AI4Science, extracted from the work of Xie et al. (2025). including</a:t>
            </a:r>
            <a:r>
              <a:rPr lang="zh-CN" altLang="en-US" dirty="0"/>
              <a:t> </a:t>
            </a:r>
            <a:r>
              <a:rPr kumimoji="0" lang="fr-FR" altLang="zh-CN"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Top </a:t>
            </a:r>
            <a:r>
              <a:rPr kumimoji="0" lang="fr-FR" altLang="zh-CN" sz="1200" b="0" i="0" u="none" strike="noStrike" kern="1200" cap="none" spc="0" normalizeH="0" baseline="0" noProof="0" dirty="0" err="1">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multidisciplinary</a:t>
            </a:r>
            <a:r>
              <a:rPr kumimoji="0" lang="fr-FR" altLang="zh-CN"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 </a:t>
            </a:r>
            <a:r>
              <a:rPr kumimoji="0" lang="fr-FR" altLang="zh-CN" sz="1200" b="0" i="0" u="none" strike="noStrike" kern="1200" cap="none" spc="0" normalizeH="0" baseline="0" noProof="0" dirty="0" err="1">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journals</a:t>
            </a:r>
            <a:r>
              <a:rPr kumimoji="0" lang="fr-FR" altLang="zh-CN"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 (Nature, Science) and premier AI </a:t>
            </a:r>
            <a:r>
              <a:rPr kumimoji="0" lang="fr-FR" altLang="zh-CN" sz="1200" b="0" i="0" u="none" strike="noStrike" kern="1200" cap="none" spc="0" normalizeH="0" baseline="0" noProof="0" dirty="0" err="1">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conferences</a:t>
            </a:r>
            <a:r>
              <a:rPr kumimoji="0" lang="fr-FR" altLang="zh-CN"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 (AAAI, </a:t>
            </a:r>
            <a:r>
              <a:rPr kumimoji="0" lang="fr-FR" altLang="zh-CN" sz="1200" b="0" i="0" u="none" strike="noStrike" kern="1200" cap="none" spc="0" normalizeH="0" baseline="0" noProof="0" dirty="0" err="1">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NeurIPS</a:t>
            </a:r>
            <a:r>
              <a:rPr kumimoji="0" lang="fr-FR" altLang="zh-CN"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 etc.).</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endParaRPr>
          </a:p>
          <a:p>
            <a:r>
              <a:rPr lang="en-US" altLang="zh-CN" dirty="0"/>
              <a:t>. After cleaning, we retained 6,643 </a:t>
            </a:r>
            <a:r>
              <a:rPr lang="zh-CN" altLang="en-US" dirty="0"/>
              <a:t>（</a:t>
            </a:r>
            <a:r>
              <a:rPr lang="en-US" altLang="zh-CN" sz="1200" b="0" i="0" u="none" strike="noStrike" kern="1200" dirty="0">
                <a:solidFill>
                  <a:schemeClr val="tx1"/>
                </a:solidFill>
                <a:effectLst/>
                <a:latin typeface="+mn-lt"/>
                <a:ea typeface="+mn-ea"/>
                <a:cs typeface="+mn-cs"/>
              </a:rPr>
              <a:t>six thousand, six hundred and forty-three</a:t>
            </a:r>
            <a:r>
              <a:rPr lang="zh-CN" altLang="en-US" dirty="0"/>
              <a:t>）</a:t>
            </a:r>
            <a:r>
              <a:rPr lang="en-US" altLang="zh-CN" dirty="0"/>
              <a:t>AI4S publications spanning 2014–2024</a:t>
            </a:r>
            <a:r>
              <a:rPr lang="zh-CN" altLang="en-US" dirty="0"/>
              <a:t>（</a:t>
            </a:r>
            <a:r>
              <a:rPr lang="en-US" altLang="zh-CN" sz="1200" b="0" i="1" u="none" strike="noStrike" kern="1200" dirty="0">
                <a:solidFill>
                  <a:schemeClr val="tx1"/>
                </a:solidFill>
                <a:effectLst/>
                <a:latin typeface="+mn-lt"/>
                <a:ea typeface="+mn-ea"/>
                <a:cs typeface="+mn-cs"/>
              </a:rPr>
              <a:t>twenty fourteen to twenty twenty-four</a:t>
            </a:r>
            <a:r>
              <a:rPr lang="zh-CN" altLang="en-US" dirty="0"/>
              <a:t>）</a:t>
            </a:r>
            <a:r>
              <a:rPr lang="en-US" altLang="zh-CN" dirty="0"/>
              <a:t>, as well as over 3.9 million prior publications by their authors and 240</a:t>
            </a:r>
            <a:r>
              <a:rPr lang="zh-CN" altLang="en-US" dirty="0"/>
              <a:t>（</a:t>
            </a:r>
            <a:r>
              <a:rPr lang="en-US" altLang="zh-CN" sz="1200" b="0" i="0" u="none" strike="noStrike" kern="1200" dirty="0">
                <a:solidFill>
                  <a:schemeClr val="tx1"/>
                </a:solidFill>
                <a:effectLst/>
                <a:latin typeface="+mn-lt"/>
                <a:ea typeface="+mn-ea"/>
                <a:cs typeface="+mn-cs"/>
              </a:rPr>
              <a:t>Two hundred and forty </a:t>
            </a:r>
            <a:r>
              <a:rPr lang="zh-CN" altLang="en-US" dirty="0"/>
              <a:t>）</a:t>
            </a:r>
            <a:r>
              <a:rPr lang="en-US" altLang="zh-CN" dirty="0"/>
              <a:t> thousand cited references for disciplinary profiling.</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11</a:t>
            </a:fld>
            <a:endParaRPr lang="zh-CN" altLang="en-US"/>
          </a:p>
        </p:txBody>
      </p:sp>
    </p:spTree>
    <p:extLst>
      <p:ext uri="{BB962C8B-B14F-4D97-AF65-F5344CB8AC3E}">
        <p14:creationId xmlns:p14="http://schemas.microsoft.com/office/powerpoint/2010/main" val="187692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Moving to our empirical strategy, let‘s examine how we </a:t>
            </a:r>
            <a:r>
              <a:rPr lang="en-US" altLang="zh-CN" sz="1200" b="0" i="0" u="none" strike="noStrike" kern="1200" dirty="0" err="1">
                <a:solidFill>
                  <a:schemeClr val="tx1"/>
                </a:solidFill>
                <a:effectLst/>
                <a:latin typeface="+mn-lt"/>
                <a:ea typeface="+mn-ea"/>
                <a:cs typeface="+mn-cs"/>
              </a:rPr>
              <a:t>caculate</a:t>
            </a:r>
            <a:r>
              <a:rPr lang="en-US" altLang="zh-CN" sz="1200" b="0" i="0" u="none" strike="noStrike" kern="1200" dirty="0">
                <a:solidFill>
                  <a:schemeClr val="tx1"/>
                </a:solidFill>
                <a:effectLst/>
                <a:latin typeface="+mn-lt"/>
                <a:ea typeface="+mn-ea"/>
                <a:cs typeface="+mn-cs"/>
              </a:rPr>
              <a:t> the key </a:t>
            </a:r>
            <a:r>
              <a:rPr lang="en-US" altLang="zh-CN" sz="1200" b="1" dirty="0"/>
              <a:t>Variables</a:t>
            </a:r>
            <a:r>
              <a:rPr lang="zh-CN" altLang="en-US" sz="1200" b="1" dirty="0"/>
              <a:t>：</a:t>
            </a:r>
            <a:endParaRPr lang="en-US" altLang="zh-CN" sz="1200" b="1" dirty="0"/>
          </a:p>
          <a:p>
            <a:endParaRPr kumimoji="1" lang="en-US" altLang="zh-CN" sz="1200" b="1" dirty="0"/>
          </a:p>
          <a:p>
            <a:r>
              <a:rPr lang="en-US" altLang="zh-CN" dirty="0"/>
              <a:t>Scientific output quality</a:t>
            </a:r>
            <a:r>
              <a:rPr lang="zh-CN" altLang="en-US" dirty="0"/>
              <a:t> </a:t>
            </a:r>
            <a:r>
              <a:rPr lang="en-US" altLang="zh-CN" dirty="0"/>
              <a:t>is measured by the number of citations received until 2024.</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2F5597"/>
                </a:solidFill>
              </a:rPr>
              <a:t>Paper AI Interdisciplinarity (P-AI)  is </a:t>
            </a:r>
            <a:r>
              <a:rPr lang="en-US" altLang="zh-CN" b="1" dirty="0" err="1">
                <a:solidFill>
                  <a:srgbClr val="2F5597"/>
                </a:solidFill>
              </a:rPr>
              <a:t>mearsured</a:t>
            </a:r>
            <a:r>
              <a:rPr lang="en-US" altLang="zh-CN" b="1" dirty="0">
                <a:solidFill>
                  <a:srgbClr val="2F5597"/>
                </a:solidFill>
              </a:rPr>
              <a:t> by  The proportion of cited references related to AI within the publication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2F5597"/>
                </a:solidFill>
              </a:rPr>
              <a:t>Team AI Interdisciplinarity (T-AI) </a:t>
            </a:r>
            <a:r>
              <a:rPr lang="en-US" altLang="zh-CN" b="1" dirty="0" err="1">
                <a:solidFill>
                  <a:srgbClr val="2F5597"/>
                </a:solidFill>
              </a:rPr>
              <a:t>mearsured</a:t>
            </a:r>
            <a:r>
              <a:rPr lang="en-US" altLang="zh-CN" b="1" dirty="0">
                <a:solidFill>
                  <a:srgbClr val="2F5597"/>
                </a:solidFill>
              </a:rPr>
              <a:t> by the Fraction of prior AI publications by each author, averaged across the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2F5597"/>
                </a:solidFill>
              </a:rPr>
              <a:t>Team Interdisciplinarity (T-I)</a:t>
            </a:r>
            <a:r>
              <a:rPr lang="zh-CN" altLang="en-US" b="1" dirty="0">
                <a:solidFill>
                  <a:srgbClr val="2F5597"/>
                </a:solidFill>
              </a:rPr>
              <a:t> </a:t>
            </a:r>
            <a:r>
              <a:rPr lang="en-US" altLang="zh-CN" b="1" dirty="0">
                <a:solidFill>
                  <a:srgbClr val="2F5597"/>
                </a:solidFill>
              </a:rPr>
              <a:t>is</a:t>
            </a:r>
            <a:r>
              <a:rPr lang="zh-CN" altLang="en-US" b="1" dirty="0">
                <a:solidFill>
                  <a:srgbClr val="2F5597"/>
                </a:solidFill>
              </a:rPr>
              <a:t> </a:t>
            </a:r>
            <a:r>
              <a:rPr lang="en-US" altLang="zh-CN" b="1" dirty="0" err="1">
                <a:solidFill>
                  <a:srgbClr val="2F5597"/>
                </a:solidFill>
              </a:rPr>
              <a:t>mearsured</a:t>
            </a:r>
            <a:r>
              <a:rPr lang="en-US" altLang="zh-CN" b="1" dirty="0">
                <a:solidFill>
                  <a:srgbClr val="2F5597"/>
                </a:solidFill>
              </a:rPr>
              <a:t> 1-HHI of journals’ ASJC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2F5597"/>
                </a:solidFill>
              </a:rPr>
              <a:t>Individual Team Interdisciplinarity (I_T-I)</a:t>
            </a:r>
            <a:r>
              <a:rPr lang="en-US" altLang="zh-CN" b="1" dirty="0" err="1">
                <a:solidFill>
                  <a:srgbClr val="2F5597"/>
                </a:solidFill>
              </a:rPr>
              <a:t>mearsured</a:t>
            </a:r>
            <a:r>
              <a:rPr lang="en-US" altLang="zh-CN" b="1" dirty="0">
                <a:solidFill>
                  <a:srgbClr val="2F5597"/>
                </a:solidFill>
              </a:rPr>
              <a:t> by the average level of each member‘s percentage of participation in the team</a:t>
            </a:r>
            <a:r>
              <a:rPr lang="zh-CN" altLang="en-US" b="1" dirty="0">
                <a:solidFill>
                  <a:srgbClr val="2F5597"/>
                </a:solidFill>
              </a:rPr>
              <a:t>’</a:t>
            </a:r>
            <a:r>
              <a:rPr lang="en-US" altLang="zh-CN" b="1" dirty="0">
                <a:solidFill>
                  <a:srgbClr val="2F5597"/>
                </a:solidFill>
              </a:rPr>
              <a:t>s</a:t>
            </a:r>
            <a:r>
              <a:rPr lang="zh-CN" altLang="en-US" b="1" dirty="0">
                <a:solidFill>
                  <a:srgbClr val="2F5597"/>
                </a:solidFill>
              </a:rPr>
              <a:t> </a:t>
            </a:r>
            <a:r>
              <a:rPr lang="en-US" altLang="zh-CN" b="1" dirty="0">
                <a:solidFill>
                  <a:srgbClr val="2F5597"/>
                </a:solidFill>
              </a:rPr>
              <a:t>ASJC codes.</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12</a:t>
            </a:fld>
            <a:endParaRPr lang="zh-CN" altLang="en-US"/>
          </a:p>
        </p:txBody>
      </p:sp>
    </p:spTree>
    <p:extLst>
      <p:ext uri="{BB962C8B-B14F-4D97-AF65-F5344CB8AC3E}">
        <p14:creationId xmlns:p14="http://schemas.microsoft.com/office/powerpoint/2010/main" val="218014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controlled</a:t>
            </a:r>
            <a:r>
              <a:rPr kumimoji="1" lang="zh-CN" altLang="en-US" dirty="0"/>
              <a:t> </a:t>
            </a:r>
            <a:r>
              <a:rPr lang="en-US" altLang="zh-CN" sz="1200" b="1" dirty="0">
                <a:solidFill>
                  <a:schemeClr val="bg1"/>
                </a:solidFill>
                <a:latin typeface="Microsoft YaHei" panose="020B0503020204020204" pitchFamily="34" charset="-122"/>
                <a:ea typeface="Microsoft YaHei" panose="020B0503020204020204" pitchFamily="34" charset="-122"/>
              </a:rPr>
              <a:t>Number of Authors </a:t>
            </a:r>
            <a:r>
              <a:rPr lang="zh-CN" altLang="en-US" sz="1200" b="1" dirty="0">
                <a:solidFill>
                  <a:schemeClr val="bg1"/>
                </a:solidFill>
                <a:latin typeface="Microsoft YaHei" panose="020B0503020204020204" pitchFamily="34" charset="-122"/>
                <a:ea typeface="Microsoft YaHei" panose="020B0503020204020204" pitchFamily="34" charset="-122"/>
              </a:rPr>
              <a:t>、</a:t>
            </a:r>
            <a:r>
              <a:rPr lang="en-US" altLang="zh-CN" sz="1200" b="1" dirty="0">
                <a:solidFill>
                  <a:schemeClr val="bg1"/>
                </a:solidFill>
                <a:latin typeface="Microsoft YaHei" panose="020B0503020204020204" pitchFamily="34" charset="-122"/>
                <a:ea typeface="Microsoft YaHei" panose="020B0503020204020204" pitchFamily="34" charset="-122"/>
              </a:rPr>
              <a:t>Open Access Status </a:t>
            </a:r>
            <a:r>
              <a:rPr lang="zh-CN" altLang="en-US" sz="1200" b="1" dirty="0">
                <a:solidFill>
                  <a:schemeClr val="bg1"/>
                </a:solidFill>
                <a:latin typeface="Microsoft YaHei" panose="020B0503020204020204" pitchFamily="34" charset="-122"/>
                <a:ea typeface="Microsoft YaHei" panose="020B0503020204020204" pitchFamily="34" charset="-122"/>
              </a:rPr>
              <a:t>、</a:t>
            </a:r>
            <a:r>
              <a:rPr lang="en-US" altLang="zh-CN" sz="1200" b="1" dirty="0">
                <a:solidFill>
                  <a:schemeClr val="bg1"/>
                </a:solidFill>
                <a:latin typeface="Microsoft YaHei" panose="020B0503020204020204" pitchFamily="34" charset="-122"/>
                <a:ea typeface="Microsoft YaHei" panose="020B0503020204020204" pitchFamily="34" charset="-122"/>
              </a:rPr>
              <a:t>Publication Type </a:t>
            </a:r>
            <a:r>
              <a:rPr lang="zh-CN" altLang="en-US" sz="1200" b="1" dirty="0">
                <a:solidFill>
                  <a:schemeClr val="bg1"/>
                </a:solidFill>
                <a:latin typeface="Microsoft YaHei" panose="020B0503020204020204" pitchFamily="34" charset="-122"/>
                <a:ea typeface="Microsoft YaHei" panose="020B0503020204020204" pitchFamily="34" charset="-122"/>
              </a:rPr>
              <a:t>、</a:t>
            </a:r>
            <a:r>
              <a:rPr lang="en-US" altLang="zh-CN" sz="1200" b="1" dirty="0">
                <a:solidFill>
                  <a:schemeClr val="bg1"/>
                </a:solidFill>
                <a:latin typeface="Microsoft YaHei" panose="020B0503020204020204" pitchFamily="34" charset="-122"/>
                <a:ea typeface="Microsoft YaHei" panose="020B0503020204020204" pitchFamily="34" charset="-122"/>
              </a:rPr>
              <a:t>Publication Year </a:t>
            </a:r>
            <a:r>
              <a:rPr lang="zh-CN" altLang="en-US" sz="1200" b="1" dirty="0">
                <a:solidFill>
                  <a:schemeClr val="bg1"/>
                </a:solidFill>
                <a:latin typeface="Microsoft YaHei" panose="020B0503020204020204" pitchFamily="34" charset="-122"/>
                <a:ea typeface="Microsoft YaHei" panose="020B0503020204020204" pitchFamily="34" charset="-122"/>
              </a:rPr>
              <a:t>、</a:t>
            </a:r>
            <a:r>
              <a:rPr lang="en-US" altLang="zh-CN" sz="1200" b="1" dirty="0">
                <a:solidFill>
                  <a:schemeClr val="bg1"/>
                </a:solidFill>
                <a:latin typeface="Microsoft YaHei" panose="020B0503020204020204" pitchFamily="34" charset="-122"/>
                <a:ea typeface="Microsoft YaHei" panose="020B0503020204020204" pitchFamily="34" charset="-122"/>
              </a:rPr>
              <a:t>Number of References </a:t>
            </a:r>
            <a:r>
              <a:rPr lang="zh-CN" altLang="en-US" sz="1200" b="1" dirty="0">
                <a:solidFill>
                  <a:schemeClr val="bg1"/>
                </a:solidFill>
                <a:latin typeface="Microsoft YaHei" panose="020B0503020204020204" pitchFamily="34" charset="-122"/>
                <a:ea typeface="Microsoft YaHei" panose="020B0503020204020204" pitchFamily="34" charset="-122"/>
              </a:rPr>
              <a:t> </a:t>
            </a:r>
            <a:r>
              <a:rPr lang="en-US" altLang="zh-CN" sz="1200" b="1" dirty="0">
                <a:solidFill>
                  <a:schemeClr val="bg1"/>
                </a:solidFill>
                <a:latin typeface="Microsoft YaHei" panose="020B0503020204020204" pitchFamily="34" charset="-122"/>
                <a:ea typeface="Microsoft YaHei" panose="020B0503020204020204" pitchFamily="34" charset="-122"/>
              </a:rPr>
              <a:t>and</a:t>
            </a:r>
            <a:r>
              <a:rPr lang="zh-CN" altLang="en-US" sz="1200" b="1" dirty="0">
                <a:solidFill>
                  <a:schemeClr val="bg1"/>
                </a:solidFill>
                <a:latin typeface="Microsoft YaHei" panose="020B0503020204020204" pitchFamily="34" charset="-122"/>
                <a:ea typeface="Microsoft YaHei" panose="020B0503020204020204" pitchFamily="34" charset="-122"/>
              </a:rPr>
              <a:t> </a:t>
            </a:r>
            <a:r>
              <a:rPr lang="en-US" altLang="zh-CN" sz="1200" b="1" kern="1200" dirty="0">
                <a:solidFill>
                  <a:schemeClr val="bg1"/>
                </a:solidFill>
                <a:effectLst/>
                <a:latin typeface="Microsoft YaHei" panose="020B0503020204020204" pitchFamily="34" charset="-122"/>
                <a:ea typeface="Microsoft YaHei" panose="020B0503020204020204" pitchFamily="34" charset="-122"/>
                <a:cs typeface="+mn-cs"/>
              </a:rPr>
              <a:t>Length of Title in</a:t>
            </a:r>
            <a:r>
              <a:rPr lang="zh-CN" altLang="en-US" sz="1200" b="1" kern="1200" dirty="0">
                <a:solidFill>
                  <a:schemeClr val="bg1"/>
                </a:solidFill>
                <a:effectLst/>
                <a:latin typeface="Microsoft YaHei" panose="020B0503020204020204" pitchFamily="34" charset="-122"/>
                <a:ea typeface="Microsoft YaHei" panose="020B0503020204020204" pitchFamily="34" charset="-122"/>
                <a:cs typeface="+mn-cs"/>
              </a:rPr>
              <a:t> </a:t>
            </a:r>
            <a:r>
              <a:rPr lang="en-US" altLang="zh-CN" sz="1200" b="1" kern="1200" dirty="0">
                <a:solidFill>
                  <a:schemeClr val="bg1"/>
                </a:solidFill>
                <a:effectLst/>
                <a:latin typeface="Microsoft YaHei" panose="020B0503020204020204" pitchFamily="34" charset="-122"/>
                <a:ea typeface="Microsoft YaHei" panose="020B0503020204020204" pitchFamily="34" charset="-122"/>
                <a:cs typeface="+mn-cs"/>
              </a:rPr>
              <a:t>our</a:t>
            </a:r>
            <a:r>
              <a:rPr lang="zh-CN" altLang="en-US" sz="1200" b="1" kern="1200" dirty="0">
                <a:solidFill>
                  <a:schemeClr val="bg1"/>
                </a:solidFill>
                <a:effectLst/>
                <a:latin typeface="Microsoft YaHei" panose="020B0503020204020204" pitchFamily="34" charset="-122"/>
                <a:ea typeface="Microsoft YaHei" panose="020B0503020204020204" pitchFamily="34" charset="-122"/>
                <a:cs typeface="+mn-cs"/>
              </a:rPr>
              <a:t> </a:t>
            </a:r>
            <a:r>
              <a:rPr lang="en-US" altLang="zh-CN" sz="1200" b="1" kern="1200" dirty="0">
                <a:solidFill>
                  <a:schemeClr val="bg1"/>
                </a:solidFill>
                <a:effectLst/>
                <a:latin typeface="Microsoft YaHei" panose="020B0503020204020204" pitchFamily="34" charset="-122"/>
                <a:ea typeface="Microsoft YaHei" panose="020B0503020204020204" pitchFamily="34" charset="-122"/>
                <a:cs typeface="+mn-cs"/>
              </a:rPr>
              <a:t>model</a:t>
            </a:r>
            <a:r>
              <a:rPr lang="zh-CN" altLang="en-US" sz="1200" b="1" kern="1200" dirty="0">
                <a:solidFill>
                  <a:schemeClr val="bg1"/>
                </a:solidFill>
                <a:effectLst/>
                <a:latin typeface="Microsoft YaHei" panose="020B0503020204020204" pitchFamily="34" charset="-122"/>
                <a:ea typeface="Microsoft YaHei" panose="020B0503020204020204" pitchFamily="34" charset="-122"/>
                <a:cs typeface="+mn-cs"/>
              </a:rPr>
              <a:t>。</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13</a:t>
            </a:fld>
            <a:endParaRPr lang="zh-CN" altLang="en-US"/>
          </a:p>
        </p:txBody>
      </p:sp>
    </p:spTree>
    <p:extLst>
      <p:ext uri="{BB962C8B-B14F-4D97-AF65-F5344CB8AC3E}">
        <p14:creationId xmlns:p14="http://schemas.microsoft.com/office/powerpoint/2010/main" val="35012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our dependent variable, citation counts, is </a:t>
            </a:r>
            <a:r>
              <a:rPr lang="en-US" altLang="zh-CN" dirty="0" err="1"/>
              <a:t>overdispersed</a:t>
            </a:r>
            <a:r>
              <a:rPr lang="en-US" altLang="zh-CN" dirty="0"/>
              <a:t>, this paper uses a negative binomial model to test hypotheses 1-5.</a:t>
            </a:r>
          </a:p>
        </p:txBody>
      </p:sp>
      <p:sp>
        <p:nvSpPr>
          <p:cNvPr id="4" name="灯片编号占位符 3"/>
          <p:cNvSpPr>
            <a:spLocks noGrp="1"/>
          </p:cNvSpPr>
          <p:nvPr>
            <p:ph type="sldNum" sz="quarter" idx="5"/>
          </p:nvPr>
        </p:nvSpPr>
        <p:spPr/>
        <p:txBody>
          <a:bodyPr/>
          <a:lstStyle/>
          <a:p>
            <a:fld id="{2905E3B7-3819-4A7C-B3FC-8B39F1B985AA}" type="slidenum">
              <a:rPr lang="zh-CN" altLang="en-US" smtClean="0"/>
              <a:t>14</a:t>
            </a:fld>
            <a:endParaRPr lang="zh-CN" altLang="en-US"/>
          </a:p>
        </p:txBody>
      </p:sp>
    </p:spTree>
    <p:extLst>
      <p:ext uri="{BB962C8B-B14F-4D97-AF65-F5344CB8AC3E}">
        <p14:creationId xmlns:p14="http://schemas.microsoft.com/office/powerpoint/2010/main" val="1509326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“Fourth, I will present the </a:t>
            </a:r>
            <a:r>
              <a:rPr lang="en-US" altLang="zh-CN" sz="1200" b="1" i="0" u="none" strike="noStrike" kern="1200" dirty="0">
                <a:solidFill>
                  <a:schemeClr val="tx1"/>
                </a:solidFill>
                <a:effectLst/>
                <a:latin typeface="+mn-lt"/>
                <a:ea typeface="+mn-ea"/>
                <a:cs typeface="+mn-cs"/>
              </a:rPr>
              <a:t>Empirical Analysis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result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studies.</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15</a:t>
            </a:fld>
            <a:endParaRPr lang="zh-CN" altLang="en-US"/>
          </a:p>
        </p:txBody>
      </p:sp>
    </p:spTree>
    <p:extLst>
      <p:ext uri="{BB962C8B-B14F-4D97-AF65-F5344CB8AC3E}">
        <p14:creationId xmlns:p14="http://schemas.microsoft.com/office/powerpoint/2010/main" val="98064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shown in the table:</a:t>
            </a:r>
          </a:p>
          <a:p>
            <a:br>
              <a:rPr lang="en-US" altLang="zh-CN" dirty="0"/>
            </a:br>
            <a:endParaRPr lang="en-US" altLang="zh-CN" dirty="0"/>
          </a:p>
          <a:p>
            <a:r>
              <a:rPr lang="en-US" altLang="zh-CN" dirty="0"/>
              <a:t>Model 1 includes controls only.</a:t>
            </a:r>
          </a:p>
          <a:p>
            <a:r>
              <a:rPr lang="en-US" altLang="zh-CN" dirty="0"/>
              <a:t>Model 2 adds the four interdisciplinarity variables in order to test hypotheses H1–H4.</a:t>
            </a:r>
          </a:p>
          <a:p>
            <a:r>
              <a:rPr lang="en-US" altLang="zh-CN" dirty="0"/>
              <a:t>Model 3 introduces three interaction terms to test H5a–H5c.</a:t>
            </a:r>
          </a:p>
          <a:p>
            <a:br>
              <a:rPr lang="en-US" altLang="zh-CN" dirty="0"/>
            </a:br>
            <a:endParaRPr lang="en-US" altLang="zh-CN" dirty="0"/>
          </a:p>
          <a:p>
            <a:r>
              <a:rPr lang="en-US" altLang="zh-CN" dirty="0"/>
              <a:t>With the exception of H5c, all of the hypotheses are supported by the results of the data analysis. This may be because coordination costs are high when activities depend on each other, requiring frequent interactions and mutual adjustment.</a:t>
            </a:r>
          </a:p>
        </p:txBody>
      </p:sp>
      <p:sp>
        <p:nvSpPr>
          <p:cNvPr id="4" name="灯片编号占位符 3"/>
          <p:cNvSpPr>
            <a:spLocks noGrp="1"/>
          </p:cNvSpPr>
          <p:nvPr>
            <p:ph type="sldNum" sz="quarter" idx="5"/>
          </p:nvPr>
        </p:nvSpPr>
        <p:spPr/>
        <p:txBody>
          <a:bodyPr/>
          <a:lstStyle/>
          <a:p>
            <a:fld id="{2905E3B7-3819-4A7C-B3FC-8B39F1B985AA}" type="slidenum">
              <a:rPr lang="zh-CN" altLang="en-US" smtClean="0"/>
              <a:t>16</a:t>
            </a:fld>
            <a:endParaRPr lang="zh-CN" altLang="en-US"/>
          </a:p>
        </p:txBody>
      </p:sp>
    </p:spTree>
    <p:extLst>
      <p:ext uri="{BB962C8B-B14F-4D97-AF65-F5344CB8AC3E}">
        <p14:creationId xmlns:p14="http://schemas.microsoft.com/office/powerpoint/2010/main" val="359677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Finally, I will conclude with the </a:t>
            </a:r>
            <a:r>
              <a:rPr lang="en-US" altLang="zh-CN" sz="1200" b="1" i="0" u="none" strike="noStrike" kern="1200" dirty="0">
                <a:solidFill>
                  <a:schemeClr val="tx1"/>
                </a:solidFill>
                <a:effectLst/>
                <a:latin typeface="+mn-lt"/>
                <a:ea typeface="+mn-ea"/>
                <a:cs typeface="+mn-cs"/>
              </a:rPr>
              <a:t>Discussion and Conclusion</a:t>
            </a:r>
            <a:r>
              <a:rPr lang="en-US" altLang="zh-CN" sz="1200" b="0" i="0" u="none" strike="noStrike" kern="1200" dirty="0">
                <a:solidFill>
                  <a:schemeClr val="tx1"/>
                </a:solidFill>
                <a:effectLst/>
                <a:latin typeface="+mn-lt"/>
                <a:ea typeface="+mn-ea"/>
                <a:cs typeface="+mn-cs"/>
              </a:rPr>
              <a:t>. </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17</a:t>
            </a:fld>
            <a:endParaRPr lang="zh-CN" altLang="en-US"/>
          </a:p>
        </p:txBody>
      </p:sp>
    </p:spTree>
    <p:extLst>
      <p:ext uri="{BB962C8B-B14F-4D97-AF65-F5344CB8AC3E}">
        <p14:creationId xmlns:p14="http://schemas.microsoft.com/office/powerpoint/2010/main" val="3165067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gn="just">
              <a:lnSpc>
                <a:spcPct val="120000"/>
              </a:lnSpc>
              <a:spcBef>
                <a:spcPts val="600"/>
              </a:spcBef>
              <a:spcAft>
                <a:spcPts val="600"/>
              </a:spcAft>
              <a:buFont typeface="Wingdings" pitchFamily="2" charset="2"/>
              <a:buChar char="n"/>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Our study provides clear insights for 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broader scientific community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and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academic policy makers</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t>
            </a:r>
          </a:p>
          <a:p>
            <a:pPr marL="285750" indent="-285750" algn="just">
              <a:lnSpc>
                <a:spcPct val="120000"/>
              </a:lnSpc>
              <a:spcBef>
                <a:spcPts val="600"/>
              </a:spcBef>
              <a:spcAft>
                <a:spcPts val="600"/>
              </a:spcAft>
              <a:buFont typeface="Wingdings" pitchFamily="2" charset="2"/>
              <a:buChar char="n"/>
            </a:pP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a:p>
            <a:pPr marL="285750" indent="-285750" algn="just">
              <a:lnSpc>
                <a:spcPct val="120000"/>
              </a:lnSpc>
              <a:spcBef>
                <a:spcPts val="600"/>
              </a:spcBef>
              <a:spcAft>
                <a:spcPts val="600"/>
              </a:spcAft>
              <a:buFont typeface="Wingdings" pitchFamily="2" charset="2"/>
              <a:buChar char="ü"/>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In order to improve the quality of research outputs using AI technology, it is not only necessary for 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author team to have a background in AI</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research and to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apply AI technology in depth</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in their research, but it is also necessary for the author team to have a high degree of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interdisciplinarity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a:t>
            </a:r>
          </a:p>
          <a:p>
            <a:pPr marL="285750" indent="-285750" algn="just">
              <a:lnSpc>
                <a:spcPct val="120000"/>
              </a:lnSpc>
              <a:spcBef>
                <a:spcPts val="600"/>
              </a:spcBef>
              <a:spcAft>
                <a:spcPts val="600"/>
              </a:spcAft>
              <a:buFont typeface="Wingdings" pitchFamily="2" charset="2"/>
              <a:buChar char="ü"/>
            </a:pP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a:p>
            <a:pPr marL="285750" indent="-285750" algn="just">
              <a:lnSpc>
                <a:spcPct val="120000"/>
              </a:lnSpc>
              <a:spcBef>
                <a:spcPts val="600"/>
              </a:spcBef>
              <a:spcAft>
                <a:spcPts val="600"/>
              </a:spcAft>
              <a:buFont typeface="Wingdings" pitchFamily="2" charset="2"/>
              <a:buChar char="ü"/>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However, when the articles have a high degree of AI interdisciplinarity, it is necessary for each researcher to have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his/her own more </a:t>
            </a:r>
            <a:r>
              <a:rPr lang="en-US" altLang="zh-CN" b="1" dirty="0" err="1">
                <a:solidFill>
                  <a:schemeClr val="tx1">
                    <a:lumMod val="75000"/>
                    <a:lumOff val="25000"/>
                  </a:schemeClr>
                </a:solidFill>
                <a:latin typeface="Microsoft YaHei" panose="020B0503020204020204" pitchFamily="34" charset="-122"/>
                <a:ea typeface="Microsoft YaHei" panose="020B0503020204020204" pitchFamily="34" charset="-122"/>
              </a:rPr>
              <a:t>specialised</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 field competence</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at the individual level of the team, different from other authors, to further improve the application of AI techniques and thus the quality of research outputs.</a:t>
            </a:r>
          </a:p>
          <a:p>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18</a:t>
            </a:fld>
            <a:endParaRPr lang="zh-CN" altLang="en-US"/>
          </a:p>
        </p:txBody>
      </p:sp>
    </p:spTree>
    <p:extLst>
      <p:ext uri="{BB962C8B-B14F-4D97-AF65-F5344CB8AC3E}">
        <p14:creationId xmlns:p14="http://schemas.microsoft.com/office/powerpoint/2010/main" val="139404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Microsoft YaHei" panose="020B0503020204020204" pitchFamily="34" charset="-122"/>
                <a:ea typeface="Microsoft YaHei" panose="020B0503020204020204" pitchFamily="34" charset="-122"/>
              </a:rPr>
              <a:t>The bringing together of expertise and knowledge from various domains could help in the identification of blind spots and opportunities in the knowledge landscape. It seems crucial to us that institutions and a policy environment be developed that are conducive to enhancing dialogue and cross-fertilization between communities.</a:t>
            </a:r>
            <a:r>
              <a:rPr lang="zh-CN" altLang="zh-CN" dirty="0">
                <a:latin typeface="Microsoft YaHei" panose="020B0503020204020204" pitchFamily="34" charset="-122"/>
                <a:ea typeface="Microsoft YaHei" panose="020B0503020204020204" pitchFamily="34" charset="-122"/>
              </a:rPr>
              <a:t> </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19</a:t>
            </a:fld>
            <a:endParaRPr lang="zh-CN" altLang="en-US"/>
          </a:p>
        </p:txBody>
      </p:sp>
    </p:spTree>
    <p:extLst>
      <p:ext uri="{BB962C8B-B14F-4D97-AF65-F5344CB8AC3E}">
        <p14:creationId xmlns:p14="http://schemas.microsoft.com/office/powerpoint/2010/main" val="239292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a:t>
            </a:r>
            <a:r>
              <a:rPr kumimoji="1" lang="zh-CN" altLang="en-US" dirty="0"/>
              <a:t> </a:t>
            </a:r>
            <a:r>
              <a:rPr kumimoji="1" lang="en-US" altLang="zh-CN" dirty="0"/>
              <a:t>let</a:t>
            </a:r>
            <a:r>
              <a:rPr kumimoji="1" lang="zh-CN" altLang="en-US" dirty="0"/>
              <a:t> </a:t>
            </a:r>
            <a:r>
              <a:rPr kumimoji="1" lang="en-US" altLang="zh-CN" dirty="0"/>
              <a:t>me</a:t>
            </a:r>
            <a:r>
              <a:rPr kumimoji="1" lang="zh-CN" altLang="en-US" dirty="0"/>
              <a:t> </a:t>
            </a:r>
            <a:r>
              <a:rPr kumimoji="1" lang="en-US" altLang="zh-CN" dirty="0"/>
              <a:t>introduce</a:t>
            </a:r>
            <a:r>
              <a:rPr kumimoji="1" lang="zh-CN" altLang="en-US" dirty="0"/>
              <a:t> </a:t>
            </a:r>
            <a:r>
              <a:rPr kumimoji="1" lang="en-US" altLang="zh-CN" dirty="0"/>
              <a:t>our</a:t>
            </a:r>
            <a:r>
              <a:rPr kumimoji="1" lang="zh-CN" altLang="en-US" dirty="0"/>
              <a:t> </a:t>
            </a:r>
            <a:r>
              <a:rPr kumimoji="1" lang="en-US" altLang="zh-CN" dirty="0"/>
              <a:t>research</a:t>
            </a:r>
            <a:r>
              <a:rPr kumimoji="1" lang="zh-CN" altLang="en-US" dirty="0"/>
              <a:t> </a:t>
            </a:r>
            <a:r>
              <a:rPr kumimoji="1" lang="en-US" altLang="zh-CN" dirty="0"/>
              <a:t>background</a:t>
            </a:r>
            <a:r>
              <a:rPr kumimoji="1" lang="zh-CN" altLang="en-US" dirty="0"/>
              <a:t> </a:t>
            </a:r>
            <a:r>
              <a:rPr kumimoji="1" lang="en-US" altLang="zh-CN" dirty="0"/>
              <a:t>and</a:t>
            </a:r>
            <a:r>
              <a:rPr kumimoji="1" lang="zh-CN" altLang="en-US" dirty="0"/>
              <a:t> </a:t>
            </a:r>
            <a:r>
              <a:rPr kumimoji="1" lang="en-US" altLang="zh-CN" dirty="0"/>
              <a:t>why</a:t>
            </a:r>
            <a:r>
              <a:rPr kumimoji="1" lang="zh-CN" altLang="en-US" dirty="0"/>
              <a:t> </a:t>
            </a:r>
            <a:r>
              <a:rPr kumimoji="1" lang="en-US" altLang="zh-CN" dirty="0"/>
              <a:t>we</a:t>
            </a:r>
            <a:r>
              <a:rPr kumimoji="1" lang="zh-CN" altLang="en-US" dirty="0"/>
              <a:t> </a:t>
            </a:r>
            <a:r>
              <a:rPr kumimoji="1" lang="en-US" altLang="zh-CN" dirty="0" err="1"/>
              <a:t>foucs</a:t>
            </a:r>
            <a:r>
              <a:rPr kumimoji="1" lang="zh-CN" altLang="en-US" dirty="0"/>
              <a:t> </a:t>
            </a:r>
            <a:r>
              <a:rPr kumimoji="1" lang="en-US" altLang="zh-CN" dirty="0"/>
              <a:t>this</a:t>
            </a:r>
            <a:r>
              <a:rPr kumimoji="1" lang="zh-CN" altLang="en-US" dirty="0"/>
              <a:t> </a:t>
            </a:r>
            <a:r>
              <a:rPr kumimoji="1" lang="en-US" altLang="zh-CN" dirty="0"/>
              <a:t>research</a:t>
            </a:r>
            <a:r>
              <a:rPr kumimoji="1" lang="zh-CN" altLang="en-US" dirty="0"/>
              <a:t> </a:t>
            </a:r>
            <a:r>
              <a:rPr kumimoji="1" lang="en-US" altLang="zh-CN" dirty="0"/>
              <a:t>question</a:t>
            </a:r>
          </a:p>
        </p:txBody>
      </p:sp>
      <p:sp>
        <p:nvSpPr>
          <p:cNvPr id="4" name="灯片编号占位符 3"/>
          <p:cNvSpPr>
            <a:spLocks noGrp="1"/>
          </p:cNvSpPr>
          <p:nvPr>
            <p:ph type="sldNum" sz="quarter" idx="5"/>
          </p:nvPr>
        </p:nvSpPr>
        <p:spPr/>
        <p:txBody>
          <a:bodyPr/>
          <a:lstStyle/>
          <a:p>
            <a:fld id="{2905E3B7-3819-4A7C-B3FC-8B39F1B985AA}" type="slidenum">
              <a:rPr lang="zh-CN" altLang="en-US" smtClean="0"/>
              <a:t>2</a:t>
            </a:fld>
            <a:endParaRPr lang="zh-CN" altLang="en-US"/>
          </a:p>
        </p:txBody>
      </p:sp>
    </p:spTree>
    <p:extLst>
      <p:ext uri="{BB962C8B-B14F-4D97-AF65-F5344CB8AC3E}">
        <p14:creationId xmlns:p14="http://schemas.microsoft.com/office/powerpoint/2010/main" val="2949195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20</a:t>
            </a:fld>
            <a:endParaRPr lang="zh-CN" altLang="en-US"/>
          </a:p>
        </p:txBody>
      </p:sp>
    </p:spTree>
    <p:extLst>
      <p:ext uri="{BB962C8B-B14F-4D97-AF65-F5344CB8AC3E}">
        <p14:creationId xmlns:p14="http://schemas.microsoft.com/office/powerpoint/2010/main" val="138817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Thank you so much for listening! I would absolutely love to hear your comments and suggestions!</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21</a:t>
            </a:fld>
            <a:endParaRPr lang="zh-CN" altLang="en-US"/>
          </a:p>
        </p:txBody>
      </p:sp>
    </p:spTree>
    <p:extLst>
      <p:ext uri="{BB962C8B-B14F-4D97-AF65-F5344CB8AC3E}">
        <p14:creationId xmlns:p14="http://schemas.microsoft.com/office/powerpoint/2010/main" val="316471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AI has emerged as a transformative technology, widely anticipated to </a:t>
            </a:r>
            <a:r>
              <a:rPr lang="en-US" altLang="zh-CN" b="1" dirty="0"/>
              <a:t>enhance the quality of scientific outputs across diverse disciplines</a:t>
            </a:r>
            <a:r>
              <a:rPr lang="en-US" altLang="zh-CN" dirty="0"/>
              <a:t>.</a:t>
            </a:r>
          </a:p>
          <a:p>
            <a:r>
              <a:rPr lang="en-US" altLang="zh-CN" dirty="0"/>
              <a:t>As a nascent research paradigm that hinges on cross-disciplinary knowledge recombination, the quality of AI4S research is not only defined by the novelty of the methods used, but by the extent to which the research engages with the existing scientific knowledge.</a:t>
            </a:r>
          </a:p>
          <a:p>
            <a:endParaRPr lang="en-US" altLang="zh-CN" dirty="0"/>
          </a:p>
          <a:p>
            <a:r>
              <a:rPr lang="en-US" altLang="zh-CN" sz="1200" kern="1200" dirty="0">
                <a:solidFill>
                  <a:schemeClr val="tx1"/>
                </a:solidFill>
                <a:effectLst/>
                <a:latin typeface="+mn-lt"/>
                <a:ea typeface="+mn-ea"/>
                <a:cs typeface="+mn-cs"/>
              </a:rPr>
              <a:t>The quality of researches requires not only the recombination of heterogeneous domain knowledge embodied in the research itself, but also the re-assembly of expertise within the collaborating team.</a:t>
            </a:r>
            <a:r>
              <a:rPr lang="zh-CN" altLang="zh-CN" dirty="0">
                <a:effectLst/>
              </a:rPr>
              <a:t> </a:t>
            </a:r>
            <a:endParaRPr lang="en-US" altLang="zh-C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lumMod val="75000"/>
                    <a:lumOff val="25000"/>
                  </a:prstClr>
                </a:solidFill>
                <a:latin typeface="Microsoft YaHei" panose="020B0503020204020204" pitchFamily="34" charset="-122"/>
                <a:ea typeface="Microsoft YaHei" panose="020B0503020204020204" pitchFamily="34" charset="-122"/>
              </a:rPr>
              <a:t>However, despite the increasing prevalence of AI-enabled methodologies across disciplines, it is not clear what kind of interdisciplinary knowledge recombination model can promote the quality of AI4S research in terms of “knowledge” and “team” dimensions, and its mechanism remain largely unexplored.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endParaRPr>
          </a:p>
          <a:p>
            <a:r>
              <a:rPr lang="en-US" altLang="zh-CN" sz="1200" kern="1200" dirty="0">
                <a:solidFill>
                  <a:schemeClr val="tx1"/>
                </a:solidFill>
                <a:effectLst/>
                <a:latin typeface="+mn-lt"/>
                <a:ea typeface="+mn-ea"/>
                <a:cs typeface="+mn-cs"/>
              </a:rPr>
              <a:t>To address this research gap, this study aims to investigate the interdisciplinarity’s effect on scientific output quality in AI4S research. In particular, we propose these questions: </a:t>
            </a:r>
            <a:r>
              <a:rPr lang="en-US" altLang="zh-CN" sz="1200" b="1" i="1" kern="1200" dirty="0">
                <a:solidFill>
                  <a:schemeClr val="tx1"/>
                </a:solidFill>
                <a:effectLst/>
                <a:latin typeface="+mn-lt"/>
                <a:ea typeface="+mn-ea"/>
                <a:cs typeface="+mn-cs"/>
              </a:rPr>
              <a:t>What role did interdisciplinarity play in promoting the quality of AI4S at both the knowledge base level and research team level?</a:t>
            </a:r>
            <a:r>
              <a:rPr lang="zh-CN" altLang="zh-CN" dirty="0">
                <a:effectLst/>
              </a:rPr>
              <a:t> </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3</a:t>
            </a:fld>
            <a:endParaRPr lang="zh-CN" altLang="en-US"/>
          </a:p>
        </p:txBody>
      </p:sp>
    </p:spTree>
    <p:extLst>
      <p:ext uri="{BB962C8B-B14F-4D97-AF65-F5344CB8AC3E}">
        <p14:creationId xmlns:p14="http://schemas.microsoft.com/office/powerpoint/2010/main" val="282272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second</a:t>
            </a:r>
            <a:r>
              <a:rPr kumimoji="1" lang="zh-CN" altLang="en-US" dirty="0"/>
              <a:t>，</a:t>
            </a:r>
            <a:r>
              <a:rPr kumimoji="1" lang="en-US" altLang="zh-CN" dirty="0" err="1"/>
              <a:t>i</a:t>
            </a:r>
            <a:r>
              <a:rPr kumimoji="1" lang="zh-CN" altLang="en-US" dirty="0"/>
              <a:t> </a:t>
            </a:r>
            <a:r>
              <a:rPr kumimoji="1" lang="en-US" altLang="zh-CN" dirty="0"/>
              <a:t>will</a:t>
            </a:r>
            <a:r>
              <a:rPr kumimoji="1" lang="zh-CN" altLang="en-US" dirty="0"/>
              <a:t> </a:t>
            </a:r>
            <a:r>
              <a:rPr kumimoji="1" lang="en-US" altLang="zh-CN" dirty="0" err="1"/>
              <a:t>discrbe</a:t>
            </a:r>
            <a:r>
              <a:rPr kumimoji="1" lang="zh-CN" altLang="en-US" dirty="0"/>
              <a:t> </a:t>
            </a:r>
            <a:r>
              <a:rPr kumimoji="1" lang="en-US" altLang="zh-CN" dirty="0"/>
              <a:t>the</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4</a:t>
            </a:fld>
            <a:endParaRPr lang="zh-CN" altLang="en-US"/>
          </a:p>
        </p:txBody>
      </p:sp>
    </p:spTree>
    <p:extLst>
      <p:ext uri="{BB962C8B-B14F-4D97-AF65-F5344CB8AC3E}">
        <p14:creationId xmlns:p14="http://schemas.microsoft.com/office/powerpoint/2010/main" val="157486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study uses the knowledge-based view and the knowledge recombination perspective to </a:t>
            </a:r>
            <a:r>
              <a:rPr lang="en-US" altLang="zh-CN" dirty="0" err="1"/>
              <a:t>analyse</a:t>
            </a:r>
            <a:r>
              <a:rPr lang="en-US" altLang="zh-CN" dirty="0"/>
              <a:t> 6,643 AI4S publications identified through an advanced Large Language Model (LLM) methodology.</a:t>
            </a:r>
          </a:p>
        </p:txBody>
      </p:sp>
      <p:sp>
        <p:nvSpPr>
          <p:cNvPr id="4" name="灯片编号占位符 3"/>
          <p:cNvSpPr>
            <a:spLocks noGrp="1"/>
          </p:cNvSpPr>
          <p:nvPr>
            <p:ph type="sldNum" sz="quarter" idx="5"/>
          </p:nvPr>
        </p:nvSpPr>
        <p:spPr/>
        <p:txBody>
          <a:bodyPr/>
          <a:lstStyle/>
          <a:p>
            <a:fld id="{2905E3B7-3819-4A7C-B3FC-8B39F1B985AA}" type="slidenum">
              <a:rPr lang="zh-CN" altLang="en-US" smtClean="0"/>
              <a:t>5</a:t>
            </a:fld>
            <a:endParaRPr lang="zh-CN" altLang="en-US"/>
          </a:p>
        </p:txBody>
      </p:sp>
    </p:spTree>
    <p:extLst>
      <p:ext uri="{BB962C8B-B14F-4D97-AF65-F5344CB8AC3E}">
        <p14:creationId xmlns:p14="http://schemas.microsoft.com/office/powerpoint/2010/main" val="214387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 depth of the methodology used for AI integration is critical in determining research outcomes. Methodologically sound integration, where domain expertise and AI techniques are mutually refined, systematically generates novel and replicable discoveries. This leads us to our first hypothesis:</a:t>
            </a:r>
            <a:r>
              <a:rPr lang="zh-CN" altLang="en-US" sz="1200" b="0" i="0" u="none" strike="noStrike" kern="1200" dirty="0">
                <a:solidFill>
                  <a:schemeClr val="tx1"/>
                </a:solidFill>
                <a:effectLst/>
                <a:latin typeface="+mn-lt"/>
                <a:ea typeface="+mn-ea"/>
                <a:cs typeface="+mn-cs"/>
              </a:rPr>
              <a:t> </a:t>
            </a:r>
            <a:r>
              <a:rPr lang="en-US" altLang="zh-CN" b="1" dirty="0">
                <a:latin typeface="Microsoft YaHei" panose="020B0503020204020204" pitchFamily="34" charset="-122"/>
                <a:ea typeface="Microsoft YaHei" panose="020B0503020204020204" pitchFamily="34" charset="-122"/>
              </a:rPr>
              <a:t>Paper AI interdisciplinarity positively affects scientific output quality.</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Our second hypothesis shifts focus to the </a:t>
            </a:r>
            <a:r>
              <a:rPr lang="en-US" altLang="zh-CN" sz="1200" b="0" i="1" u="none" strike="noStrike" kern="1200" dirty="0">
                <a:solidFill>
                  <a:schemeClr val="tx1"/>
                </a:solidFill>
                <a:effectLst/>
                <a:latin typeface="+mn-lt"/>
                <a:ea typeface="+mn-ea"/>
                <a:cs typeface="+mn-cs"/>
              </a:rPr>
              <a:t>team</a:t>
            </a:r>
            <a:r>
              <a:rPr lang="en-US" altLang="zh-CN" sz="1200" b="0" i="0" u="none" strike="noStrike" kern="1200" dirty="0">
                <a:solidFill>
                  <a:schemeClr val="tx1"/>
                </a:solidFill>
                <a:effectLst/>
                <a:latin typeface="+mn-lt"/>
                <a:ea typeface="+mn-ea"/>
                <a:cs typeface="+mn-cs"/>
              </a:rPr>
              <a:t> behind the research:</a:t>
            </a:r>
            <a:br>
              <a:rPr lang="en-US" altLang="zh-CN" dirty="0"/>
            </a:br>
            <a:r>
              <a:rPr lang="en-US" altLang="zh-CN" sz="1200" b="1" i="0" u="none" strike="noStrike" kern="1200" dirty="0">
                <a:solidFill>
                  <a:schemeClr val="tx1"/>
                </a:solidFill>
                <a:effectLst/>
                <a:latin typeface="+mn-lt"/>
                <a:ea typeface="+mn-ea"/>
                <a:cs typeface="+mn-cs"/>
              </a:rPr>
              <a:t>H2: Team AI Interdisciplinarity positively affects scientific output quality. h</a:t>
            </a:r>
            <a:r>
              <a:rPr lang="en-US" altLang="zh-CN" sz="1200" b="0" i="0" u="none" strike="noStrike" kern="1200" dirty="0">
                <a:solidFill>
                  <a:schemeClr val="tx1"/>
                </a:solidFill>
                <a:effectLst/>
                <a:latin typeface="+mn-lt"/>
                <a:ea typeface="+mn-ea"/>
                <a:cs typeface="+mn-cs"/>
              </a:rPr>
              <a:t>ere, we‘re examining the </a:t>
            </a:r>
            <a:r>
              <a:rPr lang="en-US" altLang="zh-CN" sz="1200" b="1" i="0" u="none" strike="noStrike" kern="1200" dirty="0">
                <a:solidFill>
                  <a:schemeClr val="tx1"/>
                </a:solidFill>
                <a:effectLst/>
                <a:latin typeface="+mn-lt"/>
                <a:ea typeface="+mn-ea"/>
                <a:cs typeface="+mn-cs"/>
              </a:rPr>
              <a:t>AI knowledge background</a:t>
            </a:r>
            <a:r>
              <a:rPr lang="en-US" altLang="zh-CN" sz="1200" b="0" i="0" u="none" strike="noStrike" kern="1200" dirty="0">
                <a:solidFill>
                  <a:schemeClr val="tx1"/>
                </a:solidFill>
                <a:effectLst/>
                <a:latin typeface="+mn-lt"/>
                <a:ea typeface="+mn-ea"/>
                <a:cs typeface="+mn-cs"/>
              </a:rPr>
              <a:t> of the research team. </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err="1">
                <a:solidFill>
                  <a:schemeClr val="tx1"/>
                </a:solidFill>
                <a:effectLst/>
                <a:latin typeface="+mn-lt"/>
                <a:ea typeface="+mn-ea"/>
                <a:cs typeface="+mn-cs"/>
              </a:rPr>
              <a:t>blieve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that</a:t>
            </a:r>
            <a:r>
              <a:rPr lang="zh-CN" altLang="en-US" sz="1200" b="0" i="0" u="none" strike="noStrike" kern="1200" dirty="0">
                <a:solidFill>
                  <a:schemeClr val="tx1"/>
                </a:solidFill>
                <a:effectLst/>
                <a:latin typeface="+mn-lt"/>
                <a:ea typeface="+mn-ea"/>
                <a:cs typeface="+mn-cs"/>
              </a:rPr>
              <a:t> </a:t>
            </a:r>
            <a:r>
              <a:rPr kumimoji="1" lang="en-US" altLang="zh-CN" sz="1200" dirty="0">
                <a:latin typeface="Microsoft YaHei" panose="020B0503020204020204" pitchFamily="34" charset="-122"/>
                <a:ea typeface="Microsoft YaHei" panose="020B0503020204020204" pitchFamily="34" charset="-122"/>
              </a:rPr>
              <a:t>The strength of a research team's </a:t>
            </a:r>
            <a:r>
              <a:rPr kumimoji="1" lang="en-US" altLang="zh-CN" sz="1200" b="1" dirty="0">
                <a:latin typeface="Microsoft YaHei" panose="020B0503020204020204" pitchFamily="34" charset="-122"/>
                <a:ea typeface="Microsoft YaHei" panose="020B0503020204020204" pitchFamily="34" charset="-122"/>
              </a:rPr>
              <a:t>artificial intelligence (AI) knowledge background</a:t>
            </a:r>
            <a:r>
              <a:rPr kumimoji="1" lang="en-US" altLang="zh-CN" sz="1200" dirty="0">
                <a:latin typeface="Microsoft YaHei" panose="020B0503020204020204" pitchFamily="34" charset="-122"/>
                <a:ea typeface="Microsoft YaHei" panose="020B0503020204020204" pitchFamily="34" charset="-122"/>
              </a:rPr>
              <a:t>, which reflects the extent of members' previous AI research and specialization in the AI field, significantly enhances the team's capability to effectively apply AI theories and methods to interdisciplinary research problems, thereby producing higher-quality research outputs. </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6</a:t>
            </a:fld>
            <a:endParaRPr lang="zh-CN" altLang="en-US"/>
          </a:p>
        </p:txBody>
      </p:sp>
    </p:spTree>
    <p:extLst>
      <p:ext uri="{BB962C8B-B14F-4D97-AF65-F5344CB8AC3E}">
        <p14:creationId xmlns:p14="http://schemas.microsoft.com/office/powerpoint/2010/main" val="296257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Moving to the team level, we now examine hypotheses about the impact of </a:t>
            </a:r>
            <a:r>
              <a:rPr lang="en-US" altLang="zh-CN" sz="1200" b="1" i="0" u="none" strike="noStrike" kern="1200" dirty="0">
                <a:solidFill>
                  <a:schemeClr val="tx1"/>
                </a:solidFill>
                <a:effectLst/>
                <a:latin typeface="+mn-lt"/>
                <a:ea typeface="+mn-ea"/>
                <a:cs typeface="+mn-cs"/>
              </a:rPr>
              <a:t>team composition</a:t>
            </a:r>
            <a:r>
              <a:rPr lang="en-US" altLang="zh-CN" sz="1200" b="0" i="0" u="none" strike="noStrike" kern="1200" dirty="0">
                <a:solidFill>
                  <a:schemeClr val="tx1"/>
                </a:solidFill>
                <a:effectLst/>
                <a:latin typeface="+mn-lt"/>
                <a:ea typeface="+mn-ea"/>
                <a:cs typeface="+mn-cs"/>
              </a:rPr>
              <a:t> and </a:t>
            </a:r>
            <a:r>
              <a:rPr lang="en-US" altLang="zh-CN" sz="1200" b="1" i="0" u="none" strike="noStrike" kern="1200" dirty="0">
                <a:solidFill>
                  <a:schemeClr val="tx1"/>
                </a:solidFill>
                <a:effectLst/>
                <a:latin typeface="+mn-lt"/>
                <a:ea typeface="+mn-ea"/>
                <a:cs typeface="+mn-cs"/>
              </a:rPr>
              <a:t>individual expertise</a:t>
            </a:r>
            <a:r>
              <a:rPr lang="en-US" altLang="zh-CN" sz="1200" b="0" i="0" u="none" strike="noStrike" kern="1200" dirty="0">
                <a:solidFill>
                  <a:schemeClr val="tx1"/>
                </a:solidFill>
                <a:effectLst/>
                <a:latin typeface="+mn-lt"/>
                <a:ea typeface="+mn-ea"/>
                <a:cs typeface="+mn-cs"/>
              </a:rPr>
              <a:t> on scientific output.</a:t>
            </a:r>
          </a:p>
          <a:p>
            <a:r>
              <a:rPr lang="en-US" altLang="zh-CN" sz="1200" b="1" i="0" u="none" strike="noStrike" kern="1200" dirty="0">
                <a:solidFill>
                  <a:schemeClr val="tx1"/>
                </a:solidFill>
                <a:effectLst/>
                <a:latin typeface="+mn-lt"/>
                <a:ea typeface="+mn-ea"/>
                <a:cs typeface="+mn-cs"/>
              </a:rPr>
              <a:t>H</a:t>
            </a:r>
            <a:r>
              <a:rPr lang="zh-CN" altLang="en-US" sz="1200" b="1" i="0" u="none" strike="noStrike" kern="1200" dirty="0">
                <a:solidFill>
                  <a:schemeClr val="tx1"/>
                </a:solidFill>
                <a:effectLst/>
                <a:latin typeface="+mn-lt"/>
                <a:ea typeface="+mn-ea"/>
                <a:cs typeface="+mn-cs"/>
              </a:rPr>
              <a:t> </a:t>
            </a:r>
            <a:r>
              <a:rPr lang="en-US" altLang="zh-CN" sz="1200" b="1" i="0" u="none" strike="noStrike" kern="1200" dirty="0">
                <a:solidFill>
                  <a:schemeClr val="tx1"/>
                </a:solidFill>
                <a:effectLst/>
                <a:latin typeface="+mn-lt"/>
                <a:ea typeface="+mn-ea"/>
                <a:cs typeface="+mn-cs"/>
              </a:rPr>
              <a:t>three: Team Interdisciplinarity positively affects scientific output quality.</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This hypothesis focuses on the overall diversity of disciplines </a:t>
            </a:r>
            <a:r>
              <a:rPr lang="en-US" altLang="zh-CN" sz="1200" b="1" i="0" u="none" strike="noStrike" kern="1200" dirty="0">
                <a:solidFill>
                  <a:schemeClr val="tx1"/>
                </a:solidFill>
                <a:effectLst/>
                <a:latin typeface="+mn-lt"/>
                <a:ea typeface="+mn-ea"/>
                <a:cs typeface="+mn-cs"/>
              </a:rPr>
              <a:t>present</a:t>
            </a:r>
            <a:r>
              <a:rPr lang="en-US" altLang="zh-CN" sz="1200" b="0" i="0" u="none" strike="noStrike" kern="1200" dirty="0">
                <a:solidFill>
                  <a:schemeClr val="tx1"/>
                </a:solidFill>
                <a:effectLst/>
                <a:latin typeface="+mn-lt"/>
                <a:ea typeface="+mn-ea"/>
                <a:cs typeface="+mn-cs"/>
              </a:rPr>
              <a:t> across the entire team. The core idea is that bringing together varied expertise fosters innovation.</a:t>
            </a:r>
          </a:p>
          <a:p>
            <a:endParaRPr lang="en-US" altLang="zh-CN" sz="1200" b="0" i="0" u="none" strike="noStrike" kern="1200" dirty="0">
              <a:solidFill>
                <a:schemeClr val="tx1"/>
              </a:solidFill>
              <a:effectLst/>
              <a:latin typeface="+mn-lt"/>
              <a:ea typeface="+mn-ea"/>
              <a:cs typeface="+mn-cs"/>
            </a:endParaRPr>
          </a:p>
          <a:p>
            <a:r>
              <a:rPr lang="en-US" altLang="zh-CN" sz="1200" b="1" i="0" u="none" strike="noStrike" kern="1200" dirty="0">
                <a:solidFill>
                  <a:schemeClr val="tx1"/>
                </a:solidFill>
                <a:effectLst/>
                <a:latin typeface="+mn-lt"/>
                <a:ea typeface="+mn-ea"/>
                <a:cs typeface="+mn-cs"/>
              </a:rPr>
              <a:t>H</a:t>
            </a:r>
            <a:r>
              <a:rPr lang="zh-CN" altLang="en-US" sz="1200" b="1" i="0" u="none" strike="noStrike" kern="1200" dirty="0">
                <a:solidFill>
                  <a:schemeClr val="tx1"/>
                </a:solidFill>
                <a:effectLst/>
                <a:latin typeface="+mn-lt"/>
                <a:ea typeface="+mn-ea"/>
                <a:cs typeface="+mn-cs"/>
              </a:rPr>
              <a:t> </a:t>
            </a:r>
            <a:r>
              <a:rPr lang="en-US" altLang="zh-CN" sz="1200" b="1" i="0" u="none" strike="noStrike" kern="1200" dirty="0">
                <a:solidFill>
                  <a:schemeClr val="tx1"/>
                </a:solidFill>
                <a:effectLst/>
                <a:latin typeface="+mn-lt"/>
                <a:ea typeface="+mn-ea"/>
                <a:cs typeface="+mn-cs"/>
              </a:rPr>
              <a:t>four: Team Interdisciplinarity at the Individual Level positively affects scientific output quality.</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As defined previous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study</a:t>
            </a:r>
            <a:r>
              <a:rPr lang="zh-CN" altLang="en-US" sz="1200" b="0" i="0" u="none" strike="noStrike" kern="1200" dirty="0">
                <a:solidFill>
                  <a:schemeClr val="tx1"/>
                </a:solidFill>
                <a:effectLst/>
                <a:latin typeface="+mn-lt"/>
                <a:ea typeface="+mn-ea"/>
                <a:cs typeface="+mn-cs"/>
              </a:rPr>
              <a:t>，</a:t>
            </a:r>
            <a:r>
              <a:rPr lang="en-US" altLang="zh-CN" sz="1200" b="1" i="0" u="none" strike="noStrike" kern="1200" dirty="0">
                <a:solidFill>
                  <a:schemeClr val="tx1"/>
                </a:solidFill>
                <a:effectLst/>
                <a:latin typeface="+mn-lt"/>
                <a:ea typeface="+mn-ea"/>
                <a:cs typeface="+mn-cs"/>
              </a:rPr>
              <a:t>individual-level team interdisciplinarity</a:t>
            </a:r>
            <a:r>
              <a:rPr lang="en-US" altLang="zh-CN" sz="1200" b="0" i="0" u="none" strike="noStrike" kern="1200" dirty="0">
                <a:solidFill>
                  <a:schemeClr val="tx1"/>
                </a:solidFill>
                <a:effectLst/>
                <a:latin typeface="+mn-lt"/>
                <a:ea typeface="+mn-ea"/>
                <a:cs typeface="+mn-cs"/>
              </a:rPr>
              <a:t> exists when </a:t>
            </a:r>
            <a:r>
              <a:rPr lang="en-US" altLang="zh-CN" sz="1200" b="1" i="0" u="none" strike="noStrike" kern="1200" dirty="0">
                <a:solidFill>
                  <a:schemeClr val="tx1"/>
                </a:solidFill>
                <a:effectLst/>
                <a:latin typeface="+mn-lt"/>
                <a:ea typeface="+mn-ea"/>
                <a:cs typeface="+mn-cs"/>
              </a:rPr>
              <a:t>a single researcher</a:t>
            </a:r>
            <a:r>
              <a:rPr lang="en-US" altLang="zh-CN" sz="1200" b="0" i="0" u="none" strike="noStrike" kern="1200" dirty="0">
                <a:solidFill>
                  <a:schemeClr val="tx1"/>
                </a:solidFill>
                <a:effectLst/>
                <a:latin typeface="+mn-lt"/>
                <a:ea typeface="+mn-ea"/>
                <a:cs typeface="+mn-cs"/>
              </a:rPr>
              <a:t> has mastery of </a:t>
            </a:r>
            <a:r>
              <a:rPr lang="en-US" altLang="zh-CN" sz="1200" b="1" i="0" u="none" strike="noStrike" kern="1200" dirty="0">
                <a:solidFill>
                  <a:schemeClr val="tx1"/>
                </a:solidFill>
                <a:effectLst/>
                <a:latin typeface="+mn-lt"/>
                <a:ea typeface="+mn-ea"/>
                <a:cs typeface="+mn-cs"/>
              </a:rPr>
              <a:t>all the different disciplines</a:t>
            </a:r>
            <a:r>
              <a:rPr lang="en-US" altLang="zh-CN" sz="1200" b="0" i="0" u="none" strike="noStrike" kern="1200" dirty="0">
                <a:solidFill>
                  <a:schemeClr val="tx1"/>
                </a:solidFill>
                <a:effectLst/>
                <a:latin typeface="+mn-lt"/>
                <a:ea typeface="+mn-ea"/>
                <a:cs typeface="+mn-cs"/>
              </a:rPr>
              <a:t> present on the team.</a:t>
            </a:r>
            <a:r>
              <a:rPr kumimoji="1" lang="en-US" altLang="zh-CN" sz="1200" dirty="0">
                <a:latin typeface="Microsoft YaHei" panose="020B0503020204020204" pitchFamily="34" charset="-122"/>
                <a:ea typeface="Microsoft YaHei" panose="020B0503020204020204" pitchFamily="34" charset="-122"/>
              </a:rPr>
              <a:t> The presence of  a scientist with a multifaceted profile bridges the gap between the different backgrounds of other team members. The higher the degree of disciplinary crossover at the individual level, the more likely the researcher is to independently complete key aspects from algorithm development to scientific problem solving, reduce communication costs within and outside the team, and increase the ability to recombination knowledge. </a:t>
            </a:r>
            <a:endParaRPr lang="en-US" altLang="zh-CN" sz="1200" b="0" i="0" u="none" strike="noStrike"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7</a:t>
            </a:fld>
            <a:endParaRPr lang="zh-CN" altLang="en-US"/>
          </a:p>
        </p:txBody>
      </p:sp>
    </p:spTree>
    <p:extLst>
      <p:ext uri="{BB962C8B-B14F-4D97-AF65-F5344CB8AC3E}">
        <p14:creationId xmlns:p14="http://schemas.microsoft.com/office/powerpoint/2010/main" val="39998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We examine </a:t>
            </a:r>
            <a:r>
              <a:rPr lang="zh-CN" altLang="en-US" sz="1200" b="0" i="0" u="none" strike="noStrike" kern="1200" dirty="0">
                <a:solidFill>
                  <a:schemeClr val="tx1"/>
                </a:solidFill>
                <a:effectLst/>
                <a:latin typeface="+mn-lt"/>
                <a:ea typeface="+mn-ea"/>
                <a:cs typeface="+mn-cs"/>
              </a:rPr>
              <a:t> </a:t>
            </a:r>
            <a:r>
              <a:rPr kumimoji="0" lang="en-US" altLang="zh-CN" sz="1200" b="1" i="0" u="none" strike="noStrike" kern="1200" cap="none" normalizeH="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-Interaction effects</a:t>
            </a:r>
            <a:r>
              <a:rPr kumimoji="0" lang="zh-CN" altLang="en-US" sz="1200" b="1" i="0" u="none" strike="noStrike" kern="1200" cap="none" normalizeH="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 </a:t>
            </a:r>
            <a:r>
              <a:rPr kumimoji="0" lang="en-US" altLang="zh-CN" sz="12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between two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a:solidFill>
                  <a:schemeClr val="tx1"/>
                </a:solidFill>
                <a:effectLst/>
                <a:latin typeface="+mn-lt"/>
                <a:ea typeface="+mn-ea"/>
                <a:cs typeface="+mn-cs"/>
              </a:rPr>
              <a:t>Hypothesis H5a focuses on</a:t>
            </a:r>
            <a:r>
              <a:rPr lang="zh-CN" altLang="en-US" sz="1200" b="1" i="0" u="none" strike="noStrike" kern="1200" dirty="0">
                <a:solidFill>
                  <a:schemeClr val="tx1"/>
                </a:solidFill>
                <a:effectLst/>
                <a:latin typeface="+mn-lt"/>
                <a:ea typeface="+mn-ea"/>
                <a:cs typeface="+mn-cs"/>
              </a:rPr>
              <a:t> </a:t>
            </a:r>
            <a:r>
              <a:rPr lang="en-US" altLang="zh-CN" b="1" dirty="0">
                <a:latin typeface="Microsoft YaHei" panose="020B0503020204020204" pitchFamily="34" charset="-122"/>
                <a:ea typeface="Microsoft YaHei" panose="020B0503020204020204" pitchFamily="34" charset="-122"/>
              </a:rPr>
              <a:t>Team AI interdisciplinarity</a:t>
            </a:r>
            <a:r>
              <a:rPr lang="zh-CN" altLang="en-US" b="1" dirty="0">
                <a:latin typeface="Microsoft YaHei" panose="020B0503020204020204" pitchFamily="34" charset="-122"/>
                <a:ea typeface="Microsoft YaHei" panose="020B0503020204020204" pitchFamily="34" charset="-122"/>
              </a:rPr>
              <a:t>。 </a:t>
            </a:r>
            <a:r>
              <a:rPr kumimoji="1" lang="en-US" altLang="zh-CN" sz="1200" dirty="0">
                <a:latin typeface="Microsoft YaHei" panose="020B0503020204020204" pitchFamily="34" charset="-122"/>
                <a:ea typeface="Microsoft YaHei" panose="020B0503020204020204" pitchFamily="34" charset="-122"/>
              </a:rPr>
              <a:t>When the team's AI </a:t>
            </a:r>
            <a:r>
              <a:rPr lang="en-US" altLang="zh-CN" b="1" dirty="0">
                <a:latin typeface="Microsoft YaHei" panose="020B0503020204020204" pitchFamily="34" charset="-122"/>
                <a:ea typeface="Microsoft YaHei" panose="020B0503020204020204" pitchFamily="34" charset="-122"/>
              </a:rPr>
              <a:t>interdisciplinarity</a:t>
            </a:r>
            <a:r>
              <a:rPr kumimoji="1" lang="en-US" altLang="zh-CN" sz="1200" dirty="0">
                <a:latin typeface="Microsoft YaHei" panose="020B0503020204020204" pitchFamily="34" charset="-122"/>
                <a:ea typeface="Microsoft YaHei" panose="020B0503020204020204" pitchFamily="34" charset="-122"/>
              </a:rPr>
              <a:t> is high, the AI </a:t>
            </a:r>
            <a:r>
              <a:rPr lang="en-US" altLang="zh-CN" b="1" dirty="0">
                <a:latin typeface="Microsoft YaHei" panose="020B0503020204020204" pitchFamily="34" charset="-122"/>
                <a:ea typeface="Microsoft YaHei" panose="020B0503020204020204" pitchFamily="34" charset="-122"/>
              </a:rPr>
              <a:t>interdisciplinarity</a:t>
            </a:r>
            <a:r>
              <a:rPr kumimoji="1" lang="en-US" altLang="zh-CN" sz="1200" dirty="0">
                <a:latin typeface="Microsoft YaHei" panose="020B0503020204020204" pitchFamily="34" charset="-122"/>
                <a:ea typeface="Microsoft YaHei" panose="020B0503020204020204" pitchFamily="34" charset="-122"/>
              </a:rPr>
              <a:t> at the paper level will be more fully translated into high-quality research results. If the team's AI </a:t>
            </a:r>
            <a:r>
              <a:rPr lang="en-US" altLang="zh-CN" b="1" dirty="0">
                <a:latin typeface="Microsoft YaHei" panose="020B0503020204020204" pitchFamily="34" charset="-122"/>
                <a:ea typeface="Microsoft YaHei" panose="020B0503020204020204" pitchFamily="34" charset="-122"/>
              </a:rPr>
              <a:t>interdisciplinarity</a:t>
            </a:r>
            <a:r>
              <a:rPr kumimoji="1" lang="en-US" altLang="zh-CN" sz="1200" dirty="0">
                <a:latin typeface="Microsoft YaHei" panose="020B0503020204020204" pitchFamily="34" charset="-122"/>
                <a:ea typeface="Microsoft YaHei" panose="020B0503020204020204" pitchFamily="34" charset="-122"/>
              </a:rPr>
              <a:t> is low, even if the paper tries to use advanced AI methods, the effect on the quality of the results may be weakened by problems of algorithm selection, parameter tuning and insufficient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a:solidFill>
                  <a:schemeClr val="tx1"/>
                </a:solidFill>
                <a:effectLst/>
                <a:latin typeface="+mn-lt"/>
                <a:ea typeface="+mn-ea"/>
                <a:cs typeface="+mn-cs"/>
              </a:rPr>
              <a:t>Second, H5b: Team </a:t>
            </a:r>
            <a:r>
              <a:rPr lang="en-US" altLang="zh-CN" b="1" dirty="0">
                <a:latin typeface="Microsoft YaHei" panose="020B0503020204020204" pitchFamily="34" charset="-122"/>
                <a:ea typeface="Microsoft YaHei" panose="020B0503020204020204" pitchFamily="34" charset="-122"/>
              </a:rPr>
              <a:t>interdisciplinarity</a:t>
            </a:r>
            <a:r>
              <a:rPr lang="en-US" altLang="zh-CN" sz="1200" b="1" i="0" u="none" strike="noStrike" kern="1200" dirty="0">
                <a:solidFill>
                  <a:schemeClr val="tx1"/>
                </a:solidFill>
                <a:effectLst/>
                <a:latin typeface="+mn-lt"/>
                <a:ea typeface="+mn-ea"/>
                <a:cs typeface="+mn-cs"/>
              </a:rPr>
              <a:t> positively moderates the relationship between paper AI interdisciplinarity and scientific output quality.</a:t>
            </a:r>
            <a:endParaRPr kumimoji="1" lang="en-US" altLang="zh-CN" sz="1200" dirty="0">
              <a:latin typeface="Microsoft YaHei" panose="020B0503020204020204" pitchFamily="34" charset="-122"/>
              <a:ea typeface="Microsoft YaHei" panose="020B0503020204020204" pitchFamily="34" charset="-122"/>
            </a:endParaRPr>
          </a:p>
          <a:p>
            <a:r>
              <a:rPr kumimoji="1" lang="en-US" altLang="zh-CN" sz="1200" dirty="0">
                <a:latin typeface="Microsoft YaHei" panose="020B0503020204020204" pitchFamily="34" charset="-122"/>
                <a:ea typeface="Microsoft YaHei" panose="020B0503020204020204" pitchFamily="34" charset="-122"/>
              </a:rPr>
              <a:t>AI interdisciplinarity confers substantial innovation potential by enabling distant knowledge recombination, yet it can simultaneously elevate the coordination costs of that recombination. </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8</a:t>
            </a:fld>
            <a:endParaRPr lang="zh-CN" altLang="en-US"/>
          </a:p>
        </p:txBody>
      </p:sp>
    </p:spTree>
    <p:extLst>
      <p:ext uri="{BB962C8B-B14F-4D97-AF65-F5344CB8AC3E}">
        <p14:creationId xmlns:p14="http://schemas.microsoft.com/office/powerpoint/2010/main" val="316682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zh-CN" altLang="en-US" dirty="0"/>
              <a:t> </a:t>
            </a:r>
            <a:r>
              <a:rPr kumimoji="1" lang="en-US" altLang="zh-CN" dirty="0"/>
              <a:t>h5c</a:t>
            </a:r>
            <a:r>
              <a:rPr kumimoji="1" lang="zh-CN" altLang="en-US" dirty="0"/>
              <a:t> </a:t>
            </a:r>
            <a:r>
              <a:rPr kumimoji="1" lang="en-US" altLang="zh-CN" dirty="0"/>
              <a:t>we</a:t>
            </a:r>
            <a:r>
              <a:rPr kumimoji="1" lang="zh-CN" altLang="en-US" dirty="0"/>
              <a:t> </a:t>
            </a:r>
            <a:r>
              <a:rPr kumimoji="1" lang="en-US" altLang="zh-CN" dirty="0"/>
              <a:t>believe</a:t>
            </a:r>
            <a:r>
              <a:rPr kumimoji="1" lang="zh-CN" altLang="en-US" dirty="0"/>
              <a:t> </a:t>
            </a:r>
            <a:r>
              <a:rPr kumimoji="1" lang="en-US" altLang="zh-CN" dirty="0"/>
              <a:t>that</a:t>
            </a:r>
            <a:r>
              <a:rPr kumimoji="1" lang="zh-CN" altLang="en-US" dirty="0"/>
              <a:t>，</a:t>
            </a:r>
            <a:r>
              <a:rPr kumimoji="1" lang="en-US" altLang="zh-CN" sz="1200" dirty="0">
                <a:latin typeface="Microsoft YaHei" panose="020B0503020204020204" pitchFamily="34" charset="-122"/>
                <a:ea typeface="Microsoft YaHei" panose="020B0503020204020204" pitchFamily="34" charset="-122"/>
              </a:rPr>
              <a:t>If each member understands most of the team's disciplines, the cost of interdisciplinary communication and knowledge integration is significantly reduced; AI methods can be seamlessly integrated with multidisciplinary variables and theories, resulting in the full benefit of the paper's AI expertise</a:t>
            </a:r>
            <a:endParaRPr kumimoji="1" lang="zh-CN" altLang="en-US" dirty="0"/>
          </a:p>
        </p:txBody>
      </p:sp>
      <p:sp>
        <p:nvSpPr>
          <p:cNvPr id="4" name="灯片编号占位符 3"/>
          <p:cNvSpPr>
            <a:spLocks noGrp="1"/>
          </p:cNvSpPr>
          <p:nvPr>
            <p:ph type="sldNum" sz="quarter" idx="5"/>
          </p:nvPr>
        </p:nvSpPr>
        <p:spPr/>
        <p:txBody>
          <a:bodyPr/>
          <a:lstStyle/>
          <a:p>
            <a:fld id="{2905E3B7-3819-4A7C-B3FC-8B39F1B985AA}" type="slidenum">
              <a:rPr lang="zh-CN" altLang="en-US" smtClean="0"/>
              <a:t>9</a:t>
            </a:fld>
            <a:endParaRPr lang="zh-CN" altLang="en-US"/>
          </a:p>
        </p:txBody>
      </p:sp>
    </p:spTree>
    <p:extLst>
      <p:ext uri="{BB962C8B-B14F-4D97-AF65-F5344CB8AC3E}">
        <p14:creationId xmlns:p14="http://schemas.microsoft.com/office/powerpoint/2010/main" val="264819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2025/6/23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2011477"/>
            <a:ext cx="12192000" cy="48465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nvGrpSpPr>
          <p:cNvPr id="27" name="组合 26"/>
          <p:cNvGrpSpPr/>
          <p:nvPr/>
        </p:nvGrpSpPr>
        <p:grpSpPr>
          <a:xfrm>
            <a:off x="4919821" y="680041"/>
            <a:ext cx="2352353" cy="497128"/>
            <a:chOff x="9271922" y="328372"/>
            <a:chExt cx="2352353" cy="497128"/>
          </a:xfrm>
        </p:grpSpPr>
        <p:grpSp>
          <p:nvGrpSpPr>
            <p:cNvPr id="10" name="组合 9"/>
            <p:cNvGrpSpPr/>
            <p:nvPr/>
          </p:nvGrpSpPr>
          <p:grpSpPr>
            <a:xfrm>
              <a:off x="9271922" y="328372"/>
              <a:ext cx="2352353" cy="497128"/>
              <a:chOff x="9753600" y="368300"/>
              <a:chExt cx="1502375" cy="317500"/>
            </a:xfrm>
          </p:grpSpPr>
          <p:sp>
            <p:nvSpPr>
              <p:cNvPr id="7" name="椭圆 6"/>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cs typeface="+mn-ea"/>
                  <a:sym typeface="+mn-lt"/>
                </a:endParaRPr>
              </a:p>
            </p:txBody>
          </p:sp>
          <p:sp>
            <p:nvSpPr>
              <p:cNvPr id="8" name="椭圆 7"/>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9" name="椭圆 8"/>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grpSp>
        <p:sp>
          <p:nvSpPr>
            <p:cNvPr id="11" name="任意多边形: 形状 10"/>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mn-lt"/>
              </a:endParaRPr>
            </a:p>
          </p:txBody>
        </p:sp>
        <p:grpSp>
          <p:nvGrpSpPr>
            <p:cNvPr id="12" name="图形 4"/>
            <p:cNvGrpSpPr/>
            <p:nvPr/>
          </p:nvGrpSpPr>
          <p:grpSpPr>
            <a:xfrm>
              <a:off x="10308669" y="437286"/>
              <a:ext cx="286717" cy="271398"/>
              <a:chOff x="7567305" y="-62"/>
              <a:chExt cx="1997151" cy="1890443"/>
            </a:xfrm>
            <a:solidFill>
              <a:schemeClr val="bg1"/>
            </a:solidFill>
          </p:grpSpPr>
          <p:sp>
            <p:nvSpPr>
              <p:cNvPr id="13" name="任意多边形: 形状 12"/>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4" name="任意多边形: 形状 13"/>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mn-lt"/>
                </a:endParaRPr>
              </a:p>
            </p:txBody>
          </p:sp>
        </p:grpSp>
        <p:grpSp>
          <p:nvGrpSpPr>
            <p:cNvPr id="15" name="图形 4"/>
            <p:cNvGrpSpPr/>
            <p:nvPr/>
          </p:nvGrpSpPr>
          <p:grpSpPr>
            <a:xfrm>
              <a:off x="11230320" y="409978"/>
              <a:ext cx="281024" cy="298706"/>
              <a:chOff x="7567004" y="2256821"/>
              <a:chExt cx="1957493" cy="2080656"/>
            </a:xfrm>
            <a:solidFill>
              <a:schemeClr val="bg1"/>
            </a:solidFill>
          </p:grpSpPr>
          <p:sp>
            <p:nvSpPr>
              <p:cNvPr id="16" name="任意多边形: 形状 15"/>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7" name="任意多边形: 形状 16"/>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mn-lt"/>
                </a:endParaRPr>
              </a:p>
            </p:txBody>
          </p:sp>
        </p:grpSp>
      </p:grpSp>
      <p:grpSp>
        <p:nvGrpSpPr>
          <p:cNvPr id="24" name="组合 23"/>
          <p:cNvGrpSpPr/>
          <p:nvPr/>
        </p:nvGrpSpPr>
        <p:grpSpPr>
          <a:xfrm>
            <a:off x="3378200" y="1408317"/>
            <a:ext cx="5372100" cy="400110"/>
            <a:chOff x="3378200" y="1695400"/>
            <a:chExt cx="5372100" cy="400110"/>
          </a:xfrm>
        </p:grpSpPr>
        <p:sp>
          <p:nvSpPr>
            <p:cNvPr id="20" name="文本框 19"/>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mn-lt"/>
                </a:rPr>
                <a:t>AII-EEKE2025</a:t>
              </a:r>
              <a:endParaRPr lang="zh-CN" altLang="en-US"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mn-lt"/>
              </a:endParaRPr>
            </a:p>
          </p:txBody>
        </p:sp>
        <p:cxnSp>
          <p:nvCxnSpPr>
            <p:cNvPr id="22" name="直接连接符 21"/>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1013351" y="2011051"/>
            <a:ext cx="10216896" cy="1789977"/>
          </a:xfrm>
          <a:prstGeom prst="rect">
            <a:avLst/>
          </a:prstGeom>
          <a:noFill/>
        </p:spPr>
        <p:txBody>
          <a:bodyPr wrap="square" rtlCol="0">
            <a:spAutoFit/>
          </a:bodyPr>
          <a:lstStyle/>
          <a:p>
            <a:pPr algn="ctr">
              <a:lnSpc>
                <a:spcPct val="120000"/>
              </a:lnSpc>
            </a:pPr>
            <a:r>
              <a:rPr lang="en-US" altLang="zh-CN" sz="4800" b="1" dirty="0">
                <a:solidFill>
                  <a:schemeClr val="accent5">
                    <a:lumMod val="75000"/>
                  </a:schemeClr>
                </a:solidFill>
                <a:latin typeface="Microsoft YaHei" panose="020B0503020204020204" pitchFamily="34" charset="-122"/>
                <a:ea typeface="Microsoft YaHei" panose="020B0503020204020204" pitchFamily="34" charset="-122"/>
              </a:rPr>
              <a:t>Interdisciplinarity and Scientific Output Quality in AI-for-Science</a:t>
            </a:r>
            <a:endParaRPr lang="zh-CN" altLang="en-US" sz="4800" b="1" dirty="0">
              <a:solidFill>
                <a:schemeClr val="accent5">
                  <a:lumMod val="75000"/>
                </a:schemeClr>
              </a:solidFill>
              <a:latin typeface="Microsoft YaHei" panose="020B0503020204020204" pitchFamily="34" charset="-122"/>
              <a:ea typeface="Microsoft YaHei" panose="020B0503020204020204" pitchFamily="34" charset="-122"/>
            </a:endParaRPr>
          </a:p>
        </p:txBody>
      </p:sp>
      <p:sp>
        <p:nvSpPr>
          <p:cNvPr id="29" name="文本框 28"/>
          <p:cNvSpPr txBox="1"/>
          <p:nvPr/>
        </p:nvSpPr>
        <p:spPr>
          <a:xfrm>
            <a:off x="1211925" y="3835327"/>
            <a:ext cx="9942965" cy="523220"/>
          </a:xfrm>
          <a:prstGeom prst="rect">
            <a:avLst/>
          </a:prstGeom>
          <a:noFill/>
        </p:spPr>
        <p:txBody>
          <a:bodyPr wrap="square" rtlCol="0">
            <a:spAutoFit/>
          </a:bodyPr>
          <a:lstStyle/>
          <a:p>
            <a:pPr algn="r"/>
            <a:r>
              <a:rPr lang="en-US" altLang="zh-CN" sz="2800" b="1" dirty="0">
                <a:latin typeface="Microsoft YaHei" panose="020B0503020204020204" pitchFamily="34" charset="-122"/>
                <a:ea typeface="Microsoft YaHei" panose="020B0503020204020204" pitchFamily="34" charset="-122"/>
                <a:cs typeface="+mn-ea"/>
                <a:sym typeface="+mn-lt"/>
              </a:rPr>
              <a:t>——Implications from a Literature Analysis of AI4S</a:t>
            </a:r>
          </a:p>
        </p:txBody>
      </p:sp>
      <p:grpSp>
        <p:nvGrpSpPr>
          <p:cNvPr id="31" name="组合 30"/>
          <p:cNvGrpSpPr/>
          <p:nvPr/>
        </p:nvGrpSpPr>
        <p:grpSpPr>
          <a:xfrm>
            <a:off x="3308202" y="4667595"/>
            <a:ext cx="5575597" cy="895953"/>
            <a:chOff x="1617469" y="5336200"/>
            <a:chExt cx="6260204" cy="895953"/>
          </a:xfrm>
        </p:grpSpPr>
        <p:grpSp>
          <p:nvGrpSpPr>
            <p:cNvPr id="32" name="组合 31"/>
            <p:cNvGrpSpPr/>
            <p:nvPr/>
          </p:nvGrpSpPr>
          <p:grpSpPr>
            <a:xfrm>
              <a:off x="1617469" y="5336200"/>
              <a:ext cx="5986296" cy="372078"/>
              <a:chOff x="1752060" y="4029914"/>
              <a:chExt cx="5986296" cy="372078"/>
            </a:xfrm>
          </p:grpSpPr>
          <p:grpSp>
            <p:nvGrpSpPr>
              <p:cNvPr id="41" name="组合 40"/>
              <p:cNvGrpSpPr/>
              <p:nvPr/>
            </p:nvGrpSpPr>
            <p:grpSpPr>
              <a:xfrm>
                <a:off x="1752060" y="4029914"/>
                <a:ext cx="2533649" cy="361950"/>
                <a:chOff x="1628775" y="4029914"/>
                <a:chExt cx="2676524" cy="361950"/>
              </a:xfrm>
            </p:grpSpPr>
            <p:sp>
              <p:nvSpPr>
                <p:cNvPr id="46" name="矩形: 圆角 45"/>
                <p:cNvSpPr/>
                <p:nvPr/>
              </p:nvSpPr>
              <p:spPr>
                <a:xfrm>
                  <a:off x="1793754" y="4029914"/>
                  <a:ext cx="2511545" cy="36195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icrosoft YaHei" panose="020B0503020204020204" pitchFamily="34" charset="-122"/>
                    <a:ea typeface="Microsoft YaHei" panose="020B0503020204020204" pitchFamily="34" charset="-122"/>
                    <a:cs typeface="+mn-ea"/>
                    <a:sym typeface="+mn-lt"/>
                  </a:endParaRPr>
                </a:p>
              </p:txBody>
            </p:sp>
            <p:sp>
              <p:nvSpPr>
                <p:cNvPr id="47" name="矩形: 圆角 46"/>
                <p:cNvSpPr/>
                <p:nvPr/>
              </p:nvSpPr>
              <p:spPr>
                <a:xfrm>
                  <a:off x="1628775" y="4029914"/>
                  <a:ext cx="552450" cy="36195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icrosoft YaHei" panose="020B0503020204020204" pitchFamily="34" charset="-122"/>
                    <a:ea typeface="Microsoft YaHei" panose="020B0503020204020204" pitchFamily="34" charset="-122"/>
                    <a:cs typeface="+mn-ea"/>
                    <a:sym typeface="+mn-lt"/>
                  </a:endParaRPr>
                </a:p>
              </p:txBody>
            </p:sp>
          </p:grpSp>
          <p:grpSp>
            <p:nvGrpSpPr>
              <p:cNvPr id="42" name="图形 4"/>
              <p:cNvGrpSpPr/>
              <p:nvPr/>
            </p:nvGrpSpPr>
            <p:grpSpPr>
              <a:xfrm>
                <a:off x="1905000" y="4075560"/>
                <a:ext cx="201061" cy="270657"/>
                <a:chOff x="6272974" y="1642396"/>
                <a:chExt cx="247650" cy="333373"/>
              </a:xfrm>
              <a:solidFill>
                <a:schemeClr val="bg1"/>
              </a:solidFill>
            </p:grpSpPr>
            <p:sp>
              <p:nvSpPr>
                <p:cNvPr id="44" name="任意多边形: 形状 43"/>
                <p:cNvSpPr/>
                <p:nvPr/>
              </p:nvSpPr>
              <p:spPr>
                <a:xfrm rot="-1356795">
                  <a:off x="6329931" y="1662936"/>
                  <a:ext cx="133537" cy="133537"/>
                </a:xfrm>
                <a:custGeom>
                  <a:avLst/>
                  <a:gdLst>
                    <a:gd name="connsiteX0" fmla="*/ 133537 w 133537"/>
                    <a:gd name="connsiteY0" fmla="*/ 66769 h 133537"/>
                    <a:gd name="connsiteX1" fmla="*/ 66769 w 133537"/>
                    <a:gd name="connsiteY1" fmla="*/ 133537 h 133537"/>
                    <a:gd name="connsiteX2" fmla="*/ 0 w 133537"/>
                    <a:gd name="connsiteY2" fmla="*/ 66769 h 133537"/>
                    <a:gd name="connsiteX3" fmla="*/ 66769 w 133537"/>
                    <a:gd name="connsiteY3" fmla="*/ 0 h 133537"/>
                    <a:gd name="connsiteX4" fmla="*/ 133537 w 133537"/>
                    <a:gd name="connsiteY4" fmla="*/ 66769 h 1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37" h="133537">
                      <a:moveTo>
                        <a:pt x="133537" y="66769"/>
                      </a:moveTo>
                      <a:cubicBezTo>
                        <a:pt x="133537" y="103644"/>
                        <a:pt x="103644" y="133537"/>
                        <a:pt x="66769" y="133537"/>
                      </a:cubicBezTo>
                      <a:cubicBezTo>
                        <a:pt x="29893" y="133537"/>
                        <a:pt x="0" y="103644"/>
                        <a:pt x="0" y="66769"/>
                      </a:cubicBezTo>
                      <a:cubicBezTo>
                        <a:pt x="0" y="29893"/>
                        <a:pt x="29893" y="0"/>
                        <a:pt x="66769" y="0"/>
                      </a:cubicBezTo>
                      <a:cubicBezTo>
                        <a:pt x="103644" y="0"/>
                        <a:pt x="133537" y="29893"/>
                        <a:pt x="133537" y="66769"/>
                      </a:cubicBezTo>
                      <a:close/>
                    </a:path>
                  </a:pathLst>
                </a:custGeom>
                <a:grpFill/>
                <a:ln w="9525" cap="flat">
                  <a:noFill/>
                  <a:prstDash val="solid"/>
                  <a:miter/>
                </a:ln>
              </p:spPr>
              <p:txBody>
                <a:bodyPr rtlCol="0" anchor="ctr"/>
                <a:lstStyle/>
                <a:p>
                  <a:endParaRPr lang="zh-CN" altLang="en-US" sz="1600">
                    <a:latin typeface="Microsoft YaHei" panose="020B0503020204020204" pitchFamily="34" charset="-122"/>
                    <a:ea typeface="Microsoft YaHei" panose="020B0503020204020204" pitchFamily="34" charset="-122"/>
                    <a:cs typeface="+mn-ea"/>
                    <a:sym typeface="+mn-lt"/>
                  </a:endParaRPr>
                </a:p>
              </p:txBody>
            </p:sp>
            <p:sp>
              <p:nvSpPr>
                <p:cNvPr id="45" name="任意多边形: 形状 44"/>
                <p:cNvSpPr/>
                <p:nvPr/>
              </p:nvSpPr>
              <p:spPr>
                <a:xfrm>
                  <a:off x="6272974" y="1819465"/>
                  <a:ext cx="247650" cy="156305"/>
                </a:xfrm>
                <a:custGeom>
                  <a:avLst/>
                  <a:gdLst>
                    <a:gd name="connsiteX0" fmla="*/ 123825 w 247650"/>
                    <a:gd name="connsiteY0" fmla="*/ 0 h 156305"/>
                    <a:gd name="connsiteX1" fmla="*/ 123825 w 247650"/>
                    <a:gd name="connsiteY1" fmla="*/ 0 h 156305"/>
                    <a:gd name="connsiteX2" fmla="*/ 0 w 247650"/>
                    <a:gd name="connsiteY2" fmla="*/ 123825 h 156305"/>
                    <a:gd name="connsiteX3" fmla="*/ 0 w 247650"/>
                    <a:gd name="connsiteY3" fmla="*/ 123825 h 156305"/>
                    <a:gd name="connsiteX4" fmla="*/ 32480 w 247650"/>
                    <a:gd name="connsiteY4" fmla="*/ 156305 h 156305"/>
                    <a:gd name="connsiteX5" fmla="*/ 215170 w 247650"/>
                    <a:gd name="connsiteY5" fmla="*/ 156305 h 156305"/>
                    <a:gd name="connsiteX6" fmla="*/ 247650 w 247650"/>
                    <a:gd name="connsiteY6" fmla="*/ 123825 h 156305"/>
                    <a:gd name="connsiteX7" fmla="*/ 247650 w 247650"/>
                    <a:gd name="connsiteY7" fmla="*/ 123825 h 156305"/>
                    <a:gd name="connsiteX8" fmla="*/ 123825 w 247650"/>
                    <a:gd name="connsiteY8" fmla="*/ 0 h 15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56305">
                      <a:moveTo>
                        <a:pt x="123825" y="0"/>
                      </a:moveTo>
                      <a:lnTo>
                        <a:pt x="123825" y="0"/>
                      </a:lnTo>
                      <a:cubicBezTo>
                        <a:pt x="55436" y="0"/>
                        <a:pt x="0" y="55435"/>
                        <a:pt x="0" y="123825"/>
                      </a:cubicBezTo>
                      <a:lnTo>
                        <a:pt x="0" y="123825"/>
                      </a:lnTo>
                      <a:cubicBezTo>
                        <a:pt x="0" y="141732"/>
                        <a:pt x="14573" y="156305"/>
                        <a:pt x="32480" y="156305"/>
                      </a:cubicBezTo>
                      <a:lnTo>
                        <a:pt x="215170" y="156305"/>
                      </a:lnTo>
                      <a:cubicBezTo>
                        <a:pt x="233077" y="156305"/>
                        <a:pt x="247650" y="141732"/>
                        <a:pt x="247650" y="123825"/>
                      </a:cubicBezTo>
                      <a:lnTo>
                        <a:pt x="247650" y="123825"/>
                      </a:lnTo>
                      <a:cubicBezTo>
                        <a:pt x="247650" y="55435"/>
                        <a:pt x="192215" y="0"/>
                        <a:pt x="123825" y="0"/>
                      </a:cubicBezTo>
                      <a:close/>
                    </a:path>
                  </a:pathLst>
                </a:custGeom>
                <a:grpFill/>
                <a:ln w="9525" cap="flat">
                  <a:noFill/>
                  <a:prstDash val="solid"/>
                  <a:miter/>
                </a:ln>
              </p:spPr>
              <p:txBody>
                <a:bodyPr rtlCol="0" anchor="ctr"/>
                <a:lstStyle/>
                <a:p>
                  <a:endParaRPr lang="zh-CN" altLang="en-US" sz="1600">
                    <a:latin typeface="Microsoft YaHei" panose="020B0503020204020204" pitchFamily="34" charset="-122"/>
                    <a:ea typeface="Microsoft YaHei" panose="020B0503020204020204" pitchFamily="34" charset="-122"/>
                    <a:cs typeface="+mn-ea"/>
                    <a:sym typeface="+mn-lt"/>
                  </a:endParaRPr>
                </a:p>
              </p:txBody>
            </p:sp>
          </p:grpSp>
          <p:sp>
            <p:nvSpPr>
              <p:cNvPr id="43" name="文本框 42"/>
              <p:cNvSpPr txBox="1"/>
              <p:nvPr/>
            </p:nvSpPr>
            <p:spPr>
              <a:xfrm>
                <a:off x="2427959" y="4063438"/>
                <a:ext cx="5310397" cy="338554"/>
              </a:xfrm>
              <a:prstGeom prst="rect">
                <a:avLst/>
              </a:prstGeom>
              <a:noFill/>
            </p:spPr>
            <p:txBody>
              <a:bodyPr wrap="square">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Weiyu Duan</a:t>
                </a:r>
                <a:r>
                  <a:rPr lang="en-US" altLang="zh-CN" sz="1600" baseline="30000" dirty="0">
                    <a:latin typeface="Microsoft YaHei" panose="020B0503020204020204" pitchFamily="34" charset="-122"/>
                    <a:ea typeface="Microsoft YaHei" panose="020B0503020204020204" pitchFamily="34" charset="-122"/>
                    <a:cs typeface="+mn-ea"/>
                    <a:sym typeface="+mn-lt"/>
                  </a:rPr>
                  <a:t>1</a:t>
                </a:r>
                <a:r>
                  <a:rPr lang="en-US" altLang="zh-CN" sz="1600" dirty="0">
                    <a:latin typeface="Microsoft YaHei" panose="020B0503020204020204" pitchFamily="34" charset="-122"/>
                    <a:ea typeface="Microsoft YaHei" panose="020B0503020204020204" pitchFamily="34" charset="-122"/>
                    <a:cs typeface="+mn-ea"/>
                    <a:sym typeface="+mn-lt"/>
                  </a:rPr>
                  <a:t> , Ying Guo</a:t>
                </a:r>
                <a:r>
                  <a:rPr lang="en-US" altLang="zh-CN" sz="1600" baseline="30000" dirty="0">
                    <a:latin typeface="Microsoft YaHei" panose="020B0503020204020204" pitchFamily="34" charset="-122"/>
                    <a:ea typeface="Microsoft YaHei" panose="020B0503020204020204" pitchFamily="34" charset="-122"/>
                    <a:cs typeface="+mn-ea"/>
                    <a:sym typeface="+mn-lt"/>
                  </a:rPr>
                  <a:t>2* </a:t>
                </a:r>
                <a:r>
                  <a:rPr lang="en-US" altLang="zh-CN" sz="1600" dirty="0">
                    <a:latin typeface="Microsoft YaHei" panose="020B0503020204020204" pitchFamily="34" charset="-122"/>
                    <a:ea typeface="Microsoft YaHei" panose="020B0503020204020204" pitchFamily="34" charset="-122"/>
                    <a:cs typeface="+mn-ea"/>
                    <a:sym typeface="+mn-lt"/>
                  </a:rPr>
                  <a:t>, and Jiaqi Wei</a:t>
                </a:r>
                <a:r>
                  <a:rPr lang="en-US" altLang="zh-CN" sz="1600" baseline="30000" dirty="0">
                    <a:latin typeface="Microsoft YaHei" panose="020B0503020204020204" pitchFamily="34" charset="-122"/>
                    <a:ea typeface="Microsoft YaHei" panose="020B0503020204020204" pitchFamily="34" charset="-122"/>
                    <a:cs typeface="+mn-ea"/>
                    <a:sym typeface="+mn-lt"/>
                  </a:rPr>
                  <a:t>3</a:t>
                </a:r>
              </a:p>
            </p:txBody>
          </p:sp>
        </p:grpSp>
        <p:grpSp>
          <p:nvGrpSpPr>
            <p:cNvPr id="33" name="组合 32"/>
            <p:cNvGrpSpPr/>
            <p:nvPr/>
          </p:nvGrpSpPr>
          <p:grpSpPr>
            <a:xfrm>
              <a:off x="1617469" y="5860075"/>
              <a:ext cx="6260204" cy="372078"/>
              <a:chOff x="1752060" y="4029914"/>
              <a:chExt cx="6260204" cy="372078"/>
            </a:xfrm>
          </p:grpSpPr>
          <p:sp>
            <p:nvSpPr>
              <p:cNvPr id="40" name="矩形: 圆角 39"/>
              <p:cNvSpPr/>
              <p:nvPr/>
            </p:nvSpPr>
            <p:spPr>
              <a:xfrm>
                <a:off x="1752060" y="4029914"/>
                <a:ext cx="522960" cy="36195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icrosoft YaHei" panose="020B0503020204020204" pitchFamily="34" charset="-122"/>
                  <a:ea typeface="Microsoft YaHei" panose="020B0503020204020204" pitchFamily="34" charset="-122"/>
                  <a:cs typeface="+mn-ea"/>
                  <a:sym typeface="+mn-lt"/>
                </a:endParaRPr>
              </a:p>
            </p:txBody>
          </p:sp>
          <p:sp>
            <p:nvSpPr>
              <p:cNvPr id="38" name="文本框 37"/>
              <p:cNvSpPr txBox="1"/>
              <p:nvPr/>
            </p:nvSpPr>
            <p:spPr>
              <a:xfrm>
                <a:off x="2427959" y="4063438"/>
                <a:ext cx="5584305" cy="338554"/>
              </a:xfrm>
              <a:prstGeom prst="rect">
                <a:avLst/>
              </a:prstGeom>
              <a:noFill/>
            </p:spPr>
            <p:txBody>
              <a:bodyPr wrap="square">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Presenter: Weiyu Duan</a:t>
                </a:r>
                <a:r>
                  <a:rPr lang="zh-CN" altLang="en-US" sz="1600" dirty="0">
                    <a:latin typeface="Microsoft YaHei" panose="020B0503020204020204" pitchFamily="34" charset="-122"/>
                    <a:ea typeface="Microsoft YaHei" panose="020B0503020204020204" pitchFamily="34" charset="-122"/>
                    <a:cs typeface="+mn-ea"/>
                    <a:sym typeface="+mn-lt"/>
                  </a:rPr>
                  <a:t> </a:t>
                </a:r>
                <a:r>
                  <a:rPr lang="en-US" altLang="zh-CN" sz="1600" dirty="0">
                    <a:latin typeface="Microsoft YaHei" panose="020B0503020204020204" pitchFamily="34" charset="-122"/>
                    <a:ea typeface="Microsoft YaHei" panose="020B0503020204020204" pitchFamily="34" charset="-122"/>
                    <a:cs typeface="+mn-ea"/>
                    <a:sym typeface="+mn-lt"/>
                  </a:rPr>
                  <a:t>|</a:t>
                </a:r>
                <a:r>
                  <a:rPr lang="zh-CN" altLang="en-US" sz="1600" dirty="0">
                    <a:latin typeface="Microsoft YaHei" panose="020B0503020204020204" pitchFamily="34" charset="-122"/>
                    <a:ea typeface="Microsoft YaHei" panose="020B0503020204020204" pitchFamily="34" charset="-122"/>
                    <a:cs typeface="+mn-ea"/>
                    <a:sym typeface="+mn-lt"/>
                  </a:rPr>
                  <a:t> </a:t>
                </a:r>
                <a:r>
                  <a:rPr lang="en-US" altLang="zh-CN" sz="1600" dirty="0" err="1">
                    <a:latin typeface="Microsoft YaHei" panose="020B0503020204020204" pitchFamily="34" charset="-122"/>
                    <a:ea typeface="Microsoft YaHei" panose="020B0503020204020204" pitchFamily="34" charset="-122"/>
                    <a:cs typeface="+mn-ea"/>
                  </a:rPr>
                  <a:t>duanweiyu@ucas.ac.cn</a:t>
                </a:r>
                <a:r>
                  <a:rPr lang="zh-CN" altLang="zh-CN" sz="1600" dirty="0">
                    <a:latin typeface="Microsoft YaHei" panose="020B0503020204020204" pitchFamily="34" charset="-122"/>
                    <a:ea typeface="Microsoft YaHei" panose="020B0503020204020204" pitchFamily="34" charset="-122"/>
                    <a:cs typeface="+mn-ea"/>
                  </a:rPr>
                  <a:t> </a:t>
                </a:r>
                <a:endParaRPr lang="zh-CN" altLang="en-US" sz="1600" dirty="0">
                  <a:latin typeface="Microsoft YaHei" panose="020B0503020204020204" pitchFamily="34" charset="-122"/>
                  <a:ea typeface="Microsoft YaHei" panose="020B0503020204020204" pitchFamily="34" charset="-122"/>
                  <a:cs typeface="+mn-ea"/>
                  <a:sym typeface="+mn-lt"/>
                </a:endParaRPr>
              </a:p>
            </p:txBody>
          </p:sp>
        </p:grpSp>
        <p:grpSp>
          <p:nvGrpSpPr>
            <p:cNvPr id="34" name="图形 4"/>
            <p:cNvGrpSpPr/>
            <p:nvPr/>
          </p:nvGrpSpPr>
          <p:grpSpPr>
            <a:xfrm>
              <a:off x="1782635" y="5909289"/>
              <a:ext cx="203609" cy="263521"/>
              <a:chOff x="6282499" y="4249863"/>
              <a:chExt cx="228695" cy="295989"/>
            </a:xfrm>
            <a:solidFill>
              <a:schemeClr val="bg1"/>
            </a:solidFill>
          </p:grpSpPr>
          <p:sp>
            <p:nvSpPr>
              <p:cNvPr id="35" name="任意多边形: 形状 34"/>
              <p:cNvSpPr/>
              <p:nvPr/>
            </p:nvSpPr>
            <p:spPr>
              <a:xfrm>
                <a:off x="6362700" y="4324539"/>
                <a:ext cx="68199" cy="68199"/>
              </a:xfrm>
              <a:custGeom>
                <a:avLst/>
                <a:gdLst>
                  <a:gd name="connsiteX0" fmla="*/ 34099 w 68199"/>
                  <a:gd name="connsiteY0" fmla="*/ 0 h 68199"/>
                  <a:gd name="connsiteX1" fmla="*/ 0 w 68199"/>
                  <a:gd name="connsiteY1" fmla="*/ 34100 h 68199"/>
                  <a:gd name="connsiteX2" fmla="*/ 34099 w 68199"/>
                  <a:gd name="connsiteY2" fmla="*/ 68199 h 68199"/>
                  <a:gd name="connsiteX3" fmla="*/ 68199 w 68199"/>
                  <a:gd name="connsiteY3" fmla="*/ 34100 h 68199"/>
                  <a:gd name="connsiteX4" fmla="*/ 34099 w 68199"/>
                  <a:gd name="connsiteY4" fmla="*/ 0 h 6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99" h="68199">
                    <a:moveTo>
                      <a:pt x="34099" y="0"/>
                    </a:moveTo>
                    <a:cubicBezTo>
                      <a:pt x="15335" y="0"/>
                      <a:pt x="0" y="15240"/>
                      <a:pt x="0" y="34100"/>
                    </a:cubicBezTo>
                    <a:cubicBezTo>
                      <a:pt x="0" y="52864"/>
                      <a:pt x="15240" y="68199"/>
                      <a:pt x="34099" y="68199"/>
                    </a:cubicBezTo>
                    <a:cubicBezTo>
                      <a:pt x="52864" y="68199"/>
                      <a:pt x="68199" y="52959"/>
                      <a:pt x="68199" y="34100"/>
                    </a:cubicBezTo>
                    <a:cubicBezTo>
                      <a:pt x="68199" y="15335"/>
                      <a:pt x="52959" y="0"/>
                      <a:pt x="34099" y="0"/>
                    </a:cubicBezTo>
                    <a:close/>
                  </a:path>
                </a:pathLst>
              </a:custGeom>
              <a:grpFill/>
              <a:ln w="9525" cap="flat">
                <a:noFill/>
                <a:prstDash val="solid"/>
                <a:miter/>
              </a:ln>
            </p:spPr>
            <p:txBody>
              <a:bodyPr rtlCol="0" anchor="ctr"/>
              <a:lstStyle/>
              <a:p>
                <a:endParaRPr lang="zh-CN" altLang="en-US" sz="1600">
                  <a:latin typeface="Microsoft YaHei" panose="020B0503020204020204" pitchFamily="34" charset="-122"/>
                  <a:ea typeface="Microsoft YaHei" panose="020B0503020204020204" pitchFamily="34" charset="-122"/>
                  <a:cs typeface="+mn-ea"/>
                  <a:sym typeface="+mn-lt"/>
                </a:endParaRPr>
              </a:p>
            </p:txBody>
          </p:sp>
          <p:sp>
            <p:nvSpPr>
              <p:cNvPr id="36" name="任意多边形: 形状 35"/>
              <p:cNvSpPr/>
              <p:nvPr/>
            </p:nvSpPr>
            <p:spPr>
              <a:xfrm>
                <a:off x="6282499" y="4249863"/>
                <a:ext cx="228695" cy="295989"/>
              </a:xfrm>
              <a:custGeom>
                <a:avLst/>
                <a:gdLst>
                  <a:gd name="connsiteX0" fmla="*/ 114300 w 228695"/>
                  <a:gd name="connsiteY0" fmla="*/ 0 h 295989"/>
                  <a:gd name="connsiteX1" fmla="*/ 0 w 228695"/>
                  <a:gd name="connsiteY1" fmla="*/ 114300 h 295989"/>
                  <a:gd name="connsiteX2" fmla="*/ 107633 w 228695"/>
                  <a:gd name="connsiteY2" fmla="*/ 292989 h 295989"/>
                  <a:gd name="connsiteX3" fmla="*/ 121063 w 228695"/>
                  <a:gd name="connsiteY3" fmla="*/ 292989 h 295989"/>
                  <a:gd name="connsiteX4" fmla="*/ 228695 w 228695"/>
                  <a:gd name="connsiteY4" fmla="*/ 114300 h 295989"/>
                  <a:gd name="connsiteX5" fmla="*/ 114300 w 228695"/>
                  <a:gd name="connsiteY5" fmla="*/ 0 h 295989"/>
                  <a:gd name="connsiteX6" fmla="*/ 114300 w 228695"/>
                  <a:gd name="connsiteY6" fmla="*/ 165259 h 295989"/>
                  <a:gd name="connsiteX7" fmla="*/ 57817 w 228695"/>
                  <a:gd name="connsiteY7" fmla="*/ 108776 h 295989"/>
                  <a:gd name="connsiteX8" fmla="*/ 114300 w 228695"/>
                  <a:gd name="connsiteY8" fmla="*/ 52292 h 295989"/>
                  <a:gd name="connsiteX9" fmla="*/ 170783 w 228695"/>
                  <a:gd name="connsiteY9" fmla="*/ 108776 h 295989"/>
                  <a:gd name="connsiteX10" fmla="*/ 114300 w 228695"/>
                  <a:gd name="connsiteY10" fmla="*/ 165259 h 2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95" h="295989">
                    <a:moveTo>
                      <a:pt x="114300" y="0"/>
                    </a:moveTo>
                    <a:cubicBezTo>
                      <a:pt x="51149" y="0"/>
                      <a:pt x="0" y="51149"/>
                      <a:pt x="0" y="114300"/>
                    </a:cubicBezTo>
                    <a:cubicBezTo>
                      <a:pt x="0" y="168116"/>
                      <a:pt x="83058" y="265462"/>
                      <a:pt x="107633" y="292989"/>
                    </a:cubicBezTo>
                    <a:cubicBezTo>
                      <a:pt x="111252" y="296989"/>
                      <a:pt x="117443" y="296989"/>
                      <a:pt x="121063" y="292989"/>
                    </a:cubicBezTo>
                    <a:cubicBezTo>
                      <a:pt x="145542" y="265462"/>
                      <a:pt x="228695" y="168116"/>
                      <a:pt x="228695" y="114300"/>
                    </a:cubicBezTo>
                    <a:cubicBezTo>
                      <a:pt x="228600" y="51149"/>
                      <a:pt x="177451" y="0"/>
                      <a:pt x="114300" y="0"/>
                    </a:cubicBezTo>
                    <a:close/>
                    <a:moveTo>
                      <a:pt x="114300" y="165259"/>
                    </a:moveTo>
                    <a:cubicBezTo>
                      <a:pt x="83153" y="165259"/>
                      <a:pt x="57817" y="139922"/>
                      <a:pt x="57817" y="108776"/>
                    </a:cubicBezTo>
                    <a:cubicBezTo>
                      <a:pt x="57817" y="77629"/>
                      <a:pt x="83153" y="52292"/>
                      <a:pt x="114300" y="52292"/>
                    </a:cubicBezTo>
                    <a:cubicBezTo>
                      <a:pt x="145447" y="52292"/>
                      <a:pt x="170783" y="77629"/>
                      <a:pt x="170783" y="108776"/>
                    </a:cubicBezTo>
                    <a:cubicBezTo>
                      <a:pt x="170879" y="139922"/>
                      <a:pt x="145542" y="165259"/>
                      <a:pt x="114300" y="165259"/>
                    </a:cubicBezTo>
                    <a:close/>
                  </a:path>
                </a:pathLst>
              </a:custGeom>
              <a:grpFill/>
              <a:ln w="9525" cap="flat">
                <a:noFill/>
                <a:prstDash val="solid"/>
                <a:miter/>
              </a:ln>
            </p:spPr>
            <p:txBody>
              <a:bodyPr rtlCol="0" anchor="ctr"/>
              <a:lstStyle/>
              <a:p>
                <a:endParaRPr lang="zh-CN" altLang="en-US" sz="1600">
                  <a:latin typeface="Microsoft YaHei" panose="020B0503020204020204" pitchFamily="34" charset="-122"/>
                  <a:ea typeface="Microsoft YaHei" panose="020B0503020204020204" pitchFamily="34" charset="-122"/>
                  <a:cs typeface="+mn-ea"/>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advTm="3956"/>
    </mc:Choice>
    <mc:Fallback xmlns="">
      <p:transition spd="slow" advTm="39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B4616-9646-F9E2-31C5-F997B01B61A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31ADF6B-E8F0-A6CC-A969-4A67C928B682}"/>
              </a:ext>
            </a:extLst>
          </p:cNvPr>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a:extLst>
              <a:ext uri="{FF2B5EF4-FFF2-40B4-BE49-F238E27FC236}">
                <a16:creationId xmlns:a16="http://schemas.microsoft.com/office/drawing/2014/main" id="{1D86800D-6CB5-FE78-D68D-E9594E0DF9A2}"/>
              </a:ext>
            </a:extLst>
          </p:cNvPr>
          <p:cNvGrpSpPr/>
          <p:nvPr/>
        </p:nvGrpSpPr>
        <p:grpSpPr>
          <a:xfrm>
            <a:off x="4919821" y="680041"/>
            <a:ext cx="2352353" cy="497128"/>
            <a:chOff x="9271922" y="328372"/>
            <a:chExt cx="2352353" cy="497128"/>
          </a:xfrm>
        </p:grpSpPr>
        <p:grpSp>
          <p:nvGrpSpPr>
            <p:cNvPr id="6" name="组合 5">
              <a:extLst>
                <a:ext uri="{FF2B5EF4-FFF2-40B4-BE49-F238E27FC236}">
                  <a16:creationId xmlns:a16="http://schemas.microsoft.com/office/drawing/2014/main" id="{4F2112CC-92EC-F3C7-0B60-C769803DCA2F}"/>
                </a:ext>
              </a:extLst>
            </p:cNvPr>
            <p:cNvGrpSpPr/>
            <p:nvPr/>
          </p:nvGrpSpPr>
          <p:grpSpPr>
            <a:xfrm>
              <a:off x="9271922" y="328372"/>
              <a:ext cx="2352353" cy="497128"/>
              <a:chOff x="9753600" y="368300"/>
              <a:chExt cx="1502375" cy="317500"/>
            </a:xfrm>
          </p:grpSpPr>
          <p:sp>
            <p:nvSpPr>
              <p:cNvPr id="14" name="椭圆 13">
                <a:extLst>
                  <a:ext uri="{FF2B5EF4-FFF2-40B4-BE49-F238E27FC236}">
                    <a16:creationId xmlns:a16="http://schemas.microsoft.com/office/drawing/2014/main" id="{50EC3AA5-F814-8646-A218-3054473766C6}"/>
                  </a:ext>
                </a:extLst>
              </p:cNvPr>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椭圆 14">
                <a:extLst>
                  <a:ext uri="{FF2B5EF4-FFF2-40B4-BE49-F238E27FC236}">
                    <a16:creationId xmlns:a16="http://schemas.microsoft.com/office/drawing/2014/main" id="{08BCA14A-CBBD-198F-D721-CCB431901514}"/>
                  </a:ext>
                </a:extLst>
              </p:cNvPr>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椭圆 15">
                <a:extLst>
                  <a:ext uri="{FF2B5EF4-FFF2-40B4-BE49-F238E27FC236}">
                    <a16:creationId xmlns:a16="http://schemas.microsoft.com/office/drawing/2014/main" id="{C90E3C04-EC71-D0AD-EA97-4BE3828117A3}"/>
                  </a:ext>
                </a:extLst>
              </p:cNvPr>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7" name="任意多边形: 形状 6">
              <a:extLst>
                <a:ext uri="{FF2B5EF4-FFF2-40B4-BE49-F238E27FC236}">
                  <a16:creationId xmlns:a16="http://schemas.microsoft.com/office/drawing/2014/main" id="{D6838AE7-2EF1-6F1A-8228-7FA15D2D76CA}"/>
                </a:ext>
              </a:extLst>
            </p:cNvPr>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 name="图形 4">
              <a:extLst>
                <a:ext uri="{FF2B5EF4-FFF2-40B4-BE49-F238E27FC236}">
                  <a16:creationId xmlns:a16="http://schemas.microsoft.com/office/drawing/2014/main" id="{398B9096-A0BD-A472-E06B-9B178D8C4311}"/>
                </a:ext>
              </a:extLst>
            </p:cNvPr>
            <p:cNvGrpSpPr/>
            <p:nvPr/>
          </p:nvGrpSpPr>
          <p:grpSpPr>
            <a:xfrm>
              <a:off x="10308669" y="437286"/>
              <a:ext cx="286717" cy="271398"/>
              <a:chOff x="7567305" y="-62"/>
              <a:chExt cx="1997151" cy="1890443"/>
            </a:xfrm>
            <a:solidFill>
              <a:schemeClr val="bg1"/>
            </a:solidFill>
          </p:grpSpPr>
          <p:sp>
            <p:nvSpPr>
              <p:cNvPr id="12" name="任意多边形: 形状 11">
                <a:extLst>
                  <a:ext uri="{FF2B5EF4-FFF2-40B4-BE49-F238E27FC236}">
                    <a16:creationId xmlns:a16="http://schemas.microsoft.com/office/drawing/2014/main" id="{E7320415-4D8D-6591-34B9-F18C9035E40A}"/>
                  </a:ext>
                </a:extLst>
              </p:cNvPr>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任意多边形: 形状 12">
                <a:extLst>
                  <a:ext uri="{FF2B5EF4-FFF2-40B4-BE49-F238E27FC236}">
                    <a16:creationId xmlns:a16="http://schemas.microsoft.com/office/drawing/2014/main" id="{4CA13B26-6438-84F5-B25A-8892909CB04F}"/>
                  </a:ext>
                </a:extLst>
              </p:cNvPr>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图形 4">
              <a:extLst>
                <a:ext uri="{FF2B5EF4-FFF2-40B4-BE49-F238E27FC236}">
                  <a16:creationId xmlns:a16="http://schemas.microsoft.com/office/drawing/2014/main" id="{B3333358-B83A-586A-B0D6-E7C2A1FE6454}"/>
                </a:ext>
              </a:extLst>
            </p:cNvPr>
            <p:cNvGrpSpPr/>
            <p:nvPr/>
          </p:nvGrpSpPr>
          <p:grpSpPr>
            <a:xfrm>
              <a:off x="11230320" y="409978"/>
              <a:ext cx="281024" cy="298706"/>
              <a:chOff x="7567004" y="2256821"/>
              <a:chExt cx="1957493" cy="2080656"/>
            </a:xfrm>
            <a:solidFill>
              <a:schemeClr val="bg1"/>
            </a:solidFill>
          </p:grpSpPr>
          <p:sp>
            <p:nvSpPr>
              <p:cNvPr id="10" name="任意多边形: 形状 9">
                <a:extLst>
                  <a:ext uri="{FF2B5EF4-FFF2-40B4-BE49-F238E27FC236}">
                    <a16:creationId xmlns:a16="http://schemas.microsoft.com/office/drawing/2014/main" id="{BC41C4A4-31E7-D54D-FFC1-C1E137BF3297}"/>
                  </a:ext>
                </a:extLst>
              </p:cNvPr>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任意多边形: 形状 10">
                <a:extLst>
                  <a:ext uri="{FF2B5EF4-FFF2-40B4-BE49-F238E27FC236}">
                    <a16:creationId xmlns:a16="http://schemas.microsoft.com/office/drawing/2014/main" id="{6BBC9BEF-10E7-3436-285C-B10359151DD2}"/>
                  </a:ext>
                </a:extLst>
              </p:cNvPr>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139" name="组合 138">
            <a:extLst>
              <a:ext uri="{FF2B5EF4-FFF2-40B4-BE49-F238E27FC236}">
                <a16:creationId xmlns:a16="http://schemas.microsoft.com/office/drawing/2014/main" id="{9B111E59-F032-ABB0-1EBE-5C4AD66617A0}"/>
              </a:ext>
            </a:extLst>
          </p:cNvPr>
          <p:cNvGrpSpPr/>
          <p:nvPr/>
        </p:nvGrpSpPr>
        <p:grpSpPr>
          <a:xfrm>
            <a:off x="2099362" y="3241916"/>
            <a:ext cx="4383236" cy="605397"/>
            <a:chOff x="1810076" y="3166502"/>
            <a:chExt cx="4383236" cy="605397"/>
          </a:xfrm>
        </p:grpSpPr>
        <p:sp>
          <p:nvSpPr>
            <p:cNvPr id="21" name="矩形: 圆角 20">
              <a:extLst>
                <a:ext uri="{FF2B5EF4-FFF2-40B4-BE49-F238E27FC236}">
                  <a16:creationId xmlns:a16="http://schemas.microsoft.com/office/drawing/2014/main" id="{6BD4D9F2-615F-5302-320B-1C9C01C11E42}"/>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文本框 21">
              <a:extLst>
                <a:ext uri="{FF2B5EF4-FFF2-40B4-BE49-F238E27FC236}">
                  <a16:creationId xmlns:a16="http://schemas.microsoft.com/office/drawing/2014/main" id="{BF5AE42C-03A3-696C-E9FC-4EFE2415F97C}"/>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矩形 136">
              <a:extLst>
                <a:ext uri="{FF2B5EF4-FFF2-40B4-BE49-F238E27FC236}">
                  <a16:creationId xmlns:a16="http://schemas.microsoft.com/office/drawing/2014/main" id="{F7CBEB6A-A15E-9A43-F9B8-C970AFFBF266}"/>
                </a:ext>
              </a:extLst>
            </p:cNvPr>
            <p:cNvSpPr/>
            <p:nvPr/>
          </p:nvSpPr>
          <p:spPr>
            <a:xfrm>
              <a:off x="2857596" y="3336581"/>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Introduction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5" name="矩形: 圆角 154">
            <a:extLst>
              <a:ext uri="{FF2B5EF4-FFF2-40B4-BE49-F238E27FC236}">
                <a16:creationId xmlns:a16="http://schemas.microsoft.com/office/drawing/2014/main" id="{4BC107F7-C820-2BED-8F5C-C27B47EA041E}"/>
              </a:ext>
            </a:extLst>
          </p:cNvPr>
          <p:cNvSpPr/>
          <p:nvPr/>
        </p:nvSpPr>
        <p:spPr>
          <a:xfrm>
            <a:off x="1384093" y="4136343"/>
            <a:ext cx="4862449" cy="1253765"/>
          </a:xfrm>
          <a:prstGeom prst="roundRect">
            <a:avLst>
              <a:gd name="adj" fmla="val 11404"/>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矩形: 圆角 140">
            <a:extLst>
              <a:ext uri="{FF2B5EF4-FFF2-40B4-BE49-F238E27FC236}">
                <a16:creationId xmlns:a16="http://schemas.microsoft.com/office/drawing/2014/main" id="{B1FA15EE-7E4F-409E-F596-6F55DEE5A0F5}"/>
              </a:ext>
            </a:extLst>
          </p:cNvPr>
          <p:cNvSpPr/>
          <p:nvPr/>
        </p:nvSpPr>
        <p:spPr>
          <a:xfrm>
            <a:off x="6342642" y="3241916"/>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2" name="文本框 141">
            <a:extLst>
              <a:ext uri="{FF2B5EF4-FFF2-40B4-BE49-F238E27FC236}">
                <a16:creationId xmlns:a16="http://schemas.microsoft.com/office/drawing/2014/main" id="{5C9C760E-4A03-16B8-FA6D-20D1E8726045}"/>
              </a:ext>
            </a:extLst>
          </p:cNvPr>
          <p:cNvSpPr txBox="1"/>
          <p:nvPr/>
        </p:nvSpPr>
        <p:spPr>
          <a:xfrm>
            <a:off x="6245854" y="3358733"/>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矩形 142">
            <a:extLst>
              <a:ext uri="{FF2B5EF4-FFF2-40B4-BE49-F238E27FC236}">
                <a16:creationId xmlns:a16="http://schemas.microsoft.com/office/drawing/2014/main" id="{C7E82B3A-1307-99F5-A8DD-66EC36CCB3B6}"/>
              </a:ext>
            </a:extLst>
          </p:cNvPr>
          <p:cNvSpPr/>
          <p:nvPr/>
        </p:nvSpPr>
        <p:spPr>
          <a:xfrm>
            <a:off x="7293373" y="3242662"/>
            <a:ext cx="4426187" cy="646331"/>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Research framework and hypotheses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45" name="组合 144">
            <a:extLst>
              <a:ext uri="{FF2B5EF4-FFF2-40B4-BE49-F238E27FC236}">
                <a16:creationId xmlns:a16="http://schemas.microsoft.com/office/drawing/2014/main" id="{C7ED87B9-E1AF-92BF-DF12-595D4EDE8C46}"/>
              </a:ext>
            </a:extLst>
          </p:cNvPr>
          <p:cNvGrpSpPr/>
          <p:nvPr/>
        </p:nvGrpSpPr>
        <p:grpSpPr>
          <a:xfrm>
            <a:off x="2099362" y="4438819"/>
            <a:ext cx="4383236" cy="605397"/>
            <a:chOff x="1810076" y="3166502"/>
            <a:chExt cx="4383236" cy="605397"/>
          </a:xfrm>
        </p:grpSpPr>
        <p:sp>
          <p:nvSpPr>
            <p:cNvPr id="146" name="矩形: 圆角 145">
              <a:extLst>
                <a:ext uri="{FF2B5EF4-FFF2-40B4-BE49-F238E27FC236}">
                  <a16:creationId xmlns:a16="http://schemas.microsoft.com/office/drawing/2014/main" id="{519E5FB0-A0C2-05E3-D1CD-B986595FE3CA}"/>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7" name="文本框 146">
              <a:extLst>
                <a:ext uri="{FF2B5EF4-FFF2-40B4-BE49-F238E27FC236}">
                  <a16:creationId xmlns:a16="http://schemas.microsoft.com/office/drawing/2014/main" id="{A9E98D0D-4A84-49F9-0643-95BD40706E08}"/>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147">
              <a:extLst>
                <a:ext uri="{FF2B5EF4-FFF2-40B4-BE49-F238E27FC236}">
                  <a16:creationId xmlns:a16="http://schemas.microsoft.com/office/drawing/2014/main" id="{1DDF8A0C-F107-F4A6-D197-340BE93004D7}"/>
                </a:ext>
              </a:extLst>
            </p:cNvPr>
            <p:cNvSpPr/>
            <p:nvPr/>
          </p:nvSpPr>
          <p:spPr>
            <a:xfrm>
              <a:off x="2857596" y="3347870"/>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Data and method</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0" name="组合 149">
            <a:extLst>
              <a:ext uri="{FF2B5EF4-FFF2-40B4-BE49-F238E27FC236}">
                <a16:creationId xmlns:a16="http://schemas.microsoft.com/office/drawing/2014/main" id="{03EE9B75-FC62-9744-81D5-0CE3D9492E87}"/>
              </a:ext>
            </a:extLst>
          </p:cNvPr>
          <p:cNvGrpSpPr/>
          <p:nvPr/>
        </p:nvGrpSpPr>
        <p:grpSpPr>
          <a:xfrm>
            <a:off x="6245854" y="4438819"/>
            <a:ext cx="4383236" cy="605397"/>
            <a:chOff x="1810076" y="3166502"/>
            <a:chExt cx="4383236" cy="605397"/>
          </a:xfrm>
        </p:grpSpPr>
        <p:sp>
          <p:nvSpPr>
            <p:cNvPr id="151" name="矩形: 圆角 150">
              <a:extLst>
                <a:ext uri="{FF2B5EF4-FFF2-40B4-BE49-F238E27FC236}">
                  <a16:creationId xmlns:a16="http://schemas.microsoft.com/office/drawing/2014/main" id="{A1B72064-5851-A275-10F4-10206FC5FF06}"/>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2" name="文本框 151">
              <a:extLst>
                <a:ext uri="{FF2B5EF4-FFF2-40B4-BE49-F238E27FC236}">
                  <a16:creationId xmlns:a16="http://schemas.microsoft.com/office/drawing/2014/main" id="{BEBDAFC9-D8F6-E116-9C1D-77A91C62E1D1}"/>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152">
              <a:extLst>
                <a:ext uri="{FF2B5EF4-FFF2-40B4-BE49-F238E27FC236}">
                  <a16:creationId xmlns:a16="http://schemas.microsoft.com/office/drawing/2014/main" id="{1AFC6166-22E0-37F1-E5C9-2F08EB243429}"/>
                </a:ext>
              </a:extLst>
            </p:cNvPr>
            <p:cNvSpPr/>
            <p:nvPr/>
          </p:nvSpPr>
          <p:spPr>
            <a:xfrm>
              <a:off x="2857596" y="3314004"/>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Empirical analysis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8" name="图形 156">
            <a:extLst>
              <a:ext uri="{FF2B5EF4-FFF2-40B4-BE49-F238E27FC236}">
                <a16:creationId xmlns:a16="http://schemas.microsoft.com/office/drawing/2014/main" id="{A5C0C681-1DD0-C005-661F-026674ACED95}"/>
              </a:ext>
            </a:extLst>
          </p:cNvPr>
          <p:cNvGrpSpPr/>
          <p:nvPr/>
        </p:nvGrpSpPr>
        <p:grpSpPr>
          <a:xfrm>
            <a:off x="1506631" y="3371302"/>
            <a:ext cx="505213" cy="713525"/>
            <a:chOff x="4737497" y="1518591"/>
            <a:chExt cx="2691442" cy="3801191"/>
          </a:xfrm>
        </p:grpSpPr>
        <p:sp>
          <p:nvSpPr>
            <p:cNvPr id="160" name="任意多边形: 形状 159">
              <a:extLst>
                <a:ext uri="{FF2B5EF4-FFF2-40B4-BE49-F238E27FC236}">
                  <a16:creationId xmlns:a16="http://schemas.microsoft.com/office/drawing/2014/main" id="{0DFCFC11-062F-9BCD-F696-6CC25DCD22A0}"/>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a:extLst>
                <a:ext uri="{FF2B5EF4-FFF2-40B4-BE49-F238E27FC236}">
                  <a16:creationId xmlns:a16="http://schemas.microsoft.com/office/drawing/2014/main" id="{F512A31F-B29B-735F-8A41-918143E6C36A}"/>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a:extLst>
                <a:ext uri="{FF2B5EF4-FFF2-40B4-BE49-F238E27FC236}">
                  <a16:creationId xmlns:a16="http://schemas.microsoft.com/office/drawing/2014/main" id="{681DAA0C-7F50-49B2-373F-DC17B979D18B}"/>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65628CD3-9C3E-F3FF-B5CE-B6946981DA23}"/>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a:extLst>
                <a:ext uri="{FF2B5EF4-FFF2-40B4-BE49-F238E27FC236}">
                  <a16:creationId xmlns:a16="http://schemas.microsoft.com/office/drawing/2014/main" id="{393E6E67-9FA6-6EF2-E1FC-819D3855FD0E}"/>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组合 1">
            <a:extLst>
              <a:ext uri="{FF2B5EF4-FFF2-40B4-BE49-F238E27FC236}">
                <a16:creationId xmlns:a16="http://schemas.microsoft.com/office/drawing/2014/main" id="{4553B18A-F57F-6315-9766-5EF6551DF3A3}"/>
              </a:ext>
            </a:extLst>
          </p:cNvPr>
          <p:cNvGrpSpPr/>
          <p:nvPr/>
        </p:nvGrpSpPr>
        <p:grpSpPr>
          <a:xfrm>
            <a:off x="3378200" y="1408317"/>
            <a:ext cx="5372100" cy="400110"/>
            <a:chOff x="3378200" y="1695400"/>
            <a:chExt cx="5372100" cy="400110"/>
          </a:xfrm>
        </p:grpSpPr>
        <p:sp>
          <p:nvSpPr>
            <p:cNvPr id="3" name="文本框 2">
              <a:extLst>
                <a:ext uri="{FF2B5EF4-FFF2-40B4-BE49-F238E27FC236}">
                  <a16:creationId xmlns:a16="http://schemas.microsoft.com/office/drawing/2014/main" id="{1C8256A4-C01C-6325-5D1F-2982A5F5ED4D}"/>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AII-EEKE2025</a:t>
              </a:r>
              <a:endParaRPr lang="zh-CN" altLang="en-US"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3" name="直接连接符 21">
              <a:extLst>
                <a:ext uri="{FF2B5EF4-FFF2-40B4-BE49-F238E27FC236}">
                  <a16:creationId xmlns:a16="http://schemas.microsoft.com/office/drawing/2014/main" id="{DFEE2084-98FD-15A6-30AB-E6CC209BBD13}"/>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B4C4D76C-1D09-1E25-8C9B-673C9B618BA3}"/>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4B097B8B-1DD9-5F54-2822-560F9E74AC80}"/>
              </a:ext>
            </a:extLst>
          </p:cNvPr>
          <p:cNvGrpSpPr/>
          <p:nvPr/>
        </p:nvGrpSpPr>
        <p:grpSpPr>
          <a:xfrm>
            <a:off x="2099362" y="5466108"/>
            <a:ext cx="5181970" cy="605397"/>
            <a:chOff x="1810076" y="3166502"/>
            <a:chExt cx="5181970" cy="605397"/>
          </a:xfrm>
        </p:grpSpPr>
        <p:sp>
          <p:nvSpPr>
            <p:cNvPr id="18" name="矩形: 圆角 17">
              <a:extLst>
                <a:ext uri="{FF2B5EF4-FFF2-40B4-BE49-F238E27FC236}">
                  <a16:creationId xmlns:a16="http://schemas.microsoft.com/office/drawing/2014/main" id="{151A54DB-E27E-A454-35AF-86A1AA61443B}"/>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文本框 18">
              <a:extLst>
                <a:ext uri="{FF2B5EF4-FFF2-40B4-BE49-F238E27FC236}">
                  <a16:creationId xmlns:a16="http://schemas.microsoft.com/office/drawing/2014/main" id="{0086EDD9-F010-F5CE-A5DC-F2BB23ECB37A}"/>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859111A9-BDB3-290D-FF37-2F3F6A8E7E41}"/>
                </a:ext>
              </a:extLst>
            </p:cNvPr>
            <p:cNvSpPr/>
            <p:nvPr/>
          </p:nvSpPr>
          <p:spPr>
            <a:xfrm>
              <a:off x="2857595" y="3347870"/>
              <a:ext cx="4134451"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Discussion and conclusion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extLst>
      <p:ext uri="{BB962C8B-B14F-4D97-AF65-F5344CB8AC3E}">
        <p14:creationId xmlns:p14="http://schemas.microsoft.com/office/powerpoint/2010/main" val="32992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C141-20F5-0E12-7221-172AEF95BAF8}"/>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19226554-2D9C-CDB7-EC08-68C21DBDB563}"/>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CFEF3707-E5FA-ECA5-A578-1A7869E470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3A14E8A2-B63F-EC9A-962C-4A04FDB8C18F}"/>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6B692CC7-5BD9-49BE-C659-B31AF68713F2}"/>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1D3051B1-1879-13DC-B585-403E3F5108B6}"/>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A4D42AAA-9700-8F00-A0BB-7D6D131DDA0B}"/>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9BF67FF0-F5E7-FA74-35EB-E23E494715E3}"/>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F5A4C868-D80E-4650-4FD2-A2CFE913F8E8}"/>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A9E5EAF1-186B-116F-F0D8-853E1B83C1C7}"/>
              </a:ext>
            </a:extLst>
          </p:cNvPr>
          <p:cNvSpPr/>
          <p:nvPr/>
        </p:nvSpPr>
        <p:spPr>
          <a:xfrm>
            <a:off x="1125001" y="304747"/>
            <a:ext cx="333571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Data Collection</a:t>
            </a:r>
            <a:endParaRPr kumimoji="0" lang="zh-CN" altLang="en-US" sz="2600" b="0"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endParaRPr>
          </a:p>
        </p:txBody>
      </p:sp>
      <p:grpSp>
        <p:nvGrpSpPr>
          <p:cNvPr id="1042" name="组合 1041">
            <a:extLst>
              <a:ext uri="{FF2B5EF4-FFF2-40B4-BE49-F238E27FC236}">
                <a16:creationId xmlns:a16="http://schemas.microsoft.com/office/drawing/2014/main" id="{60C16CD4-21BB-F688-2534-D972A03EF71E}"/>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5C4D08C7-34BF-E25B-BC89-8D2EE6EDA618}"/>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FDF65FA7-44FD-2A1B-6C2E-1AC5EE0A8242}"/>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96103345-A54C-E777-B4A8-F8C0F354ADB3}"/>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4B9A653D-6300-8C30-2555-591BD83D0758}"/>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D53B6277-34E8-FF7E-D7D9-D12E46F4D457}"/>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nvGrpSpPr>
          <p:cNvPr id="2" name="组合 1">
            <a:extLst>
              <a:ext uri="{FF2B5EF4-FFF2-40B4-BE49-F238E27FC236}">
                <a16:creationId xmlns:a16="http://schemas.microsoft.com/office/drawing/2014/main" id="{96FE6494-5F01-DD7A-8BE4-278760D9B369}"/>
              </a:ext>
            </a:extLst>
          </p:cNvPr>
          <p:cNvGrpSpPr/>
          <p:nvPr/>
        </p:nvGrpSpPr>
        <p:grpSpPr>
          <a:xfrm>
            <a:off x="1542355" y="1183539"/>
            <a:ext cx="9956001" cy="3213632"/>
            <a:chOff x="1256286" y="1401232"/>
            <a:chExt cx="9956001" cy="3213632"/>
          </a:xfrm>
        </p:grpSpPr>
        <p:sp>
          <p:nvSpPr>
            <p:cNvPr id="47" name="矩形: 圆角 46">
              <a:extLst>
                <a:ext uri="{FF2B5EF4-FFF2-40B4-BE49-F238E27FC236}">
                  <a16:creationId xmlns:a16="http://schemas.microsoft.com/office/drawing/2014/main" id="{ADBB525E-F2E4-20F7-A49D-A431568A0E44}"/>
                </a:ext>
              </a:extLst>
            </p:cNvPr>
            <p:cNvSpPr/>
            <p:nvPr/>
          </p:nvSpPr>
          <p:spPr>
            <a:xfrm>
              <a:off x="4310571" y="2018534"/>
              <a:ext cx="2828033" cy="2563626"/>
            </a:xfrm>
            <a:prstGeom prst="roundRect">
              <a:avLst>
                <a:gd name="adj" fmla="val 3383"/>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48" name="矩形: 圆角 47">
              <a:extLst>
                <a:ext uri="{FF2B5EF4-FFF2-40B4-BE49-F238E27FC236}">
                  <a16:creationId xmlns:a16="http://schemas.microsoft.com/office/drawing/2014/main" id="{A6713856-4BD3-D9B1-FD07-5FAC01D6E9B9}"/>
                </a:ext>
              </a:extLst>
            </p:cNvPr>
            <p:cNvSpPr/>
            <p:nvPr/>
          </p:nvSpPr>
          <p:spPr>
            <a:xfrm>
              <a:off x="7364856" y="2018534"/>
              <a:ext cx="3847431" cy="2563626"/>
            </a:xfrm>
            <a:prstGeom prst="roundRect">
              <a:avLst>
                <a:gd name="adj" fmla="val 3383"/>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46" name="矩形: 圆角 45">
              <a:extLst>
                <a:ext uri="{FF2B5EF4-FFF2-40B4-BE49-F238E27FC236}">
                  <a16:creationId xmlns:a16="http://schemas.microsoft.com/office/drawing/2014/main" id="{8A1E1EF1-CB3E-B9E5-2D98-726DE4D712A9}"/>
                </a:ext>
              </a:extLst>
            </p:cNvPr>
            <p:cNvSpPr/>
            <p:nvPr/>
          </p:nvSpPr>
          <p:spPr>
            <a:xfrm>
              <a:off x="1256286" y="2018534"/>
              <a:ext cx="2828033" cy="2563626"/>
            </a:xfrm>
            <a:prstGeom prst="roundRect">
              <a:avLst>
                <a:gd name="adj" fmla="val 3383"/>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10" name="椭圆 9">
              <a:extLst>
                <a:ext uri="{FF2B5EF4-FFF2-40B4-BE49-F238E27FC236}">
                  <a16:creationId xmlns:a16="http://schemas.microsoft.com/office/drawing/2014/main" id="{7660FAE7-4C82-891D-1B20-2039F33E4B61}"/>
                </a:ext>
              </a:extLst>
            </p:cNvPr>
            <p:cNvSpPr/>
            <p:nvPr/>
          </p:nvSpPr>
          <p:spPr>
            <a:xfrm>
              <a:off x="5430492" y="1874867"/>
              <a:ext cx="477577" cy="477577"/>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98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p>
          </p:txBody>
        </p:sp>
        <p:sp>
          <p:nvSpPr>
            <p:cNvPr id="22" name="矩形 21">
              <a:extLst>
                <a:ext uri="{FF2B5EF4-FFF2-40B4-BE49-F238E27FC236}">
                  <a16:creationId xmlns:a16="http://schemas.microsoft.com/office/drawing/2014/main" id="{5233BB56-24C9-4ADC-FF43-C73E16A47EC8}"/>
                </a:ext>
              </a:extLst>
            </p:cNvPr>
            <p:cNvSpPr/>
            <p:nvPr>
              <p:custDataLst>
                <p:tags r:id="rId1"/>
              </p:custDataLst>
            </p:nvPr>
          </p:nvSpPr>
          <p:spPr>
            <a:xfrm>
              <a:off x="3830320" y="1401232"/>
              <a:ext cx="3677918" cy="4146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0584" tIns="50292" rIns="100584" bIns="50292"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altLang="zh-CN" sz="2400" b="1" i="0" u="none" strike="noStrike" kern="1200" cap="none" spc="0" normalizeH="0" baseline="0" noProof="0" dirty="0">
                  <a:ln>
                    <a:noFill/>
                  </a:ln>
                  <a:solidFill>
                    <a:srgbClr val="2F5597"/>
                  </a:solidFill>
                  <a:uLnTx/>
                  <a:uFillTx/>
                  <a:latin typeface="Microsoft YaHei" panose="020B0503020204020204" pitchFamily="34" charset="-122"/>
                  <a:ea typeface="Microsoft YaHei" panose="020B0503020204020204" pitchFamily="34" charset="-122"/>
                  <a:cs typeface="+mn-ea"/>
                  <a:sym typeface="+mn-lt"/>
                </a:rPr>
                <a:t>Journals and Conferences </a:t>
              </a:r>
              <a:endParaRPr kumimoji="0" lang="zh-CN" altLang="en-US" sz="2400" b="1" i="0" u="none" strike="noStrike" kern="1200" cap="none" spc="0" normalizeH="0" baseline="0" noProof="0" dirty="0">
                <a:ln>
                  <a:noFill/>
                </a:ln>
                <a:solidFill>
                  <a:srgbClr val="2F5597"/>
                </a:solidFill>
                <a:uLnTx/>
                <a:uFillTx/>
                <a:latin typeface="Microsoft YaHei" panose="020B0503020204020204" pitchFamily="34" charset="-122"/>
                <a:ea typeface="Microsoft YaHei" panose="020B0503020204020204" pitchFamily="34" charset="-122"/>
                <a:cs typeface="+mn-ea"/>
                <a:sym typeface="+mn-lt"/>
              </a:endParaRPr>
            </a:p>
          </p:txBody>
        </p:sp>
        <p:sp>
          <p:nvSpPr>
            <p:cNvPr id="27" name="椭圆 26">
              <a:extLst>
                <a:ext uri="{FF2B5EF4-FFF2-40B4-BE49-F238E27FC236}">
                  <a16:creationId xmlns:a16="http://schemas.microsoft.com/office/drawing/2014/main" id="{C215C278-3CB3-CDBD-1102-125D608E99C2}"/>
                </a:ext>
              </a:extLst>
            </p:cNvPr>
            <p:cNvSpPr/>
            <p:nvPr/>
          </p:nvSpPr>
          <p:spPr>
            <a:xfrm>
              <a:off x="2442038" y="1874867"/>
              <a:ext cx="477577" cy="477577"/>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98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p>
          </p:txBody>
        </p:sp>
        <p:sp>
          <p:nvSpPr>
            <p:cNvPr id="28" name="矩形 27">
              <a:extLst>
                <a:ext uri="{FF2B5EF4-FFF2-40B4-BE49-F238E27FC236}">
                  <a16:creationId xmlns:a16="http://schemas.microsoft.com/office/drawing/2014/main" id="{5DE5298E-799F-8E9B-AC9C-F4A80FEE9124}"/>
                </a:ext>
              </a:extLst>
            </p:cNvPr>
            <p:cNvSpPr/>
            <p:nvPr>
              <p:custDataLst>
                <p:tags r:id="rId2"/>
              </p:custDataLst>
            </p:nvPr>
          </p:nvSpPr>
          <p:spPr>
            <a:xfrm>
              <a:off x="1555530" y="1410659"/>
              <a:ext cx="2326770" cy="4146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0584" tIns="50292" rIns="100584" bIns="50292"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altLang="zh-CN" sz="2400" b="1" i="0" u="none" strike="noStrike" kern="1200" cap="none" spc="0" normalizeH="0" baseline="0" noProof="0" dirty="0">
                  <a:ln>
                    <a:noFill/>
                  </a:ln>
                  <a:solidFill>
                    <a:srgbClr val="2F5597"/>
                  </a:solidFill>
                  <a:uLnTx/>
                  <a:uFillTx/>
                  <a:latin typeface="Microsoft YaHei" panose="020B0503020204020204" pitchFamily="34" charset="-122"/>
                  <a:ea typeface="Microsoft YaHei" panose="020B0503020204020204" pitchFamily="34" charset="-122"/>
                  <a:cs typeface="+mn-ea"/>
                  <a:sym typeface="+mn-lt"/>
                </a:rPr>
                <a:t>Data Source </a:t>
              </a:r>
            </a:p>
          </p:txBody>
        </p:sp>
        <p:sp>
          <p:nvSpPr>
            <p:cNvPr id="32" name="椭圆 31">
              <a:extLst>
                <a:ext uri="{FF2B5EF4-FFF2-40B4-BE49-F238E27FC236}">
                  <a16:creationId xmlns:a16="http://schemas.microsoft.com/office/drawing/2014/main" id="{32A711BA-9455-BB1E-9C97-15DC4CA854C1}"/>
                </a:ext>
              </a:extLst>
            </p:cNvPr>
            <p:cNvSpPr/>
            <p:nvPr/>
          </p:nvSpPr>
          <p:spPr>
            <a:xfrm>
              <a:off x="8540866" y="1874867"/>
              <a:ext cx="477577" cy="477577"/>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98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p>
          </p:txBody>
        </p:sp>
        <p:sp>
          <p:nvSpPr>
            <p:cNvPr id="33" name="矩形 32">
              <a:extLst>
                <a:ext uri="{FF2B5EF4-FFF2-40B4-BE49-F238E27FC236}">
                  <a16:creationId xmlns:a16="http://schemas.microsoft.com/office/drawing/2014/main" id="{DB8D242B-8001-839F-6DED-5A90C58C271B}"/>
                </a:ext>
              </a:extLst>
            </p:cNvPr>
            <p:cNvSpPr/>
            <p:nvPr>
              <p:custDataLst>
                <p:tags r:id="rId3"/>
              </p:custDataLst>
            </p:nvPr>
          </p:nvSpPr>
          <p:spPr>
            <a:xfrm>
              <a:off x="6940694" y="1401232"/>
              <a:ext cx="3677918" cy="4146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0584" tIns="50292" rIns="100584" bIns="50292"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altLang="zh-CN" sz="2400" b="1" i="0" u="none" strike="noStrike" kern="1200" cap="none" spc="0" normalizeH="0" baseline="0" noProof="0" dirty="0">
                  <a:ln>
                    <a:noFill/>
                  </a:ln>
                  <a:solidFill>
                    <a:srgbClr val="2F5597"/>
                  </a:solidFill>
                  <a:uLnTx/>
                  <a:uFillTx/>
                  <a:latin typeface="Microsoft YaHei" panose="020B0503020204020204" pitchFamily="34" charset="-122"/>
                  <a:ea typeface="Microsoft YaHei" panose="020B0503020204020204" pitchFamily="34" charset="-122"/>
                  <a:cs typeface="+mn-ea"/>
                  <a:sym typeface="+mn-lt"/>
                </a:rPr>
                <a:t>Data Processing </a:t>
              </a:r>
              <a:endParaRPr kumimoji="0" lang="zh-CN" altLang="en-US" sz="2400" b="1" i="0" u="none" strike="noStrike" kern="1200" cap="none" spc="0" normalizeH="0" baseline="0" noProof="0" dirty="0">
                <a:ln>
                  <a:noFill/>
                </a:ln>
                <a:solidFill>
                  <a:srgbClr val="2F5597"/>
                </a:solidFill>
                <a:uLnTx/>
                <a:uFillTx/>
                <a:latin typeface="Microsoft YaHei" panose="020B0503020204020204" pitchFamily="34" charset="-122"/>
                <a:ea typeface="Microsoft YaHei" panose="020B0503020204020204" pitchFamily="34" charset="-122"/>
                <a:cs typeface="+mn-ea"/>
                <a:sym typeface="+mn-lt"/>
              </a:endParaRPr>
            </a:p>
          </p:txBody>
        </p:sp>
        <p:sp>
          <p:nvSpPr>
            <p:cNvPr id="42" name="文本框 41">
              <a:extLst>
                <a:ext uri="{FF2B5EF4-FFF2-40B4-BE49-F238E27FC236}">
                  <a16:creationId xmlns:a16="http://schemas.microsoft.com/office/drawing/2014/main" id="{3AD0A2E4-FF9A-0241-FD89-169475849764}"/>
                </a:ext>
              </a:extLst>
            </p:cNvPr>
            <p:cNvSpPr txBox="1"/>
            <p:nvPr/>
          </p:nvSpPr>
          <p:spPr>
            <a:xfrm>
              <a:off x="1341121" y="2350077"/>
              <a:ext cx="2755588" cy="226478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We utilizes a comprehensive dataset from the literature on AI4Science, extracted from the works of Xie et al., 2025.</a:t>
              </a:r>
            </a:p>
          </p:txBody>
        </p:sp>
        <p:sp>
          <p:nvSpPr>
            <p:cNvPr id="44" name="文本框 43">
              <a:extLst>
                <a:ext uri="{FF2B5EF4-FFF2-40B4-BE49-F238E27FC236}">
                  <a16:creationId xmlns:a16="http://schemas.microsoft.com/office/drawing/2014/main" id="{8C9D3923-C9FF-2EB5-E994-3B78DEC3A61D}"/>
                </a:ext>
              </a:extLst>
            </p:cNvPr>
            <p:cNvSpPr txBox="1"/>
            <p:nvPr/>
          </p:nvSpPr>
          <p:spPr>
            <a:xfrm>
              <a:off x="4357698" y="2350077"/>
              <a:ext cx="2755588" cy="189551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fr-FR" altLang="zh-CN"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Top multidisciplinary journals (Nature, Science) and premier AI conferences (AAAI, NeurIPS, etc.).</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endParaRPr>
            </a:p>
          </p:txBody>
        </p:sp>
        <p:sp>
          <p:nvSpPr>
            <p:cNvPr id="45" name="文本框 44">
              <a:extLst>
                <a:ext uri="{FF2B5EF4-FFF2-40B4-BE49-F238E27FC236}">
                  <a16:creationId xmlns:a16="http://schemas.microsoft.com/office/drawing/2014/main" id="{E895C667-0D57-49DB-BC19-60EAD0AE83CC}"/>
                </a:ext>
              </a:extLst>
            </p:cNvPr>
            <p:cNvSpPr txBox="1"/>
            <p:nvPr/>
          </p:nvSpPr>
          <p:spPr>
            <a:xfrm>
              <a:off x="7411983" y="2350077"/>
              <a:ext cx="3770302" cy="226478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rPr>
                <a:t>In addition, to obtain individual-level data, we downloaded for each author the ASJC field classifications of prior articles from Scopus. This allows us to proxy for each author's expertise in up to 27 major fields.</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endParaRPr>
            </a:p>
          </p:txBody>
        </p:sp>
      </p:grpSp>
      <p:graphicFrame>
        <p:nvGraphicFramePr>
          <p:cNvPr id="16" name="表格 15">
            <a:extLst>
              <a:ext uri="{FF2B5EF4-FFF2-40B4-BE49-F238E27FC236}">
                <a16:creationId xmlns:a16="http://schemas.microsoft.com/office/drawing/2014/main" id="{C7BB6711-C4E7-9AEA-F6B4-81CE1A293FCC}"/>
              </a:ext>
            </a:extLst>
          </p:cNvPr>
          <p:cNvGraphicFramePr>
            <a:graphicFrameLocks noGrp="1"/>
          </p:cNvGraphicFramePr>
          <p:nvPr>
            <p:extLst>
              <p:ext uri="{D42A27DB-BD31-4B8C-83A1-F6EECF244321}">
                <p14:modId xmlns:p14="http://schemas.microsoft.com/office/powerpoint/2010/main" val="4119400780"/>
              </p:ext>
            </p:extLst>
          </p:nvPr>
        </p:nvGraphicFramePr>
        <p:xfrm>
          <a:off x="1689904" y="4704804"/>
          <a:ext cx="8264324" cy="1600726"/>
        </p:xfrm>
        <a:graphic>
          <a:graphicData uri="http://schemas.openxmlformats.org/drawingml/2006/table">
            <a:tbl>
              <a:tblPr firstRow="1" firstCol="1" bandRow="1">
                <a:tableStyleId>{7DF18680-E054-41AD-8BC1-D1AEF772440D}</a:tableStyleId>
              </a:tblPr>
              <a:tblGrid>
                <a:gridCol w="5720273">
                  <a:extLst>
                    <a:ext uri="{9D8B030D-6E8A-4147-A177-3AD203B41FA5}">
                      <a16:colId xmlns:a16="http://schemas.microsoft.com/office/drawing/2014/main" val="3971001605"/>
                    </a:ext>
                  </a:extLst>
                </a:gridCol>
                <a:gridCol w="1302769">
                  <a:extLst>
                    <a:ext uri="{9D8B030D-6E8A-4147-A177-3AD203B41FA5}">
                      <a16:colId xmlns:a16="http://schemas.microsoft.com/office/drawing/2014/main" val="3428688241"/>
                    </a:ext>
                  </a:extLst>
                </a:gridCol>
                <a:gridCol w="1241282">
                  <a:extLst>
                    <a:ext uri="{9D8B030D-6E8A-4147-A177-3AD203B41FA5}">
                      <a16:colId xmlns:a16="http://schemas.microsoft.com/office/drawing/2014/main" val="1495763143"/>
                    </a:ext>
                  </a:extLst>
                </a:gridCol>
              </a:tblGrid>
              <a:tr h="0">
                <a:tc>
                  <a:txBody>
                    <a:bodyPr/>
                    <a:lstStyle/>
                    <a:p>
                      <a:pPr algn="ctr">
                        <a:lnSpc>
                          <a:spcPct val="150000"/>
                        </a:lnSpc>
                        <a:spcAft>
                          <a:spcPts val="1200"/>
                        </a:spcAft>
                        <a:buNone/>
                      </a:pPr>
                      <a:r>
                        <a:rPr lang="en-US" sz="1600">
                          <a:effectLst/>
                        </a:rPr>
                        <a:t> </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No.</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Dataset </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extLst>
                  <a:ext uri="{0D108BD9-81ED-4DB2-BD59-A6C34878D82A}">
                    <a16:rowId xmlns:a16="http://schemas.microsoft.com/office/drawing/2014/main" val="1793246527"/>
                  </a:ext>
                </a:extLst>
              </a:tr>
              <a:tr h="424694">
                <a:tc>
                  <a:txBody>
                    <a:bodyPr/>
                    <a:lstStyle/>
                    <a:p>
                      <a:pPr algn="ctr">
                        <a:lnSpc>
                          <a:spcPct val="150000"/>
                        </a:lnSpc>
                        <a:buNone/>
                      </a:pPr>
                      <a:r>
                        <a:rPr lang="en-US" sz="1600">
                          <a:effectLst/>
                        </a:rPr>
                        <a:t>AI4S publications</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6354</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Dataset 1</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extLst>
                  <a:ext uri="{0D108BD9-81ED-4DB2-BD59-A6C34878D82A}">
                    <a16:rowId xmlns:a16="http://schemas.microsoft.com/office/drawing/2014/main" val="2349265038"/>
                  </a:ext>
                </a:extLst>
              </a:tr>
              <a:tr h="424694">
                <a:tc>
                  <a:txBody>
                    <a:bodyPr/>
                    <a:lstStyle/>
                    <a:p>
                      <a:pPr algn="ctr">
                        <a:lnSpc>
                          <a:spcPct val="150000"/>
                        </a:lnSpc>
                        <a:buNone/>
                      </a:pPr>
                      <a:r>
                        <a:rPr lang="en-US" sz="1600">
                          <a:effectLst/>
                        </a:rPr>
                        <a:t>Historical publications by all authors of AI4S publications</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3,905,629</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Dataset 2</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extLst>
                  <a:ext uri="{0D108BD9-81ED-4DB2-BD59-A6C34878D82A}">
                    <a16:rowId xmlns:a16="http://schemas.microsoft.com/office/drawing/2014/main" val="2953678265"/>
                  </a:ext>
                </a:extLst>
              </a:tr>
              <a:tr h="424694">
                <a:tc>
                  <a:txBody>
                    <a:bodyPr/>
                    <a:lstStyle/>
                    <a:p>
                      <a:pPr algn="ctr">
                        <a:lnSpc>
                          <a:spcPct val="150000"/>
                        </a:lnSpc>
                        <a:buNone/>
                      </a:pPr>
                      <a:r>
                        <a:rPr lang="en-US" sz="1600">
                          <a:effectLst/>
                        </a:rPr>
                        <a:t>All references of AI4S publications</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a:effectLst/>
                        </a:rPr>
                        <a:t>243,544</a:t>
                      </a:r>
                      <a:endParaRPr lang="zh-CN" sz="160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tc>
                  <a:txBody>
                    <a:bodyPr/>
                    <a:lstStyle/>
                    <a:p>
                      <a:pPr algn="ctr">
                        <a:lnSpc>
                          <a:spcPct val="150000"/>
                        </a:lnSpc>
                        <a:buNone/>
                      </a:pPr>
                      <a:r>
                        <a:rPr lang="en-US" sz="1600" dirty="0">
                          <a:effectLst/>
                        </a:rPr>
                        <a:t>Dataset 3</a:t>
                      </a:r>
                      <a:endParaRPr lang="zh-CN" sz="1600" dirty="0">
                        <a:effectLst/>
                        <a:latin typeface="Times New Roman" panose="02020603050405020304" pitchFamily="18" charset="0"/>
                        <a:ea typeface="Times New Roman" panose="02020603050405020304" pitchFamily="18" charset="0"/>
                        <a:cs typeface="宋体" panose="02010600030101010101" pitchFamily="2" charset="-122"/>
                      </a:endParaRPr>
                    </a:p>
                  </a:txBody>
                  <a:tcPr marL="68580" marR="68580" marT="0" marB="0"/>
                </a:tc>
                <a:extLst>
                  <a:ext uri="{0D108BD9-81ED-4DB2-BD59-A6C34878D82A}">
                    <a16:rowId xmlns:a16="http://schemas.microsoft.com/office/drawing/2014/main" val="2587621080"/>
                  </a:ext>
                </a:extLst>
              </a:tr>
            </a:tbl>
          </a:graphicData>
        </a:graphic>
      </p:graphicFrame>
      <p:sp>
        <p:nvSpPr>
          <p:cNvPr id="18" name="文本框 17">
            <a:extLst>
              <a:ext uri="{FF2B5EF4-FFF2-40B4-BE49-F238E27FC236}">
                <a16:creationId xmlns:a16="http://schemas.microsoft.com/office/drawing/2014/main" id="{3CEA67C5-007D-834E-8C7F-8ADB51C67D43}"/>
              </a:ext>
            </a:extLst>
          </p:cNvPr>
          <p:cNvSpPr txBox="1"/>
          <p:nvPr/>
        </p:nvSpPr>
        <p:spPr>
          <a:xfrm>
            <a:off x="4702215" y="6326093"/>
            <a:ext cx="6094070"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Description of the dataset</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1163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F7DE-9593-D156-317B-9C2D0729D963}"/>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A8339E63-9C67-C0BB-617C-07C7EA92769A}"/>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雅酷黑 75W"/>
              <a:cs typeface="+mn-cs"/>
            </a:endParaRPr>
          </a:p>
        </p:txBody>
      </p:sp>
      <p:pic>
        <p:nvPicPr>
          <p:cNvPr id="19" name="图形 18">
            <a:extLst>
              <a:ext uri="{FF2B5EF4-FFF2-40B4-BE49-F238E27FC236}">
                <a16:creationId xmlns:a16="http://schemas.microsoft.com/office/drawing/2014/main" id="{B25C4F47-F62B-347B-608D-EEA3382EDE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3106F541-52EB-0DF7-28F6-31C3BDBBF049}"/>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47DDD401-8220-C15F-7FE3-AEA6F92BEB02}"/>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6" name="任意多边形: 形状 5">
              <a:extLst>
                <a:ext uri="{FF2B5EF4-FFF2-40B4-BE49-F238E27FC236}">
                  <a16:creationId xmlns:a16="http://schemas.microsoft.com/office/drawing/2014/main" id="{AFA760CF-FB01-615C-9620-8188A40D97F6}"/>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7" name="任意多边形: 形状 6">
              <a:extLst>
                <a:ext uri="{FF2B5EF4-FFF2-40B4-BE49-F238E27FC236}">
                  <a16:creationId xmlns:a16="http://schemas.microsoft.com/office/drawing/2014/main" id="{3CF0974B-3516-6B5B-8577-A659D6E2CF05}"/>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8" name="任意多边形: 形状 7">
              <a:extLst>
                <a:ext uri="{FF2B5EF4-FFF2-40B4-BE49-F238E27FC236}">
                  <a16:creationId xmlns:a16="http://schemas.microsoft.com/office/drawing/2014/main" id="{3481C360-3665-4813-9154-B2233B4481FF}"/>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9" name="任意多边形: 形状 8">
              <a:extLst>
                <a:ext uri="{FF2B5EF4-FFF2-40B4-BE49-F238E27FC236}">
                  <a16:creationId xmlns:a16="http://schemas.microsoft.com/office/drawing/2014/main" id="{491BADEF-5CAB-68B2-8DB4-F90F5AA3B89E}"/>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grpSp>
      <p:sp>
        <p:nvSpPr>
          <p:cNvPr id="40" name="矩形 39">
            <a:extLst>
              <a:ext uri="{FF2B5EF4-FFF2-40B4-BE49-F238E27FC236}">
                <a16:creationId xmlns:a16="http://schemas.microsoft.com/office/drawing/2014/main" id="{966B03AF-DB97-D8E4-9224-13B4C2DE21CF}"/>
              </a:ext>
            </a:extLst>
          </p:cNvPr>
          <p:cNvSpPr/>
          <p:nvPr/>
        </p:nvSpPr>
        <p:spPr>
          <a:xfrm>
            <a:off x="1125001" y="304747"/>
            <a:ext cx="5160052" cy="492443"/>
          </a:xfrm>
          <a:prstGeom prst="rect">
            <a:avLst/>
          </a:prstGeom>
        </p:spPr>
        <p:txBody>
          <a:bodyPr wrap="square">
            <a:spAutoFit/>
          </a:bodyPr>
          <a:lstStyle/>
          <a:p>
            <a:pPr lvl="0"/>
            <a:r>
              <a:rPr lang="en-US" altLang="zh-CN" sz="2600" spc="300" dirty="0">
                <a:solidFill>
                  <a:srgbClr val="2D508F"/>
                </a:solidFill>
                <a:cs typeface="+mn-ea"/>
                <a:sym typeface="+mn-lt"/>
              </a:rPr>
              <a:t>Variable Measurement</a:t>
            </a:r>
          </a:p>
        </p:txBody>
      </p:sp>
      <p:grpSp>
        <p:nvGrpSpPr>
          <p:cNvPr id="1042" name="组合 1041">
            <a:extLst>
              <a:ext uri="{FF2B5EF4-FFF2-40B4-BE49-F238E27FC236}">
                <a16:creationId xmlns:a16="http://schemas.microsoft.com/office/drawing/2014/main" id="{D53BFAEF-3C73-86EC-DAC7-1B8244C7B8B0}"/>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1AB8FD42-F273-45D0-089D-25A142A22E61}"/>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4" name="任意多边形: 形状 1043">
              <a:extLst>
                <a:ext uri="{FF2B5EF4-FFF2-40B4-BE49-F238E27FC236}">
                  <a16:creationId xmlns:a16="http://schemas.microsoft.com/office/drawing/2014/main" id="{BAD77AC1-0A62-1F40-3811-92B53F5DE36A}"/>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5" name="任意多边形: 形状 1044">
              <a:extLst>
                <a:ext uri="{FF2B5EF4-FFF2-40B4-BE49-F238E27FC236}">
                  <a16:creationId xmlns:a16="http://schemas.microsoft.com/office/drawing/2014/main" id="{81D5701C-2EBC-6511-AC84-9EDDC7928D46}"/>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6" name="任意多边形: 形状 1045">
              <a:extLst>
                <a:ext uri="{FF2B5EF4-FFF2-40B4-BE49-F238E27FC236}">
                  <a16:creationId xmlns:a16="http://schemas.microsoft.com/office/drawing/2014/main" id="{FC30CB9A-58BD-93FE-9895-7B53EDF4F917}"/>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7" name="任意多边形: 形状 1046">
              <a:extLst>
                <a:ext uri="{FF2B5EF4-FFF2-40B4-BE49-F238E27FC236}">
                  <a16:creationId xmlns:a16="http://schemas.microsoft.com/office/drawing/2014/main" id="{6F851F75-2517-75FA-B0B0-11AC27A0939A}"/>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grpSp>
      <p:sp>
        <p:nvSpPr>
          <p:cNvPr id="18" name="矩形: 圆角 17">
            <a:extLst>
              <a:ext uri="{FF2B5EF4-FFF2-40B4-BE49-F238E27FC236}">
                <a16:creationId xmlns:a16="http://schemas.microsoft.com/office/drawing/2014/main" id="{05C2F973-B14D-9604-4436-4C05266137C4}"/>
              </a:ext>
            </a:extLst>
          </p:cNvPr>
          <p:cNvSpPr/>
          <p:nvPr/>
        </p:nvSpPr>
        <p:spPr>
          <a:xfrm>
            <a:off x="393539" y="1157469"/>
            <a:ext cx="2754775" cy="49771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Dependent Variable: </a:t>
            </a:r>
            <a:endParaRPr lang="zh-CN" altLang="en-US" sz="2000" b="1" dirty="0"/>
          </a:p>
        </p:txBody>
      </p:sp>
      <p:sp>
        <p:nvSpPr>
          <p:cNvPr id="21" name="文本框 20">
            <a:extLst>
              <a:ext uri="{FF2B5EF4-FFF2-40B4-BE49-F238E27FC236}">
                <a16:creationId xmlns:a16="http://schemas.microsoft.com/office/drawing/2014/main" id="{792D042A-F7E0-189A-60DE-7F88CA85E672}"/>
              </a:ext>
            </a:extLst>
          </p:cNvPr>
          <p:cNvSpPr txBox="1"/>
          <p:nvPr/>
        </p:nvSpPr>
        <p:spPr>
          <a:xfrm>
            <a:off x="316182" y="1693335"/>
            <a:ext cx="6096000" cy="646331"/>
          </a:xfrm>
          <a:prstGeom prst="rect">
            <a:avLst/>
          </a:prstGeom>
          <a:noFill/>
        </p:spPr>
        <p:txBody>
          <a:bodyPr wrap="square">
            <a:spAutoFit/>
          </a:bodyPr>
          <a:lstStyle/>
          <a:p>
            <a:r>
              <a:rPr lang="en-US" altLang="zh-CN" dirty="0"/>
              <a:t>Scientific output quality measured by the number of citations received until 2024.</a:t>
            </a:r>
          </a:p>
        </p:txBody>
      </p:sp>
      <p:sp>
        <p:nvSpPr>
          <p:cNvPr id="24" name="文本框 23">
            <a:extLst>
              <a:ext uri="{FF2B5EF4-FFF2-40B4-BE49-F238E27FC236}">
                <a16:creationId xmlns:a16="http://schemas.microsoft.com/office/drawing/2014/main" id="{941C5EBE-CAE9-1D7E-8CFB-327056C4775E}"/>
              </a:ext>
            </a:extLst>
          </p:cNvPr>
          <p:cNvSpPr txBox="1"/>
          <p:nvPr/>
        </p:nvSpPr>
        <p:spPr>
          <a:xfrm>
            <a:off x="316181" y="3018890"/>
            <a:ext cx="7647201" cy="646331"/>
          </a:xfrm>
          <a:prstGeom prst="rect">
            <a:avLst/>
          </a:prstGeom>
          <a:noFill/>
        </p:spPr>
        <p:txBody>
          <a:bodyPr wrap="square">
            <a:spAutoFit/>
          </a:bodyPr>
          <a:lstStyle/>
          <a:p>
            <a:pPr marL="285750" indent="-285750">
              <a:buFont typeface="Arial" panose="020B0604020202020204" pitchFamily="34" charset="0"/>
              <a:buChar char="•"/>
            </a:pPr>
            <a:r>
              <a:rPr lang="en-US" altLang="zh-CN" b="1" dirty="0">
                <a:solidFill>
                  <a:srgbClr val="2F5597"/>
                </a:solidFill>
              </a:rPr>
              <a:t>Paper AI Interdisciplinarity (P-AI): </a:t>
            </a:r>
            <a:r>
              <a:rPr lang="en-US" altLang="zh-CN" dirty="0"/>
              <a:t>The proportion of cited references related to AI within the publication</a:t>
            </a:r>
          </a:p>
        </p:txBody>
      </p:sp>
      <p:sp>
        <p:nvSpPr>
          <p:cNvPr id="29" name="文本框 28">
            <a:extLst>
              <a:ext uri="{FF2B5EF4-FFF2-40B4-BE49-F238E27FC236}">
                <a16:creationId xmlns:a16="http://schemas.microsoft.com/office/drawing/2014/main" id="{5C4462FE-799C-A103-6C39-9879D8C3C590}"/>
              </a:ext>
            </a:extLst>
          </p:cNvPr>
          <p:cNvSpPr txBox="1"/>
          <p:nvPr/>
        </p:nvSpPr>
        <p:spPr>
          <a:xfrm>
            <a:off x="316182" y="3913022"/>
            <a:ext cx="8292172" cy="646331"/>
          </a:xfrm>
          <a:prstGeom prst="rect">
            <a:avLst/>
          </a:prstGeom>
          <a:noFill/>
        </p:spPr>
        <p:txBody>
          <a:bodyPr wrap="square">
            <a:spAutoFit/>
          </a:bodyPr>
          <a:lstStyle/>
          <a:p>
            <a:pPr marL="285750" indent="-285750">
              <a:buFont typeface="Arial" panose="020B0604020202020204" pitchFamily="34" charset="0"/>
              <a:buChar char="•"/>
            </a:pPr>
            <a:r>
              <a:rPr lang="en-US" altLang="zh-CN" b="1" dirty="0">
                <a:solidFill>
                  <a:srgbClr val="2F5597"/>
                </a:solidFill>
              </a:rPr>
              <a:t>Team AI Interdisciplinarity (T-AI): </a:t>
            </a:r>
            <a:r>
              <a:rPr lang="en-US" altLang="zh-CN" dirty="0"/>
              <a:t>Fraction of prior AI publications by each author, averaged across the team.</a:t>
            </a:r>
          </a:p>
        </p:txBody>
      </p:sp>
      <p:sp>
        <p:nvSpPr>
          <p:cNvPr id="49" name="文本框 48">
            <a:extLst>
              <a:ext uri="{FF2B5EF4-FFF2-40B4-BE49-F238E27FC236}">
                <a16:creationId xmlns:a16="http://schemas.microsoft.com/office/drawing/2014/main" id="{69F4954D-818E-66B7-AA5E-C17747E6B4EA}"/>
              </a:ext>
            </a:extLst>
          </p:cNvPr>
          <p:cNvSpPr txBox="1"/>
          <p:nvPr/>
        </p:nvSpPr>
        <p:spPr>
          <a:xfrm>
            <a:off x="316182" y="4807154"/>
            <a:ext cx="8292172" cy="369332"/>
          </a:xfrm>
          <a:prstGeom prst="rect">
            <a:avLst/>
          </a:prstGeom>
          <a:noFill/>
        </p:spPr>
        <p:txBody>
          <a:bodyPr wrap="square">
            <a:spAutoFit/>
          </a:bodyPr>
          <a:lstStyle/>
          <a:p>
            <a:pPr marL="285750" indent="-285750">
              <a:buFont typeface="Arial" panose="020B0604020202020204" pitchFamily="34" charset="0"/>
              <a:buChar char="•"/>
            </a:pPr>
            <a:r>
              <a:rPr lang="en-US" altLang="zh-CN" b="1" dirty="0">
                <a:solidFill>
                  <a:srgbClr val="2F5597"/>
                </a:solidFill>
              </a:rPr>
              <a:t>Team Interdisciplinarity (T-I): 1-</a:t>
            </a:r>
            <a:r>
              <a:rPr lang="en-US" altLang="zh-CN" dirty="0"/>
              <a:t>HHI of paper’s ASJC code.</a:t>
            </a:r>
          </a:p>
        </p:txBody>
      </p:sp>
      <p:sp>
        <p:nvSpPr>
          <p:cNvPr id="50" name="文本框 49">
            <a:extLst>
              <a:ext uri="{FF2B5EF4-FFF2-40B4-BE49-F238E27FC236}">
                <a16:creationId xmlns:a16="http://schemas.microsoft.com/office/drawing/2014/main" id="{625B386F-EA08-AB0F-26FB-57C16AE4AB24}"/>
              </a:ext>
            </a:extLst>
          </p:cNvPr>
          <p:cNvSpPr txBox="1"/>
          <p:nvPr/>
        </p:nvSpPr>
        <p:spPr>
          <a:xfrm>
            <a:off x="316182" y="5701287"/>
            <a:ext cx="8292172" cy="646331"/>
          </a:xfrm>
          <a:prstGeom prst="rect">
            <a:avLst/>
          </a:prstGeom>
          <a:noFill/>
        </p:spPr>
        <p:txBody>
          <a:bodyPr wrap="square">
            <a:spAutoFit/>
          </a:bodyPr>
          <a:lstStyle/>
          <a:p>
            <a:pPr marL="285750" indent="-285750">
              <a:buFont typeface="Arial" panose="020B0604020202020204" pitchFamily="34" charset="0"/>
              <a:buChar char="•"/>
            </a:pPr>
            <a:r>
              <a:rPr lang="en-US" altLang="zh-CN" b="1" dirty="0">
                <a:solidFill>
                  <a:srgbClr val="2F5597"/>
                </a:solidFill>
              </a:rPr>
              <a:t>Individual Team Interdisciplinarity (I_T-I): </a:t>
            </a:r>
            <a:r>
              <a:rPr lang="en-US" altLang="zh-CN" b="1" dirty="0"/>
              <a:t>E</a:t>
            </a:r>
            <a:r>
              <a:rPr lang="en-US" altLang="zh-CN" dirty="0"/>
              <a:t>ach member's percentage of participation in the the team’s ASJC codes.</a:t>
            </a:r>
          </a:p>
        </p:txBody>
      </p:sp>
      <p:sp>
        <p:nvSpPr>
          <p:cNvPr id="52" name="矩形: 圆角 51">
            <a:extLst>
              <a:ext uri="{FF2B5EF4-FFF2-40B4-BE49-F238E27FC236}">
                <a16:creationId xmlns:a16="http://schemas.microsoft.com/office/drawing/2014/main" id="{8AB5323F-73D1-CAF3-EA3C-350E34570047}"/>
              </a:ext>
            </a:extLst>
          </p:cNvPr>
          <p:cNvSpPr/>
          <p:nvPr/>
        </p:nvSpPr>
        <p:spPr>
          <a:xfrm>
            <a:off x="393539" y="2515874"/>
            <a:ext cx="2754775" cy="49771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Independent Variables:</a:t>
            </a:r>
            <a:endParaRPr lang="zh-CN" altLang="en-US" sz="2000" b="1" dirty="0"/>
          </a:p>
        </p:txBody>
      </p:sp>
      <p:pic>
        <p:nvPicPr>
          <p:cNvPr id="54" name="Picture 1" title="P 开始文本-结束文本 A I 下标 i 等于 分数 N 下标 R 逗号 i 结束下标 分之 N 下标 A I 逗号 i 结束下标">
            <a:extLst>
              <a:ext uri="{FF2B5EF4-FFF2-40B4-BE49-F238E27FC236}">
                <a16:creationId xmlns:a16="http://schemas.microsoft.com/office/drawing/2014/main" id="{A5D5B600-7931-9C1E-0178-3FF55A9E8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095" y="2895070"/>
            <a:ext cx="1395730" cy="678816"/>
          </a:xfrm>
          <a:prstGeom prst="rect">
            <a:avLst/>
          </a:prstGeom>
        </p:spPr>
      </p:pic>
      <p:cxnSp>
        <p:nvCxnSpPr>
          <p:cNvPr id="57" name="直接连接符 56">
            <a:extLst>
              <a:ext uri="{FF2B5EF4-FFF2-40B4-BE49-F238E27FC236}">
                <a16:creationId xmlns:a16="http://schemas.microsoft.com/office/drawing/2014/main" id="{833DC56B-D940-1351-733E-54361A9C7BEA}"/>
              </a:ext>
            </a:extLst>
          </p:cNvPr>
          <p:cNvCxnSpPr/>
          <p:nvPr/>
        </p:nvCxnSpPr>
        <p:spPr>
          <a:xfrm>
            <a:off x="377952" y="3828288"/>
            <a:ext cx="10765536" cy="0"/>
          </a:xfrm>
          <a:prstGeom prst="line">
            <a:avLst/>
          </a:prstGeom>
          <a:ln>
            <a:solidFill>
              <a:srgbClr val="2F5597"/>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6FFD91BC-2043-5A6E-5D66-273B7F8A511B}"/>
              </a:ext>
            </a:extLst>
          </p:cNvPr>
          <p:cNvCxnSpPr/>
          <p:nvPr/>
        </p:nvCxnSpPr>
        <p:spPr>
          <a:xfrm>
            <a:off x="377952" y="4681728"/>
            <a:ext cx="10765536" cy="0"/>
          </a:xfrm>
          <a:prstGeom prst="line">
            <a:avLst/>
          </a:prstGeom>
          <a:ln>
            <a:solidFill>
              <a:srgbClr val="2F5597"/>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3F4C2614-ABAC-A484-C9BA-C8B0D4CADF16}"/>
              </a:ext>
            </a:extLst>
          </p:cNvPr>
          <p:cNvCxnSpPr/>
          <p:nvPr/>
        </p:nvCxnSpPr>
        <p:spPr>
          <a:xfrm>
            <a:off x="377952" y="5669280"/>
            <a:ext cx="10765536" cy="0"/>
          </a:xfrm>
          <a:prstGeom prst="line">
            <a:avLst/>
          </a:prstGeom>
          <a:ln>
            <a:solidFill>
              <a:srgbClr val="2F5597"/>
            </a:solidFill>
          </a:ln>
        </p:spPr>
        <p:style>
          <a:lnRef idx="1">
            <a:schemeClr val="accent1"/>
          </a:lnRef>
          <a:fillRef idx="0">
            <a:schemeClr val="accent1"/>
          </a:fillRef>
          <a:effectRef idx="0">
            <a:schemeClr val="accent1"/>
          </a:effectRef>
          <a:fontRef idx="minor">
            <a:schemeClr val="tx1"/>
          </a:fontRef>
        </p:style>
      </p:cxnSp>
      <p:pic>
        <p:nvPicPr>
          <p:cNvPr id="61" name="Picture 1" title="T 开始文本-结束文本 A I 下标 i 等于 分数 N 下标 A 逗号 i 结束下标 分之 1 加总 从 a 属于 A 下标 i 对 分数 N 下标 P 逗号 a 结束下标 分之 N 下标 A I 逗号 a 结束下标">
            <a:extLst>
              <a:ext uri="{FF2B5EF4-FFF2-40B4-BE49-F238E27FC236}">
                <a16:creationId xmlns:a16="http://schemas.microsoft.com/office/drawing/2014/main" id="{E370EC91-8F8E-F083-E386-7C2938888D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6094" y="3904742"/>
            <a:ext cx="2294137" cy="716026"/>
          </a:xfrm>
          <a:prstGeom prst="rect">
            <a:avLst/>
          </a:prstGeom>
        </p:spPr>
      </p:pic>
      <p:pic>
        <p:nvPicPr>
          <p:cNvPr id="62" name="Picture 1" title="T 开始文本-结束文本 I 下标 i 等于 1 减 分数 N 下标 A 逗号 i 结束下标 分之 加总 从 f 属于 F 对 p 下标 f 逗号 a 结束下标 上标 2 结束分数">
            <a:extLst>
              <a:ext uri="{FF2B5EF4-FFF2-40B4-BE49-F238E27FC236}">
                <a16:creationId xmlns:a16="http://schemas.microsoft.com/office/drawing/2014/main" id="{A65CF757-1647-7469-5EC3-16742114E6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6094" y="4854702"/>
            <a:ext cx="2151634" cy="828945"/>
          </a:xfrm>
          <a:prstGeom prst="rect">
            <a:avLst/>
          </a:prstGeom>
        </p:spPr>
      </p:pic>
      <p:pic>
        <p:nvPicPr>
          <p:cNvPr id="63" name="Picture 1" title="I _ T 开始文本-结束文本 I 下标 i 等于 分数 N 下标 A 逗号 i 结束下标 分之 1 加总 从 a 属于 A 下标 i 对 分数 竖线 F 下标 i 竖线 分之 竖线 F 下标 a 竖线 结束分数">
            <a:extLst>
              <a:ext uri="{FF2B5EF4-FFF2-40B4-BE49-F238E27FC236}">
                <a16:creationId xmlns:a16="http://schemas.microsoft.com/office/drawing/2014/main" id="{21F3295E-B219-63E9-09C6-FCC20A8635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8415" y="5879655"/>
            <a:ext cx="2070545" cy="692185"/>
          </a:xfrm>
          <a:prstGeom prst="rect">
            <a:avLst/>
          </a:prstGeom>
        </p:spPr>
      </p:pic>
    </p:spTree>
    <p:extLst>
      <p:ext uri="{BB962C8B-B14F-4D97-AF65-F5344CB8AC3E}">
        <p14:creationId xmlns:p14="http://schemas.microsoft.com/office/powerpoint/2010/main" val="276469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1088-A00E-C6F3-3673-6A0854DF7ACC}"/>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92BC7C6A-678A-A307-F9FC-E7A6720825EB}"/>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FC0B6377-2C22-3CA2-4104-83C544F6E0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922EEF01-1937-AF49-3042-BD428DF6332C}"/>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C4D9B354-947E-16F1-FA1C-16E65C2809AD}"/>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82DC0956-5CC9-F417-C99D-5BB820167B1C}"/>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DA0CD3CA-55B0-7D92-BF5F-8234877CC8C6}"/>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F3079F82-E0EB-145A-AE40-470B356C0A07}"/>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934D7E86-9382-C16C-C175-09298B9644F1}"/>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24C3DE6D-7C7E-B5B4-93CE-EA22B2D3FD75}"/>
              </a:ext>
            </a:extLst>
          </p:cNvPr>
          <p:cNvSpPr/>
          <p:nvPr/>
        </p:nvSpPr>
        <p:spPr>
          <a:xfrm>
            <a:off x="1125001" y="304747"/>
            <a:ext cx="386501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Control Variables</a:t>
            </a:r>
          </a:p>
        </p:txBody>
      </p:sp>
      <p:grpSp>
        <p:nvGrpSpPr>
          <p:cNvPr id="1042" name="组合 1041">
            <a:extLst>
              <a:ext uri="{FF2B5EF4-FFF2-40B4-BE49-F238E27FC236}">
                <a16:creationId xmlns:a16="http://schemas.microsoft.com/office/drawing/2014/main" id="{9C84B596-FD06-7466-D744-6FD41C60C963}"/>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2359D7FE-8BC8-AD05-11A6-E5F17CE950AD}"/>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5F0F72A4-F90F-51C0-B448-6BB0F0456294}"/>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BF371D40-F4A7-AD6A-E35B-E1DCEDFBDC95}"/>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9FADF644-34D9-27D8-3174-021B74F002BA}"/>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FDB3523B-3D22-5774-4131-5DC2CF52E1EB}"/>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aphicFrame>
        <p:nvGraphicFramePr>
          <p:cNvPr id="57" name="表格 56">
            <a:extLst>
              <a:ext uri="{FF2B5EF4-FFF2-40B4-BE49-F238E27FC236}">
                <a16:creationId xmlns:a16="http://schemas.microsoft.com/office/drawing/2014/main" id="{F84CEB89-3DB4-6A67-A0D1-23D2CFE73F75}"/>
              </a:ext>
            </a:extLst>
          </p:cNvPr>
          <p:cNvGraphicFramePr>
            <a:graphicFrameLocks noGrp="1"/>
          </p:cNvGraphicFramePr>
          <p:nvPr>
            <p:extLst>
              <p:ext uri="{D42A27DB-BD31-4B8C-83A1-F6EECF244321}">
                <p14:modId xmlns:p14="http://schemas.microsoft.com/office/powerpoint/2010/main" val="398729749"/>
              </p:ext>
            </p:extLst>
          </p:nvPr>
        </p:nvGraphicFramePr>
        <p:xfrm>
          <a:off x="983915" y="1319136"/>
          <a:ext cx="10224171" cy="4667355"/>
        </p:xfrm>
        <a:graphic>
          <a:graphicData uri="http://schemas.openxmlformats.org/drawingml/2006/table">
            <a:tbl>
              <a:tblPr firstRow="1" bandRow="1">
                <a:tableStyleId>{5C22544A-7EE6-4342-B048-85BDC9FD1C3A}</a:tableStyleId>
              </a:tblPr>
              <a:tblGrid>
                <a:gridCol w="3378740">
                  <a:extLst>
                    <a:ext uri="{9D8B030D-6E8A-4147-A177-3AD203B41FA5}">
                      <a16:colId xmlns:a16="http://schemas.microsoft.com/office/drawing/2014/main" val="1842208827"/>
                    </a:ext>
                  </a:extLst>
                </a:gridCol>
                <a:gridCol w="6845431">
                  <a:extLst>
                    <a:ext uri="{9D8B030D-6E8A-4147-A177-3AD203B41FA5}">
                      <a16:colId xmlns:a16="http://schemas.microsoft.com/office/drawing/2014/main" val="1422690437"/>
                    </a:ext>
                  </a:extLst>
                </a:gridCol>
              </a:tblGrid>
              <a:tr h="848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icrosoft YaHei" panose="020B0503020204020204" pitchFamily="34" charset="-122"/>
                          <a:ea typeface="Microsoft YaHei" panose="020B0503020204020204" pitchFamily="34" charset="-122"/>
                        </a:rPr>
                        <a:t>Number of Authors (NA): </a:t>
                      </a: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tx1"/>
                          </a:solidFill>
                          <a:latin typeface="Microsoft YaHei" panose="020B0503020204020204" pitchFamily="34" charset="-122"/>
                          <a:ea typeface="Microsoft YaHei" panose="020B0503020204020204" pitchFamily="34" charset="-122"/>
                        </a:rPr>
                        <a:t>Teams typically produce more cited research than individuals.</a:t>
                      </a:r>
                    </a:p>
                  </a:txBody>
                  <a:tcPr anchor="ctr">
                    <a:solidFill>
                      <a:schemeClr val="bg2"/>
                    </a:solidFill>
                  </a:tcPr>
                </a:tc>
                <a:extLst>
                  <a:ext uri="{0D108BD9-81ED-4DB2-BD59-A6C34878D82A}">
                    <a16:rowId xmlns:a16="http://schemas.microsoft.com/office/drawing/2014/main" val="2072335799"/>
                  </a:ext>
                </a:extLst>
              </a:tr>
              <a:tr h="763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icrosoft YaHei" panose="020B0503020204020204" pitchFamily="34" charset="-122"/>
                          <a:ea typeface="Microsoft YaHei" panose="020B0503020204020204" pitchFamily="34" charset="-122"/>
                        </a:rPr>
                        <a:t>Open Access Status (OAS):</a:t>
                      </a: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icrosoft YaHei" panose="020B0503020204020204" pitchFamily="34" charset="-122"/>
                          <a:ea typeface="Microsoft YaHei" panose="020B0503020204020204" pitchFamily="34" charset="-122"/>
                        </a:rPr>
                        <a:t>Open access articles have higher accessibility and visibility.</a:t>
                      </a:r>
                    </a:p>
                  </a:txBody>
                  <a:tcPr anchor="ctr">
                    <a:solidFill>
                      <a:schemeClr val="bg2"/>
                    </a:solidFill>
                  </a:tcPr>
                </a:tc>
                <a:extLst>
                  <a:ext uri="{0D108BD9-81ED-4DB2-BD59-A6C34878D82A}">
                    <a16:rowId xmlns:a16="http://schemas.microsoft.com/office/drawing/2014/main" val="2461548946"/>
                  </a:ext>
                </a:extLst>
              </a:tr>
              <a:tr h="763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icrosoft YaHei" panose="020B0503020204020204" pitchFamily="34" charset="-122"/>
                          <a:ea typeface="Microsoft YaHei" panose="020B0503020204020204" pitchFamily="34" charset="-122"/>
                        </a:rPr>
                        <a:t>Publication Type (PT):</a:t>
                      </a: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effectLst/>
                          <a:latin typeface="Microsoft YaHei" panose="020B0503020204020204" pitchFamily="34" charset="-122"/>
                          <a:ea typeface="Microsoft YaHei" panose="020B0503020204020204" pitchFamily="34" charset="-122"/>
                          <a:cs typeface="+mn-cs"/>
                        </a:rPr>
                        <a:t>Articles vs. other types of publications.</a:t>
                      </a:r>
                      <a:endParaRPr lang="zh-CN" altLang="zh-CN" sz="1600" dirty="0">
                        <a:solidFill>
                          <a:schemeClr val="tx1"/>
                        </a:solidFill>
                        <a:effectLst/>
                        <a:latin typeface="Microsoft YaHei" panose="020B0503020204020204" pitchFamily="34" charset="-122"/>
                        <a:ea typeface="Microsoft YaHei" panose="020B0503020204020204" pitchFamily="34" charset="-122"/>
                      </a:endParaRPr>
                    </a:p>
                  </a:txBody>
                  <a:tcPr anchor="ctr">
                    <a:solidFill>
                      <a:schemeClr val="bg2"/>
                    </a:solidFill>
                  </a:tcPr>
                </a:tc>
                <a:extLst>
                  <a:ext uri="{0D108BD9-81ED-4DB2-BD59-A6C34878D82A}">
                    <a16:rowId xmlns:a16="http://schemas.microsoft.com/office/drawing/2014/main" val="2715963525"/>
                  </a:ext>
                </a:extLst>
              </a:tr>
              <a:tr h="763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icrosoft YaHei" panose="020B0503020204020204" pitchFamily="34" charset="-122"/>
                          <a:ea typeface="Microsoft YaHei" panose="020B0503020204020204" pitchFamily="34" charset="-122"/>
                        </a:rPr>
                        <a:t>Publication Year (PY):</a:t>
                      </a: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icrosoft YaHei" panose="020B0503020204020204" pitchFamily="34" charset="-122"/>
                          <a:ea typeface="Microsoft YaHei" panose="020B0503020204020204" pitchFamily="34" charset="-122"/>
                        </a:rPr>
                        <a:t>Earlier publications accumulate more citations.</a:t>
                      </a:r>
                    </a:p>
                  </a:txBody>
                  <a:tcPr anchor="ctr">
                    <a:solidFill>
                      <a:schemeClr val="bg2"/>
                    </a:solidFill>
                  </a:tcPr>
                </a:tc>
                <a:extLst>
                  <a:ext uri="{0D108BD9-81ED-4DB2-BD59-A6C34878D82A}">
                    <a16:rowId xmlns:a16="http://schemas.microsoft.com/office/drawing/2014/main" val="527012480"/>
                  </a:ext>
                </a:extLst>
              </a:tr>
              <a:tr h="763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icrosoft YaHei" panose="020B0503020204020204" pitchFamily="34" charset="-122"/>
                          <a:ea typeface="Microsoft YaHei" panose="020B0503020204020204" pitchFamily="34" charset="-122"/>
                        </a:rPr>
                        <a:t>Number of References (NR):</a:t>
                      </a: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icrosoft YaHei" panose="020B0503020204020204" pitchFamily="34" charset="-122"/>
                          <a:ea typeface="Microsoft YaHei" panose="020B0503020204020204" pitchFamily="34" charset="-122"/>
                        </a:rPr>
                        <a:t>More references may integrate more knowledge.</a:t>
                      </a:r>
                    </a:p>
                  </a:txBody>
                  <a:tcPr anchor="ctr">
                    <a:solidFill>
                      <a:schemeClr val="bg2"/>
                    </a:solidFill>
                  </a:tcPr>
                </a:tc>
                <a:extLst>
                  <a:ext uri="{0D108BD9-81ED-4DB2-BD59-A6C34878D82A}">
                    <a16:rowId xmlns:a16="http://schemas.microsoft.com/office/drawing/2014/main" val="875756458"/>
                  </a:ext>
                </a:extLst>
              </a:tr>
              <a:tr h="763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bg1"/>
                          </a:solidFill>
                          <a:effectLst/>
                          <a:latin typeface="Microsoft YaHei" panose="020B0503020204020204" pitchFamily="34" charset="-122"/>
                          <a:ea typeface="Microsoft YaHei" panose="020B0503020204020204" pitchFamily="34" charset="-122"/>
                          <a:cs typeface="+mn-cs"/>
                        </a:rPr>
                        <a:t>Length of Title (LT):</a:t>
                      </a:r>
                      <a:endParaRPr lang="zh-CN" altLang="zh-CN" sz="1600" b="1" dirty="0">
                        <a:solidFill>
                          <a:schemeClr val="bg1"/>
                        </a:solidFill>
                        <a:effectLst/>
                        <a:latin typeface="Microsoft YaHei" panose="020B0503020204020204" pitchFamily="34" charset="-122"/>
                        <a:ea typeface="Microsoft YaHei" panose="020B0503020204020204" pitchFamily="34" charset="-122"/>
                      </a:endParaRPr>
                    </a:p>
                  </a:txBody>
                  <a:tcPr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icrosoft YaHei" panose="020B0503020204020204" pitchFamily="34" charset="-122"/>
                          <a:ea typeface="Microsoft YaHei" panose="020B0503020204020204" pitchFamily="34" charset="-122"/>
                        </a:rPr>
                        <a:t>Longer titles may enhance the visibility of research content.</a:t>
                      </a:r>
                    </a:p>
                  </a:txBody>
                  <a:tcPr anchor="ctr">
                    <a:solidFill>
                      <a:schemeClr val="bg2"/>
                    </a:solidFill>
                  </a:tcPr>
                </a:tc>
                <a:extLst>
                  <a:ext uri="{0D108BD9-81ED-4DB2-BD59-A6C34878D82A}">
                    <a16:rowId xmlns:a16="http://schemas.microsoft.com/office/drawing/2014/main" val="2401352750"/>
                  </a:ext>
                </a:extLst>
              </a:tr>
            </a:tbl>
          </a:graphicData>
        </a:graphic>
      </p:graphicFrame>
    </p:spTree>
    <p:extLst>
      <p:ext uri="{BB962C8B-B14F-4D97-AF65-F5344CB8AC3E}">
        <p14:creationId xmlns:p14="http://schemas.microsoft.com/office/powerpoint/2010/main" val="317393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2FECD-24F4-59CA-BBB5-92D992B6B6FF}"/>
            </a:ext>
          </a:extLst>
        </p:cNvPr>
        <p:cNvGrpSpPr/>
        <p:nvPr/>
      </p:nvGrpSpPr>
      <p:grpSpPr>
        <a:xfrm>
          <a:off x="0" y="0"/>
          <a:ext cx="0" cy="0"/>
          <a:chOff x="0" y="0"/>
          <a:chExt cx="0" cy="0"/>
        </a:xfrm>
      </p:grpSpPr>
      <p:pic>
        <p:nvPicPr>
          <p:cNvPr id="19" name="图形 18">
            <a:extLst>
              <a:ext uri="{FF2B5EF4-FFF2-40B4-BE49-F238E27FC236}">
                <a16:creationId xmlns:a16="http://schemas.microsoft.com/office/drawing/2014/main" id="{9229BE02-48E0-F5F2-A678-325826ADF5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E5B35CE3-2D0A-D57E-59B8-22F26CB83598}"/>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EE8198CC-6C4C-21CD-9072-0771A1C96B81}"/>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6" name="任意多边形: 形状 5">
              <a:extLst>
                <a:ext uri="{FF2B5EF4-FFF2-40B4-BE49-F238E27FC236}">
                  <a16:creationId xmlns:a16="http://schemas.microsoft.com/office/drawing/2014/main" id="{EE205295-619B-73F2-19CD-D956AA986474}"/>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7" name="任意多边形: 形状 6">
              <a:extLst>
                <a:ext uri="{FF2B5EF4-FFF2-40B4-BE49-F238E27FC236}">
                  <a16:creationId xmlns:a16="http://schemas.microsoft.com/office/drawing/2014/main" id="{821E53E1-FAFD-FFFC-2DD3-91E08FE66326}"/>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8" name="任意多边形: 形状 7">
              <a:extLst>
                <a:ext uri="{FF2B5EF4-FFF2-40B4-BE49-F238E27FC236}">
                  <a16:creationId xmlns:a16="http://schemas.microsoft.com/office/drawing/2014/main" id="{88DFD89A-B43B-D899-8C2D-30887CF09A8B}"/>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9" name="任意多边形: 形状 8">
              <a:extLst>
                <a:ext uri="{FF2B5EF4-FFF2-40B4-BE49-F238E27FC236}">
                  <a16:creationId xmlns:a16="http://schemas.microsoft.com/office/drawing/2014/main" id="{0DD3EB5F-FD8F-DE13-E4ED-314AD1971969}"/>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grpSp>
      <p:sp>
        <p:nvSpPr>
          <p:cNvPr id="40" name="矩形 39">
            <a:extLst>
              <a:ext uri="{FF2B5EF4-FFF2-40B4-BE49-F238E27FC236}">
                <a16:creationId xmlns:a16="http://schemas.microsoft.com/office/drawing/2014/main" id="{223E3287-D768-F372-D662-A7093281F8A4}"/>
              </a:ext>
            </a:extLst>
          </p:cNvPr>
          <p:cNvSpPr/>
          <p:nvPr/>
        </p:nvSpPr>
        <p:spPr>
          <a:xfrm>
            <a:off x="1125000" y="304747"/>
            <a:ext cx="503195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300" normalizeH="0" baseline="0" noProof="0" dirty="0">
                <a:ln>
                  <a:noFill/>
                </a:ln>
                <a:solidFill>
                  <a:srgbClr val="2D508F"/>
                </a:solidFill>
                <a:effectLst/>
                <a:uLnTx/>
                <a:uFillTx/>
                <a:latin typeface="汉仪雅酷黑 75W"/>
                <a:cs typeface="+mn-ea"/>
                <a:sym typeface="+mn-lt"/>
              </a:rPr>
              <a:t>Estimation Methods</a:t>
            </a:r>
          </a:p>
        </p:txBody>
      </p:sp>
      <p:grpSp>
        <p:nvGrpSpPr>
          <p:cNvPr id="1042" name="组合 1041">
            <a:extLst>
              <a:ext uri="{FF2B5EF4-FFF2-40B4-BE49-F238E27FC236}">
                <a16:creationId xmlns:a16="http://schemas.microsoft.com/office/drawing/2014/main" id="{4546C542-0A18-55FB-F5F3-22D4494A39D6}"/>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A0531C30-42BB-F0F9-7F56-D20405B3B802}"/>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4" name="任意多边形: 形状 1043">
              <a:extLst>
                <a:ext uri="{FF2B5EF4-FFF2-40B4-BE49-F238E27FC236}">
                  <a16:creationId xmlns:a16="http://schemas.microsoft.com/office/drawing/2014/main" id="{AAFC6E14-2038-BB5C-3EA0-063F4B2D5909}"/>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5" name="任意多边形: 形状 1044">
              <a:extLst>
                <a:ext uri="{FF2B5EF4-FFF2-40B4-BE49-F238E27FC236}">
                  <a16:creationId xmlns:a16="http://schemas.microsoft.com/office/drawing/2014/main" id="{A454930D-1627-811B-699E-5DB133C5BBAB}"/>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6" name="任意多边形: 形状 1045">
              <a:extLst>
                <a:ext uri="{FF2B5EF4-FFF2-40B4-BE49-F238E27FC236}">
                  <a16:creationId xmlns:a16="http://schemas.microsoft.com/office/drawing/2014/main" id="{56B3F61F-B75F-9BE6-4759-EFD52B4D50CB}"/>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sp>
          <p:nvSpPr>
            <p:cNvPr id="1047" name="任意多边形: 形状 1046">
              <a:extLst>
                <a:ext uri="{FF2B5EF4-FFF2-40B4-BE49-F238E27FC236}">
                  <a16:creationId xmlns:a16="http://schemas.microsoft.com/office/drawing/2014/main" id="{89AEDF9F-92E2-53B3-8DE3-2EDAC47598CD}"/>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雅酷黑 75W"/>
                <a:cs typeface="+mn-cs"/>
              </a:endParaRPr>
            </a:p>
          </p:txBody>
        </p:sp>
      </p:grpSp>
      <p:sp>
        <p:nvSpPr>
          <p:cNvPr id="20" name="文本框 19">
            <a:extLst>
              <a:ext uri="{FF2B5EF4-FFF2-40B4-BE49-F238E27FC236}">
                <a16:creationId xmlns:a16="http://schemas.microsoft.com/office/drawing/2014/main" id="{4C4EB003-9D1F-3AA7-1D06-5A3290622D2E}"/>
              </a:ext>
            </a:extLst>
          </p:cNvPr>
          <p:cNvSpPr txBox="1"/>
          <p:nvPr/>
        </p:nvSpPr>
        <p:spPr>
          <a:xfrm>
            <a:off x="316992" y="1255699"/>
            <a:ext cx="10802112" cy="1393779"/>
          </a:xfrm>
          <a:prstGeom prst="rect">
            <a:avLst/>
          </a:prstGeom>
          <a:noFill/>
        </p:spPr>
        <p:txBody>
          <a:bodyPr wrap="square">
            <a:spAutoFit/>
          </a:bodyPr>
          <a:lstStyle/>
          <a:p>
            <a:pPr marL="285750" indent="-285750">
              <a:lnSpc>
                <a:spcPct val="120000"/>
              </a:lnSpc>
              <a:buFont typeface="Wingdings" pitchFamily="2" charset="2"/>
              <a:buChar char="ü"/>
            </a:pPr>
            <a:r>
              <a:rPr lang="en-US" altLang="zh-CN" dirty="0">
                <a:latin typeface="Microsoft YaHei" panose="020B0503020204020204" pitchFamily="34" charset="-122"/>
                <a:ea typeface="Microsoft YaHei" panose="020B0503020204020204" pitchFamily="34" charset="-122"/>
              </a:rPr>
              <a:t>Citations are count data for which the negative binomial models are natural candidates. Over-dispersion and the conditional mean of the outcome variable being much lower than its variance are the most common arguments for </a:t>
            </a:r>
            <a:r>
              <a:rPr lang="en-US" altLang="zh-CN" dirty="0" err="1">
                <a:latin typeface="Microsoft YaHei" panose="020B0503020204020204" pitchFamily="34" charset="-122"/>
                <a:ea typeface="Microsoft YaHei" panose="020B0503020204020204" pitchFamily="34" charset="-122"/>
              </a:rPr>
              <a:t>favouring</a:t>
            </a:r>
            <a:r>
              <a:rPr lang="en-US" altLang="zh-CN" dirty="0">
                <a:latin typeface="Microsoft YaHei" panose="020B0503020204020204" pitchFamily="34" charset="-122"/>
                <a:ea typeface="Microsoft YaHei" panose="020B0503020204020204" pitchFamily="34" charset="-122"/>
              </a:rPr>
              <a:t> the negative binomial over the Poisson model.</a:t>
            </a:r>
          </a:p>
        </p:txBody>
      </p:sp>
      <p:sp>
        <p:nvSpPr>
          <p:cNvPr id="21" name="文本框 20">
            <a:extLst>
              <a:ext uri="{FF2B5EF4-FFF2-40B4-BE49-F238E27FC236}">
                <a16:creationId xmlns:a16="http://schemas.microsoft.com/office/drawing/2014/main" id="{644CCEA4-F973-E7C4-07BD-F4FCACBAE517}"/>
              </a:ext>
            </a:extLst>
          </p:cNvPr>
          <p:cNvSpPr txBox="1"/>
          <p:nvPr/>
        </p:nvSpPr>
        <p:spPr>
          <a:xfrm>
            <a:off x="316992" y="2813013"/>
            <a:ext cx="10802112" cy="40254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dirty="0"/>
              <a:t>To test Hypotheses 1–4, a negative binomial model is used. We first construct Eq. (5) to test the main effect.</a:t>
            </a:r>
          </a:p>
        </p:txBody>
      </p:sp>
      <p:pic>
        <p:nvPicPr>
          <p:cNvPr id="22" name="Picture 1" title="Y 下标 i 等于 beta （ 小写 ） 下标 0 加 beta （ 小写 ） 下标 1 P 开始文本-结束文本 A I 下标 i 加 beta （ 小写 ） 下标 2 T 开始文本-结束文本 A I 下标 i 加 beta （ 小写 ） 下标 3 T 开始文本-结束文本 I 下标 i 加 beta （ 小写 ） 下标 4 I _ T 开始文本-结束文本 I 下标 i 加 加总 从 k 对 gamma （ 小写 ） 下标 k C o n t r o l 下标 k 逗号 i 结束下标">
            <a:extLst>
              <a:ext uri="{FF2B5EF4-FFF2-40B4-BE49-F238E27FC236}">
                <a16:creationId xmlns:a16="http://schemas.microsoft.com/office/drawing/2014/main" id="{94146758-44FA-4FFE-7D30-3FBE099A3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1" y="3259264"/>
            <a:ext cx="11047285" cy="745091"/>
          </a:xfrm>
          <a:prstGeom prst="rect">
            <a:avLst/>
          </a:prstGeom>
        </p:spPr>
      </p:pic>
      <p:sp>
        <p:nvSpPr>
          <p:cNvPr id="23" name="文本框 22">
            <a:extLst>
              <a:ext uri="{FF2B5EF4-FFF2-40B4-BE49-F238E27FC236}">
                <a16:creationId xmlns:a16="http://schemas.microsoft.com/office/drawing/2014/main" id="{0EC6DAE6-6DC6-FBA6-D418-E5FF140E74FF}"/>
              </a:ext>
            </a:extLst>
          </p:cNvPr>
          <p:cNvSpPr txBox="1"/>
          <p:nvPr/>
        </p:nvSpPr>
        <p:spPr>
          <a:xfrm>
            <a:off x="316992" y="4434549"/>
            <a:ext cx="10802112" cy="40254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dirty="0"/>
              <a:t>Second, we construct Eq. (6) to test Hypotheses 5.</a:t>
            </a:r>
          </a:p>
        </p:txBody>
      </p:sp>
      <p:pic>
        <p:nvPicPr>
          <p:cNvPr id="24" name="Picture 1" title="Y 下标 I 等于 beta （ 小写 ） 下标 0 加 beta （ 小写 ） 下标 1 P 开始文本-结束文本 A I 下标 i 加 beta （ 小写 ） 下标 2 T 开始文本-结束文本 A I 下标 i 加 beta （ 小写 ） 下标 3 T 开始文本-结束文本 I 下标 i 加 beta （ 小写 ） 下标 4 I _ T 开始文本-结束文本 I 下标 i 加 beta （ 小写 ） 下标 5 左括号 P 开始文本-结束文本 A I 下标 i 乘号 T 开始文本-结束文本 A I 下标 i 右括号 加&#10;beta （ 小写 ） 下标 6 左括号 P 开始文本-结束文本 A I 下标 i 乘号 T 开始文本-结束文本 I 下标 i 右括号 加 beta （ 小写 ） 下标 7 左括号 T 开始文本-结束文本 A I 下标 i 乘号 I _ T 开始文本-结束文本 I 下标 i 右括号 加 加总 从 k 对 gamma （ 小写 ） 下标 k C o n t r o l 下标 k 逗号 i 结束下标">
            <a:extLst>
              <a:ext uri="{FF2B5EF4-FFF2-40B4-BE49-F238E27FC236}">
                <a16:creationId xmlns:a16="http://schemas.microsoft.com/office/drawing/2014/main" id="{0D441B23-CD45-ED4D-871D-A0EB5F0C8E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651" y="4973066"/>
            <a:ext cx="10771567" cy="1403350"/>
          </a:xfrm>
          <a:prstGeom prst="rect">
            <a:avLst/>
          </a:prstGeom>
        </p:spPr>
      </p:pic>
    </p:spTree>
    <p:extLst>
      <p:ext uri="{BB962C8B-B14F-4D97-AF65-F5344CB8AC3E}">
        <p14:creationId xmlns:p14="http://schemas.microsoft.com/office/powerpoint/2010/main" val="4163864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3E15-25E4-401D-2AE9-7B6E7A44294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518B037-B114-0E37-CBCA-A1F034782D1A}"/>
              </a:ext>
            </a:extLst>
          </p:cNvPr>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a:extLst>
              <a:ext uri="{FF2B5EF4-FFF2-40B4-BE49-F238E27FC236}">
                <a16:creationId xmlns:a16="http://schemas.microsoft.com/office/drawing/2014/main" id="{CFAAA83F-6ED7-DB91-FC1B-8F5D508E251A}"/>
              </a:ext>
            </a:extLst>
          </p:cNvPr>
          <p:cNvGrpSpPr/>
          <p:nvPr/>
        </p:nvGrpSpPr>
        <p:grpSpPr>
          <a:xfrm>
            <a:off x="4919821" y="680041"/>
            <a:ext cx="2352353" cy="497128"/>
            <a:chOff x="9271922" y="328372"/>
            <a:chExt cx="2352353" cy="497128"/>
          </a:xfrm>
        </p:grpSpPr>
        <p:grpSp>
          <p:nvGrpSpPr>
            <p:cNvPr id="6" name="组合 5">
              <a:extLst>
                <a:ext uri="{FF2B5EF4-FFF2-40B4-BE49-F238E27FC236}">
                  <a16:creationId xmlns:a16="http://schemas.microsoft.com/office/drawing/2014/main" id="{D21B5308-299D-3904-5AB2-D9C43B722B3F}"/>
                </a:ext>
              </a:extLst>
            </p:cNvPr>
            <p:cNvGrpSpPr/>
            <p:nvPr/>
          </p:nvGrpSpPr>
          <p:grpSpPr>
            <a:xfrm>
              <a:off x="9271922" y="328372"/>
              <a:ext cx="2352353" cy="497128"/>
              <a:chOff x="9753600" y="368300"/>
              <a:chExt cx="1502375" cy="317500"/>
            </a:xfrm>
          </p:grpSpPr>
          <p:sp>
            <p:nvSpPr>
              <p:cNvPr id="14" name="椭圆 13">
                <a:extLst>
                  <a:ext uri="{FF2B5EF4-FFF2-40B4-BE49-F238E27FC236}">
                    <a16:creationId xmlns:a16="http://schemas.microsoft.com/office/drawing/2014/main" id="{223F3B57-B301-615A-0296-0E1D4EDE802D}"/>
                  </a:ext>
                </a:extLst>
              </p:cNvPr>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椭圆 14">
                <a:extLst>
                  <a:ext uri="{FF2B5EF4-FFF2-40B4-BE49-F238E27FC236}">
                    <a16:creationId xmlns:a16="http://schemas.microsoft.com/office/drawing/2014/main" id="{AFAC05BD-CEA2-6471-18EC-671B33B093C2}"/>
                  </a:ext>
                </a:extLst>
              </p:cNvPr>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椭圆 15">
                <a:extLst>
                  <a:ext uri="{FF2B5EF4-FFF2-40B4-BE49-F238E27FC236}">
                    <a16:creationId xmlns:a16="http://schemas.microsoft.com/office/drawing/2014/main" id="{C86D2151-1037-F4FC-75A7-D454C4836AED}"/>
                  </a:ext>
                </a:extLst>
              </p:cNvPr>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7" name="任意多边形: 形状 6">
              <a:extLst>
                <a:ext uri="{FF2B5EF4-FFF2-40B4-BE49-F238E27FC236}">
                  <a16:creationId xmlns:a16="http://schemas.microsoft.com/office/drawing/2014/main" id="{29778AAE-6D10-305A-8A95-ACB2502689EE}"/>
                </a:ext>
              </a:extLst>
            </p:cNvPr>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 name="图形 4">
              <a:extLst>
                <a:ext uri="{FF2B5EF4-FFF2-40B4-BE49-F238E27FC236}">
                  <a16:creationId xmlns:a16="http://schemas.microsoft.com/office/drawing/2014/main" id="{5B55A7AF-8420-2A56-C349-B4EB8C071F75}"/>
                </a:ext>
              </a:extLst>
            </p:cNvPr>
            <p:cNvGrpSpPr/>
            <p:nvPr/>
          </p:nvGrpSpPr>
          <p:grpSpPr>
            <a:xfrm>
              <a:off x="10308669" y="437286"/>
              <a:ext cx="286717" cy="271398"/>
              <a:chOff x="7567305" y="-62"/>
              <a:chExt cx="1997151" cy="1890443"/>
            </a:xfrm>
            <a:solidFill>
              <a:schemeClr val="bg1"/>
            </a:solidFill>
          </p:grpSpPr>
          <p:sp>
            <p:nvSpPr>
              <p:cNvPr id="12" name="任意多边形: 形状 11">
                <a:extLst>
                  <a:ext uri="{FF2B5EF4-FFF2-40B4-BE49-F238E27FC236}">
                    <a16:creationId xmlns:a16="http://schemas.microsoft.com/office/drawing/2014/main" id="{2D97D616-B6B3-CAF2-C34E-A51DF49B4031}"/>
                  </a:ext>
                </a:extLst>
              </p:cNvPr>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任意多边形: 形状 12">
                <a:extLst>
                  <a:ext uri="{FF2B5EF4-FFF2-40B4-BE49-F238E27FC236}">
                    <a16:creationId xmlns:a16="http://schemas.microsoft.com/office/drawing/2014/main" id="{79709808-93ED-E687-86EF-3B32622461A4}"/>
                  </a:ext>
                </a:extLst>
              </p:cNvPr>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图形 4">
              <a:extLst>
                <a:ext uri="{FF2B5EF4-FFF2-40B4-BE49-F238E27FC236}">
                  <a16:creationId xmlns:a16="http://schemas.microsoft.com/office/drawing/2014/main" id="{160048C3-764D-BF37-F225-CCFE1018F9C4}"/>
                </a:ext>
              </a:extLst>
            </p:cNvPr>
            <p:cNvGrpSpPr/>
            <p:nvPr/>
          </p:nvGrpSpPr>
          <p:grpSpPr>
            <a:xfrm>
              <a:off x="11230320" y="409978"/>
              <a:ext cx="281024" cy="298706"/>
              <a:chOff x="7567004" y="2256821"/>
              <a:chExt cx="1957493" cy="2080656"/>
            </a:xfrm>
            <a:solidFill>
              <a:schemeClr val="bg1"/>
            </a:solidFill>
          </p:grpSpPr>
          <p:sp>
            <p:nvSpPr>
              <p:cNvPr id="10" name="任意多边形: 形状 9">
                <a:extLst>
                  <a:ext uri="{FF2B5EF4-FFF2-40B4-BE49-F238E27FC236}">
                    <a16:creationId xmlns:a16="http://schemas.microsoft.com/office/drawing/2014/main" id="{A3C7A549-F696-B961-087C-47D164FBFC3A}"/>
                  </a:ext>
                </a:extLst>
              </p:cNvPr>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任意多边形: 形状 10">
                <a:extLst>
                  <a:ext uri="{FF2B5EF4-FFF2-40B4-BE49-F238E27FC236}">
                    <a16:creationId xmlns:a16="http://schemas.microsoft.com/office/drawing/2014/main" id="{728CAD63-6DAD-3952-8B52-716E4C17681C}"/>
                  </a:ext>
                </a:extLst>
              </p:cNvPr>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139" name="组合 138">
            <a:extLst>
              <a:ext uri="{FF2B5EF4-FFF2-40B4-BE49-F238E27FC236}">
                <a16:creationId xmlns:a16="http://schemas.microsoft.com/office/drawing/2014/main" id="{DEFA94FB-1E5B-7ED5-DBE1-8DF3BABE351D}"/>
              </a:ext>
            </a:extLst>
          </p:cNvPr>
          <p:cNvGrpSpPr/>
          <p:nvPr/>
        </p:nvGrpSpPr>
        <p:grpSpPr>
          <a:xfrm>
            <a:off x="2099362" y="3241916"/>
            <a:ext cx="4383236" cy="605397"/>
            <a:chOff x="1810076" y="3166502"/>
            <a:chExt cx="4383236" cy="605397"/>
          </a:xfrm>
        </p:grpSpPr>
        <p:sp>
          <p:nvSpPr>
            <p:cNvPr id="21" name="矩形: 圆角 20">
              <a:extLst>
                <a:ext uri="{FF2B5EF4-FFF2-40B4-BE49-F238E27FC236}">
                  <a16:creationId xmlns:a16="http://schemas.microsoft.com/office/drawing/2014/main" id="{C0C26501-5D1A-1978-93F6-93CD321BA855}"/>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文本框 21">
              <a:extLst>
                <a:ext uri="{FF2B5EF4-FFF2-40B4-BE49-F238E27FC236}">
                  <a16:creationId xmlns:a16="http://schemas.microsoft.com/office/drawing/2014/main" id="{9A56F572-9CB6-8F50-81D3-EF0FF5155467}"/>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矩形 136">
              <a:extLst>
                <a:ext uri="{FF2B5EF4-FFF2-40B4-BE49-F238E27FC236}">
                  <a16:creationId xmlns:a16="http://schemas.microsoft.com/office/drawing/2014/main" id="{B12DEB4D-8E79-6892-28AA-8ABAE47EB4ED}"/>
                </a:ext>
              </a:extLst>
            </p:cNvPr>
            <p:cNvSpPr/>
            <p:nvPr/>
          </p:nvSpPr>
          <p:spPr>
            <a:xfrm>
              <a:off x="2857596" y="3336581"/>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Introduction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5" name="矩形: 圆角 154">
            <a:extLst>
              <a:ext uri="{FF2B5EF4-FFF2-40B4-BE49-F238E27FC236}">
                <a16:creationId xmlns:a16="http://schemas.microsoft.com/office/drawing/2014/main" id="{C7582440-D8B9-73B1-940E-8E0E0002328B}"/>
              </a:ext>
            </a:extLst>
          </p:cNvPr>
          <p:cNvSpPr/>
          <p:nvPr/>
        </p:nvSpPr>
        <p:spPr>
          <a:xfrm>
            <a:off x="6242203" y="4102747"/>
            <a:ext cx="4862449" cy="1253765"/>
          </a:xfrm>
          <a:prstGeom prst="roundRect">
            <a:avLst>
              <a:gd name="adj" fmla="val 11404"/>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矩形: 圆角 140">
            <a:extLst>
              <a:ext uri="{FF2B5EF4-FFF2-40B4-BE49-F238E27FC236}">
                <a16:creationId xmlns:a16="http://schemas.microsoft.com/office/drawing/2014/main" id="{71DB99BE-29AC-075E-5DF6-0A050E99BB2C}"/>
              </a:ext>
            </a:extLst>
          </p:cNvPr>
          <p:cNvSpPr/>
          <p:nvPr/>
        </p:nvSpPr>
        <p:spPr>
          <a:xfrm>
            <a:off x="6342642" y="3241916"/>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2" name="文本框 141">
            <a:extLst>
              <a:ext uri="{FF2B5EF4-FFF2-40B4-BE49-F238E27FC236}">
                <a16:creationId xmlns:a16="http://schemas.microsoft.com/office/drawing/2014/main" id="{E3F64612-1C23-E5DD-6177-B32FE225F2B1}"/>
              </a:ext>
            </a:extLst>
          </p:cNvPr>
          <p:cNvSpPr txBox="1"/>
          <p:nvPr/>
        </p:nvSpPr>
        <p:spPr>
          <a:xfrm>
            <a:off x="6245854" y="3358733"/>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矩形 142">
            <a:extLst>
              <a:ext uri="{FF2B5EF4-FFF2-40B4-BE49-F238E27FC236}">
                <a16:creationId xmlns:a16="http://schemas.microsoft.com/office/drawing/2014/main" id="{685EEE04-184E-21E0-040C-E20A7721BB64}"/>
              </a:ext>
            </a:extLst>
          </p:cNvPr>
          <p:cNvSpPr/>
          <p:nvPr/>
        </p:nvSpPr>
        <p:spPr>
          <a:xfrm>
            <a:off x="7293373" y="3242662"/>
            <a:ext cx="4426187" cy="646331"/>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Research framework and hypotheses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45" name="组合 144">
            <a:extLst>
              <a:ext uri="{FF2B5EF4-FFF2-40B4-BE49-F238E27FC236}">
                <a16:creationId xmlns:a16="http://schemas.microsoft.com/office/drawing/2014/main" id="{290C5F89-E1BC-4D21-6BDA-87667A02F82D}"/>
              </a:ext>
            </a:extLst>
          </p:cNvPr>
          <p:cNvGrpSpPr/>
          <p:nvPr/>
        </p:nvGrpSpPr>
        <p:grpSpPr>
          <a:xfrm>
            <a:off x="2099362" y="4438819"/>
            <a:ext cx="4383236" cy="605397"/>
            <a:chOff x="1810076" y="3166502"/>
            <a:chExt cx="4383236" cy="605397"/>
          </a:xfrm>
        </p:grpSpPr>
        <p:sp>
          <p:nvSpPr>
            <p:cNvPr id="146" name="矩形: 圆角 145">
              <a:extLst>
                <a:ext uri="{FF2B5EF4-FFF2-40B4-BE49-F238E27FC236}">
                  <a16:creationId xmlns:a16="http://schemas.microsoft.com/office/drawing/2014/main" id="{4235F73D-B70F-05AD-F424-214BBE41390C}"/>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7" name="文本框 146">
              <a:extLst>
                <a:ext uri="{FF2B5EF4-FFF2-40B4-BE49-F238E27FC236}">
                  <a16:creationId xmlns:a16="http://schemas.microsoft.com/office/drawing/2014/main" id="{05E3D64A-BD7A-74D2-CC47-C53A751C3006}"/>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147">
              <a:extLst>
                <a:ext uri="{FF2B5EF4-FFF2-40B4-BE49-F238E27FC236}">
                  <a16:creationId xmlns:a16="http://schemas.microsoft.com/office/drawing/2014/main" id="{D32B0DD9-5CEF-8B19-E3CC-3DCA3BAA1747}"/>
                </a:ext>
              </a:extLst>
            </p:cNvPr>
            <p:cNvSpPr/>
            <p:nvPr/>
          </p:nvSpPr>
          <p:spPr>
            <a:xfrm>
              <a:off x="2857596" y="3347870"/>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Data and method</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0" name="组合 149">
            <a:extLst>
              <a:ext uri="{FF2B5EF4-FFF2-40B4-BE49-F238E27FC236}">
                <a16:creationId xmlns:a16="http://schemas.microsoft.com/office/drawing/2014/main" id="{46310583-1234-2D83-D602-8580A7FEAD25}"/>
              </a:ext>
            </a:extLst>
          </p:cNvPr>
          <p:cNvGrpSpPr/>
          <p:nvPr/>
        </p:nvGrpSpPr>
        <p:grpSpPr>
          <a:xfrm>
            <a:off x="6245854" y="4438819"/>
            <a:ext cx="4383236" cy="605397"/>
            <a:chOff x="1810076" y="3166502"/>
            <a:chExt cx="4383236" cy="605397"/>
          </a:xfrm>
        </p:grpSpPr>
        <p:sp>
          <p:nvSpPr>
            <p:cNvPr id="151" name="矩形: 圆角 150">
              <a:extLst>
                <a:ext uri="{FF2B5EF4-FFF2-40B4-BE49-F238E27FC236}">
                  <a16:creationId xmlns:a16="http://schemas.microsoft.com/office/drawing/2014/main" id="{6525A9B1-58A1-362E-C76C-80519707D238}"/>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2" name="文本框 151">
              <a:extLst>
                <a:ext uri="{FF2B5EF4-FFF2-40B4-BE49-F238E27FC236}">
                  <a16:creationId xmlns:a16="http://schemas.microsoft.com/office/drawing/2014/main" id="{0FAAD819-2513-ADE2-7CF1-D0658FB2DEB4}"/>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152">
              <a:extLst>
                <a:ext uri="{FF2B5EF4-FFF2-40B4-BE49-F238E27FC236}">
                  <a16:creationId xmlns:a16="http://schemas.microsoft.com/office/drawing/2014/main" id="{2552A904-B735-70E6-BFB5-62E5A46FFC35}"/>
                </a:ext>
              </a:extLst>
            </p:cNvPr>
            <p:cNvSpPr/>
            <p:nvPr/>
          </p:nvSpPr>
          <p:spPr>
            <a:xfrm>
              <a:off x="2857596" y="3314004"/>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Result</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8" name="图形 156">
            <a:extLst>
              <a:ext uri="{FF2B5EF4-FFF2-40B4-BE49-F238E27FC236}">
                <a16:creationId xmlns:a16="http://schemas.microsoft.com/office/drawing/2014/main" id="{786785F1-F1AB-3564-9068-C78E318E1EB9}"/>
              </a:ext>
            </a:extLst>
          </p:cNvPr>
          <p:cNvGrpSpPr/>
          <p:nvPr/>
        </p:nvGrpSpPr>
        <p:grpSpPr>
          <a:xfrm>
            <a:off x="1506631" y="3371302"/>
            <a:ext cx="505213" cy="713525"/>
            <a:chOff x="4737497" y="1518591"/>
            <a:chExt cx="2691442" cy="3801191"/>
          </a:xfrm>
        </p:grpSpPr>
        <p:sp>
          <p:nvSpPr>
            <p:cNvPr id="160" name="任意多边形: 形状 159">
              <a:extLst>
                <a:ext uri="{FF2B5EF4-FFF2-40B4-BE49-F238E27FC236}">
                  <a16:creationId xmlns:a16="http://schemas.microsoft.com/office/drawing/2014/main" id="{740E8B6E-0452-15C5-EDFC-920ADE1D8020}"/>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a:extLst>
                <a:ext uri="{FF2B5EF4-FFF2-40B4-BE49-F238E27FC236}">
                  <a16:creationId xmlns:a16="http://schemas.microsoft.com/office/drawing/2014/main" id="{36B9B77E-6925-DC0C-26DD-6D60A29BF903}"/>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a:extLst>
                <a:ext uri="{FF2B5EF4-FFF2-40B4-BE49-F238E27FC236}">
                  <a16:creationId xmlns:a16="http://schemas.microsoft.com/office/drawing/2014/main" id="{4ADA56BB-80BD-F7DD-C3E7-51C42C0201B6}"/>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9785FB9C-1329-F769-3C17-9435255B7955}"/>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a:extLst>
                <a:ext uri="{FF2B5EF4-FFF2-40B4-BE49-F238E27FC236}">
                  <a16:creationId xmlns:a16="http://schemas.microsoft.com/office/drawing/2014/main" id="{4258DD57-E962-0ED6-68B3-BB28D09E95F2}"/>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组合 1">
            <a:extLst>
              <a:ext uri="{FF2B5EF4-FFF2-40B4-BE49-F238E27FC236}">
                <a16:creationId xmlns:a16="http://schemas.microsoft.com/office/drawing/2014/main" id="{1AFBB32B-DFA0-81E9-315C-E2201B0C089C}"/>
              </a:ext>
            </a:extLst>
          </p:cNvPr>
          <p:cNvGrpSpPr/>
          <p:nvPr/>
        </p:nvGrpSpPr>
        <p:grpSpPr>
          <a:xfrm>
            <a:off x="3378200" y="1408317"/>
            <a:ext cx="5372100" cy="400110"/>
            <a:chOff x="3378200" y="1695400"/>
            <a:chExt cx="5372100" cy="400110"/>
          </a:xfrm>
        </p:grpSpPr>
        <p:sp>
          <p:nvSpPr>
            <p:cNvPr id="3" name="文本框 2">
              <a:extLst>
                <a:ext uri="{FF2B5EF4-FFF2-40B4-BE49-F238E27FC236}">
                  <a16:creationId xmlns:a16="http://schemas.microsoft.com/office/drawing/2014/main" id="{7A3B42A9-EC28-D429-C060-A203C68BE26B}"/>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AII-EEKE2025</a:t>
              </a:r>
              <a:endParaRPr lang="zh-CN" altLang="en-US"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3" name="直接连接符 21">
              <a:extLst>
                <a:ext uri="{FF2B5EF4-FFF2-40B4-BE49-F238E27FC236}">
                  <a16:creationId xmlns:a16="http://schemas.microsoft.com/office/drawing/2014/main" id="{9ED34239-8107-C2F1-4EC8-1F219640E2F3}"/>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7FE6C9-2DAB-32E3-1DB9-D7BD4B029D6F}"/>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4DB3036A-36FA-8FEF-27CB-15D9D4290CAA}"/>
              </a:ext>
            </a:extLst>
          </p:cNvPr>
          <p:cNvGrpSpPr/>
          <p:nvPr/>
        </p:nvGrpSpPr>
        <p:grpSpPr>
          <a:xfrm>
            <a:off x="2099362" y="5466108"/>
            <a:ext cx="5181970" cy="605397"/>
            <a:chOff x="1810076" y="3166502"/>
            <a:chExt cx="5181970" cy="605397"/>
          </a:xfrm>
        </p:grpSpPr>
        <p:sp>
          <p:nvSpPr>
            <p:cNvPr id="18" name="矩形: 圆角 17">
              <a:extLst>
                <a:ext uri="{FF2B5EF4-FFF2-40B4-BE49-F238E27FC236}">
                  <a16:creationId xmlns:a16="http://schemas.microsoft.com/office/drawing/2014/main" id="{D8CF8E65-1C74-82E2-48AC-42FB110D2832}"/>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文本框 18">
              <a:extLst>
                <a:ext uri="{FF2B5EF4-FFF2-40B4-BE49-F238E27FC236}">
                  <a16:creationId xmlns:a16="http://schemas.microsoft.com/office/drawing/2014/main" id="{EF2D560E-30F5-FA0A-D306-2947DAD6469B}"/>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72D6F38C-D44D-F4BB-D602-A06C9AD15C76}"/>
                </a:ext>
              </a:extLst>
            </p:cNvPr>
            <p:cNvSpPr/>
            <p:nvPr/>
          </p:nvSpPr>
          <p:spPr>
            <a:xfrm>
              <a:off x="2857595" y="3347870"/>
              <a:ext cx="4134451"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Discussion and conclusion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extLst>
      <p:ext uri="{BB962C8B-B14F-4D97-AF65-F5344CB8AC3E}">
        <p14:creationId xmlns:p14="http://schemas.microsoft.com/office/powerpoint/2010/main" val="304932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FC0F-B744-0DC6-2EAF-11A536A6164C}"/>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3123B2A2-64CC-E733-8911-E1A33D614B0C}"/>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F2BCCBB2-C3DF-0414-76A3-46C324BE83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49D553F0-81A8-84FF-1E3F-45ACB70EE18C}"/>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1FB8F099-F058-1716-5D25-93FA9E71C1EE}"/>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D7D4742B-7B34-3507-428C-9F26BE3F1A9B}"/>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073357DA-5155-64EF-A9B2-4C1CEE1043F2}"/>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FD4AE17F-5425-B88A-F634-677173B7A6E0}"/>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7137548C-B1A9-21F5-5A3E-ECB3A06E2DD0}"/>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DDADB261-7A04-8FA2-B3B7-EC55000CEDEA}"/>
              </a:ext>
            </a:extLst>
          </p:cNvPr>
          <p:cNvSpPr/>
          <p:nvPr/>
        </p:nvSpPr>
        <p:spPr>
          <a:xfrm>
            <a:off x="1125001" y="304747"/>
            <a:ext cx="33357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Results</a:t>
            </a:r>
            <a:endParaRPr kumimoji="0" lang="zh-CN" altLang="en-US" sz="24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endParaRPr>
          </a:p>
        </p:txBody>
      </p:sp>
      <p:grpSp>
        <p:nvGrpSpPr>
          <p:cNvPr id="1042" name="组合 1041">
            <a:extLst>
              <a:ext uri="{FF2B5EF4-FFF2-40B4-BE49-F238E27FC236}">
                <a16:creationId xmlns:a16="http://schemas.microsoft.com/office/drawing/2014/main" id="{246B2B0F-8DE2-D6B0-1A3A-774D946BFCFE}"/>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340F192E-41B3-1B09-614B-CF9E77CB0F7E}"/>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017AD493-0585-CD13-5F18-57EFCAD26FFD}"/>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99C65337-F4EF-CCC3-7B13-30A2C6AA8209}"/>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F5AEA143-DAFB-8CDE-A4FE-B4D247850342}"/>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FB4627D6-7411-35A3-5C22-59E3D638B6D1}"/>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aphicFrame>
        <p:nvGraphicFramePr>
          <p:cNvPr id="28" name="表格 27">
            <a:extLst>
              <a:ext uri="{FF2B5EF4-FFF2-40B4-BE49-F238E27FC236}">
                <a16:creationId xmlns:a16="http://schemas.microsoft.com/office/drawing/2014/main" id="{5E7C8123-0315-71E1-E6D4-B7D2E153D055}"/>
              </a:ext>
            </a:extLst>
          </p:cNvPr>
          <p:cNvGraphicFramePr>
            <a:graphicFrameLocks noGrp="1"/>
          </p:cNvGraphicFramePr>
          <p:nvPr>
            <p:extLst>
              <p:ext uri="{D42A27DB-BD31-4B8C-83A1-F6EECF244321}">
                <p14:modId xmlns:p14="http://schemas.microsoft.com/office/powerpoint/2010/main" val="739060140"/>
              </p:ext>
            </p:extLst>
          </p:nvPr>
        </p:nvGraphicFramePr>
        <p:xfrm>
          <a:off x="2430780" y="807502"/>
          <a:ext cx="7330441" cy="5978438"/>
        </p:xfrm>
        <a:graphic>
          <a:graphicData uri="http://schemas.openxmlformats.org/drawingml/2006/table">
            <a:tbl>
              <a:tblPr firstRow="1" firstCol="1" bandRow="1">
                <a:tableStyleId>{7DF18680-E054-41AD-8BC1-D1AEF772440D}</a:tableStyleId>
              </a:tblPr>
              <a:tblGrid>
                <a:gridCol w="1502740">
                  <a:extLst>
                    <a:ext uri="{9D8B030D-6E8A-4147-A177-3AD203B41FA5}">
                      <a16:colId xmlns:a16="http://schemas.microsoft.com/office/drawing/2014/main" val="73095074"/>
                    </a:ext>
                  </a:extLst>
                </a:gridCol>
                <a:gridCol w="1942567">
                  <a:extLst>
                    <a:ext uri="{9D8B030D-6E8A-4147-A177-3AD203B41FA5}">
                      <a16:colId xmlns:a16="http://schemas.microsoft.com/office/drawing/2014/main" val="1779739977"/>
                    </a:ext>
                  </a:extLst>
                </a:gridCol>
                <a:gridCol w="1942567">
                  <a:extLst>
                    <a:ext uri="{9D8B030D-6E8A-4147-A177-3AD203B41FA5}">
                      <a16:colId xmlns:a16="http://schemas.microsoft.com/office/drawing/2014/main" val="3062310555"/>
                    </a:ext>
                  </a:extLst>
                </a:gridCol>
                <a:gridCol w="1942567">
                  <a:extLst>
                    <a:ext uri="{9D8B030D-6E8A-4147-A177-3AD203B41FA5}">
                      <a16:colId xmlns:a16="http://schemas.microsoft.com/office/drawing/2014/main" val="1961762440"/>
                    </a:ext>
                  </a:extLst>
                </a:gridCol>
              </a:tblGrid>
              <a:tr h="315127">
                <a:tc>
                  <a:txBody>
                    <a:bodyPr/>
                    <a:lstStyle/>
                    <a:p>
                      <a:pPr algn="ctr">
                        <a:spcAft>
                          <a:spcPts val="1200"/>
                        </a:spcAft>
                        <a:buNone/>
                      </a:pPr>
                      <a:r>
                        <a:rPr lang="en-US" sz="1000" dirty="0">
                          <a:effectLst/>
                          <a:latin typeface="Microsoft YaHei" panose="020B0503020204020204" pitchFamily="34" charset="-122"/>
                          <a:ea typeface="Microsoft YaHei" panose="020B0503020204020204" pitchFamily="34" charset="-122"/>
                        </a:rPr>
                        <a:t>Variable</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dirty="0">
                          <a:effectLst/>
                          <a:latin typeface="Microsoft YaHei" panose="020B0503020204020204" pitchFamily="34" charset="-122"/>
                          <a:ea typeface="Microsoft YaHei" panose="020B0503020204020204" pitchFamily="34" charset="-122"/>
                        </a:rPr>
                        <a:t>Model 1</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dirty="0">
                          <a:effectLst/>
                          <a:latin typeface="Microsoft YaHei" panose="020B0503020204020204" pitchFamily="34" charset="-122"/>
                          <a:ea typeface="Microsoft YaHei" panose="020B0503020204020204" pitchFamily="34" charset="-122"/>
                        </a:rPr>
                        <a:t>Model 2</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Model 3</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extLst>
                  <a:ext uri="{0D108BD9-81ED-4DB2-BD59-A6C34878D82A}">
                    <a16:rowId xmlns:a16="http://schemas.microsoft.com/office/drawing/2014/main" val="983109933"/>
                  </a:ext>
                </a:extLst>
              </a:tr>
              <a:tr h="271554">
                <a:tc>
                  <a:txBody>
                    <a:bodyPr/>
                    <a:lstStyle/>
                    <a:p>
                      <a:pPr algn="ctr">
                        <a:buNone/>
                      </a:pPr>
                      <a:r>
                        <a:rPr lang="en-US" sz="1000" dirty="0">
                          <a:effectLst/>
                          <a:latin typeface="Microsoft YaHei" panose="020B0503020204020204" pitchFamily="34" charset="-122"/>
                          <a:ea typeface="Microsoft YaHei" panose="020B0503020204020204" pitchFamily="34" charset="-122"/>
                        </a:rPr>
                        <a:t>T-AI</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spcAft>
                          <a:spcPts val="1200"/>
                        </a:spcAft>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0.480***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(0.074)</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0.200</a:t>
                      </a:r>
                      <a:r>
                        <a:rPr lang="en-US" sz="1200" baseline="30000">
                          <a:effectLst/>
                          <a:latin typeface="Libertinus Serif"/>
                          <a:ea typeface="Times New Roman" panose="02020603050405020304" pitchFamily="18" charset="0"/>
                          <a:cs typeface="Times New Roman" panose="02020603050405020304" pitchFamily="18" charset="0"/>
                        </a:rPr>
                        <a:t>a</a:t>
                      </a: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(0.104)</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727019071"/>
                  </a:ext>
                </a:extLst>
              </a:tr>
              <a:tr h="271554">
                <a:tc>
                  <a:txBody>
                    <a:bodyPr/>
                    <a:lstStyle/>
                    <a:p>
                      <a:pPr algn="ctr">
                        <a:buNone/>
                      </a:pPr>
                      <a:r>
                        <a:rPr lang="en-US" sz="1000" dirty="0">
                          <a:effectLst/>
                          <a:latin typeface="Microsoft YaHei" panose="020B0503020204020204" pitchFamily="34" charset="-122"/>
                          <a:ea typeface="Microsoft YaHei" panose="020B0503020204020204" pitchFamily="34" charset="-122"/>
                        </a:rPr>
                        <a:t>P-AI</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1.452***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(0.070)</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0.798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(0.557)</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1313851937"/>
                  </a:ext>
                </a:extLst>
              </a:tr>
              <a:tr h="271554">
                <a:tc>
                  <a:txBody>
                    <a:bodyPr/>
                    <a:lstStyle/>
                    <a:p>
                      <a:pPr algn="ctr">
                        <a:buNone/>
                      </a:pPr>
                      <a:r>
                        <a:rPr lang="en-US" sz="1000" dirty="0">
                          <a:effectLst/>
                          <a:latin typeface="Microsoft YaHei" panose="020B0503020204020204" pitchFamily="34" charset="-122"/>
                          <a:ea typeface="Microsoft YaHei" panose="020B0503020204020204" pitchFamily="34" charset="-122"/>
                        </a:rPr>
                        <a:t>T-I</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1.123***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(0.170)</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0.504</a:t>
                      </a:r>
                      <a:r>
                        <a:rPr lang="en-US" sz="1200" baseline="30000">
                          <a:effectLst/>
                          <a:latin typeface="Libertinus Serif"/>
                          <a:ea typeface="Times New Roman" panose="02020603050405020304" pitchFamily="18" charset="0"/>
                          <a:cs typeface="Times New Roman" panose="02020603050405020304" pitchFamily="18" charset="0"/>
                        </a:rPr>
                        <a:t> a</a:t>
                      </a: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(0.289)</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729365673"/>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I_T-I</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0.863***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(0.146)</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2.166***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(0.211)</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473853757"/>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T_AI X P_AI</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0.844***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(0.220)</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629244854"/>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T_I X P-AI</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1.840**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(0.624)</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218298988"/>
                  </a:ext>
                </a:extLst>
              </a:tr>
              <a:tr h="271554">
                <a:tc>
                  <a:txBody>
                    <a:bodyPr/>
                    <a:lstStyle/>
                    <a:p>
                      <a:pPr algn="ctr">
                        <a:buNone/>
                      </a:pPr>
                      <a:r>
                        <a:rPr lang="en-US" sz="1000" dirty="0">
                          <a:effectLst/>
                          <a:latin typeface="Microsoft YaHei" panose="020B0503020204020204" pitchFamily="34" charset="-122"/>
                          <a:ea typeface="Microsoft YaHei" panose="020B0503020204020204" pitchFamily="34" charset="-122"/>
                        </a:rPr>
                        <a:t>I_T-I X T-AI</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 </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b="1" dirty="0">
                          <a:solidFill>
                            <a:srgbClr val="2F5597"/>
                          </a:solidFill>
                          <a:effectLst/>
                          <a:latin typeface="Libertinus Serif"/>
                          <a:ea typeface="Times New Roman" panose="02020603050405020304" pitchFamily="18" charset="0"/>
                          <a:cs typeface="Times New Roman" panose="02020603050405020304" pitchFamily="18" charset="0"/>
                        </a:rPr>
                        <a:t>-3.059*** </a:t>
                      </a:r>
                      <a:endParaRPr lang="zh-CN" sz="1200" b="1" dirty="0">
                        <a:solidFill>
                          <a:srgbClr val="2F5597"/>
                        </a:solidFill>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b="1" dirty="0">
                          <a:solidFill>
                            <a:srgbClr val="2F5597"/>
                          </a:solidFill>
                          <a:effectLst/>
                          <a:latin typeface="Libertinus Serif"/>
                          <a:ea typeface="Times New Roman" panose="02020603050405020304" pitchFamily="18" charset="0"/>
                          <a:cs typeface="Times New Roman" panose="02020603050405020304" pitchFamily="18" charset="0"/>
                        </a:rPr>
                        <a:t>(0.342)</a:t>
                      </a:r>
                      <a:endParaRPr lang="zh-CN" sz="1200" b="1" dirty="0">
                        <a:solidFill>
                          <a:srgbClr val="2F5597"/>
                        </a:solidFill>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1112149386"/>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LN(NA+1)</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0.562***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(0.023)</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0.768***</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(0.037)</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0.840***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(0.038)</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280888635"/>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OAS</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0.192***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(0.046)</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0.363***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(0.048)</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0.366***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(0.048)</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71613941"/>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PT</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1.029***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(0.049)</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1.4797***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(0.0515)</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1.481***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(0.052)</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470703615"/>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PY</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0.492***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(0.006)</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0.491***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(0.006)</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0.492***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(0.006)</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951325243"/>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LN(NR+1)</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0.742***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(0.019)</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0.664***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(0.020)</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0.659***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(0.020)</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4023445685"/>
                  </a:ext>
                </a:extLst>
              </a:tr>
              <a:tr h="271554">
                <a:tc>
                  <a:txBody>
                    <a:bodyPr/>
                    <a:lstStyle/>
                    <a:p>
                      <a:pPr algn="ctr">
                        <a:buNone/>
                      </a:pPr>
                      <a:r>
                        <a:rPr lang="en-US" sz="1000">
                          <a:effectLst/>
                          <a:latin typeface="Microsoft YaHei" panose="020B0503020204020204" pitchFamily="34" charset="-122"/>
                          <a:ea typeface="Microsoft YaHei" panose="020B0503020204020204" pitchFamily="34" charset="-122"/>
                        </a:rPr>
                        <a:t>LT</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-0.048*** </a:t>
                      </a:r>
                      <a:endParaRPr lang="zh-CN" sz="120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a:effectLst/>
                          <a:latin typeface="Libertinus Serif"/>
                          <a:ea typeface="Times New Roman" panose="02020603050405020304" pitchFamily="18" charset="0"/>
                          <a:cs typeface="Times New Roman" panose="02020603050405020304" pitchFamily="18" charset="0"/>
                        </a:rPr>
                        <a:t>(0.004)</a:t>
                      </a:r>
                      <a:endParaRPr lang="zh-CN" sz="12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-0.046***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(0.004)</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lstStyle/>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-0.046*** </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p>
                      <a:pPr algn="ctr">
                        <a:lnSpc>
                          <a:spcPct val="110000"/>
                        </a:lnSpc>
                        <a:buNone/>
                      </a:pPr>
                      <a:r>
                        <a:rPr lang="en-US" sz="1200" dirty="0">
                          <a:effectLst/>
                          <a:latin typeface="Libertinus Serif"/>
                          <a:ea typeface="Times New Roman" panose="02020603050405020304" pitchFamily="18" charset="0"/>
                          <a:cs typeface="Times New Roman" panose="02020603050405020304" pitchFamily="18" charset="0"/>
                        </a:rPr>
                        <a:t>(0.004)</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1051969695"/>
                  </a:ext>
                </a:extLst>
              </a:tr>
              <a:tr h="135777">
                <a:tc>
                  <a:txBody>
                    <a:bodyPr/>
                    <a:lstStyle/>
                    <a:p>
                      <a:pPr algn="ctr">
                        <a:buNone/>
                      </a:pPr>
                      <a:r>
                        <a:rPr lang="en-US" sz="1000">
                          <a:effectLst/>
                          <a:latin typeface="Microsoft YaHei" panose="020B0503020204020204" pitchFamily="34" charset="-122"/>
                          <a:ea typeface="Microsoft YaHei" panose="020B0503020204020204" pitchFamily="34" charset="-122"/>
                        </a:rPr>
                        <a:t>Observations</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6643</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tc>
                <a:tc>
                  <a:txBody>
                    <a:bodyPr/>
                    <a:lstStyle/>
                    <a:p>
                      <a:pPr algn="ctr">
                        <a:buNone/>
                      </a:pPr>
                      <a:r>
                        <a:rPr lang="en-US" sz="1000" dirty="0">
                          <a:effectLst/>
                          <a:latin typeface="Microsoft YaHei" panose="020B0503020204020204" pitchFamily="34" charset="-122"/>
                          <a:ea typeface="Microsoft YaHei" panose="020B0503020204020204" pitchFamily="34" charset="-122"/>
                        </a:rPr>
                        <a:t>6643</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tc>
                <a:tc>
                  <a:txBody>
                    <a:bodyPr/>
                    <a:lstStyle/>
                    <a:p>
                      <a:pPr algn="ctr">
                        <a:buNone/>
                      </a:pPr>
                      <a:r>
                        <a:rPr lang="en-US" sz="1000" dirty="0">
                          <a:effectLst/>
                          <a:latin typeface="Microsoft YaHei" panose="020B0503020204020204" pitchFamily="34" charset="-122"/>
                          <a:ea typeface="Microsoft YaHei" panose="020B0503020204020204" pitchFamily="34" charset="-122"/>
                        </a:rPr>
                        <a:t>6643</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tc>
                <a:extLst>
                  <a:ext uri="{0D108BD9-81ED-4DB2-BD59-A6C34878D82A}">
                    <a16:rowId xmlns:a16="http://schemas.microsoft.com/office/drawing/2014/main" val="1626389283"/>
                  </a:ext>
                </a:extLst>
              </a:tr>
              <a:tr h="135777">
                <a:tc>
                  <a:txBody>
                    <a:bodyPr/>
                    <a:lstStyle/>
                    <a:p>
                      <a:pPr algn="ctr">
                        <a:buNone/>
                      </a:pPr>
                      <a:r>
                        <a:rPr lang="en-US" sz="1000">
                          <a:effectLst/>
                          <a:latin typeface="Microsoft YaHei" panose="020B0503020204020204" pitchFamily="34" charset="-122"/>
                          <a:ea typeface="Microsoft YaHei" panose="020B0503020204020204" pitchFamily="34" charset="-122"/>
                        </a:rPr>
                        <a:t>Log Likelihood</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-27383.223</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-26935.616</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dirty="0">
                          <a:effectLst/>
                          <a:latin typeface="Microsoft YaHei" panose="020B0503020204020204" pitchFamily="34" charset="-122"/>
                          <a:ea typeface="Microsoft YaHei" panose="020B0503020204020204" pitchFamily="34" charset="-122"/>
                        </a:rPr>
                        <a:t>-26894.752</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extLst>
                  <a:ext uri="{0D108BD9-81ED-4DB2-BD59-A6C34878D82A}">
                    <a16:rowId xmlns:a16="http://schemas.microsoft.com/office/drawing/2014/main" val="1158508562"/>
                  </a:ext>
                </a:extLst>
              </a:tr>
              <a:tr h="135777">
                <a:tc>
                  <a:txBody>
                    <a:bodyPr/>
                    <a:lstStyle/>
                    <a:p>
                      <a:pPr algn="ctr">
                        <a:buNone/>
                      </a:pPr>
                      <a:r>
                        <a:rPr lang="en-US" sz="1000">
                          <a:effectLst/>
                          <a:latin typeface="Microsoft YaHei" panose="020B0503020204020204" pitchFamily="34" charset="-122"/>
                          <a:ea typeface="Microsoft YaHei" panose="020B0503020204020204" pitchFamily="34" charset="-122"/>
                        </a:rPr>
                        <a:t>Prob &gt; chi²</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0.000</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0.000</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dirty="0">
                          <a:effectLst/>
                          <a:latin typeface="Microsoft YaHei" panose="020B0503020204020204" pitchFamily="34" charset="-122"/>
                          <a:ea typeface="Microsoft YaHei" panose="020B0503020204020204" pitchFamily="34" charset="-122"/>
                        </a:rPr>
                        <a:t>0.000</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extLst>
                  <a:ext uri="{0D108BD9-81ED-4DB2-BD59-A6C34878D82A}">
                    <a16:rowId xmlns:a16="http://schemas.microsoft.com/office/drawing/2014/main" val="4218436637"/>
                  </a:ext>
                </a:extLst>
              </a:tr>
              <a:tr h="135777">
                <a:tc>
                  <a:txBody>
                    <a:bodyPr/>
                    <a:lstStyle/>
                    <a:p>
                      <a:pPr algn="ctr">
                        <a:buNone/>
                      </a:pPr>
                      <a:r>
                        <a:rPr lang="en-US" sz="1000">
                          <a:effectLst/>
                          <a:latin typeface="Microsoft YaHei" panose="020B0503020204020204" pitchFamily="34" charset="-122"/>
                          <a:ea typeface="Microsoft YaHei" panose="020B0503020204020204" pitchFamily="34" charset="-122"/>
                        </a:rPr>
                        <a:t>F Statistic</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692.811</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a:effectLst/>
                          <a:latin typeface="Microsoft YaHei" panose="020B0503020204020204" pitchFamily="34" charset="-122"/>
                          <a:ea typeface="Microsoft YaHei" panose="020B0503020204020204" pitchFamily="34" charset="-122"/>
                        </a:rPr>
                        <a:t>482.700</a:t>
                      </a:r>
                      <a:endParaRPr lang="zh-CN" sz="120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tc>
                  <a:txBody>
                    <a:bodyPr/>
                    <a:lstStyle/>
                    <a:p>
                      <a:pPr algn="ctr">
                        <a:buNone/>
                      </a:pPr>
                      <a:r>
                        <a:rPr lang="en-US" sz="1000" dirty="0">
                          <a:effectLst/>
                          <a:latin typeface="Microsoft YaHei" panose="020B0503020204020204" pitchFamily="34" charset="-122"/>
                          <a:ea typeface="Microsoft YaHei" panose="020B0503020204020204" pitchFamily="34" charset="-122"/>
                        </a:rPr>
                        <a:t>376.185</a:t>
                      </a:r>
                      <a:endParaRPr lang="zh-CN" sz="12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3165" marR="63165" marT="0" marB="0" anchor="ctr"/>
                </a:tc>
                <a:extLst>
                  <a:ext uri="{0D108BD9-81ED-4DB2-BD59-A6C34878D82A}">
                    <a16:rowId xmlns:a16="http://schemas.microsoft.com/office/drawing/2014/main" val="1260592563"/>
                  </a:ext>
                </a:extLst>
              </a:tr>
            </a:tbl>
          </a:graphicData>
        </a:graphic>
      </p:graphicFrame>
      <p:sp>
        <p:nvSpPr>
          <p:cNvPr id="2" name="矩形 1">
            <a:extLst>
              <a:ext uri="{FF2B5EF4-FFF2-40B4-BE49-F238E27FC236}">
                <a16:creationId xmlns:a16="http://schemas.microsoft.com/office/drawing/2014/main" id="{F74EFC23-BE39-D80E-1FA0-BB8993C2EB05}"/>
              </a:ext>
            </a:extLst>
          </p:cNvPr>
          <p:cNvSpPr/>
          <p:nvPr/>
        </p:nvSpPr>
        <p:spPr>
          <a:xfrm>
            <a:off x="5876145" y="730712"/>
            <a:ext cx="1934004" cy="19662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03C76FD4-7364-61DB-CA53-8377C45C8D53}"/>
              </a:ext>
            </a:extLst>
          </p:cNvPr>
          <p:cNvSpPr/>
          <p:nvPr/>
        </p:nvSpPr>
        <p:spPr>
          <a:xfrm>
            <a:off x="7810149" y="2696923"/>
            <a:ext cx="1989586" cy="12305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90E61846-0BD6-4D73-1FDB-770F86240C73}"/>
              </a:ext>
            </a:extLst>
          </p:cNvPr>
          <p:cNvSpPr txBox="1"/>
          <p:nvPr/>
        </p:nvSpPr>
        <p:spPr>
          <a:xfrm>
            <a:off x="6294924" y="235636"/>
            <a:ext cx="949299" cy="369332"/>
          </a:xfrm>
          <a:prstGeom prst="rect">
            <a:avLst/>
          </a:prstGeom>
          <a:noFill/>
        </p:spPr>
        <p:txBody>
          <a:bodyPr wrap="none" rtlCol="0">
            <a:spAutoFit/>
          </a:bodyPr>
          <a:lstStyle/>
          <a:p>
            <a:r>
              <a:rPr kumimoji="1" lang="en-US" altLang="zh-CN" b="1" dirty="0">
                <a:solidFill>
                  <a:srgbClr val="C00000"/>
                </a:solidFill>
                <a:latin typeface="Microsoft YaHei" panose="020B0503020204020204" pitchFamily="34" charset="-122"/>
                <a:ea typeface="Microsoft YaHei" panose="020B0503020204020204" pitchFamily="34" charset="-122"/>
              </a:rPr>
              <a:t>H1-H4</a:t>
            </a:r>
            <a:endParaRPr kumimoji="1" lang="zh-CN" altLang="en-US" b="1" dirty="0">
              <a:solidFill>
                <a:srgbClr val="C00000"/>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1D51A62-50A5-B5DB-A016-1810F65C8944}"/>
              </a:ext>
            </a:extLst>
          </p:cNvPr>
          <p:cNvSpPr txBox="1"/>
          <p:nvPr/>
        </p:nvSpPr>
        <p:spPr>
          <a:xfrm>
            <a:off x="9881469" y="3127507"/>
            <a:ext cx="1200970" cy="369332"/>
          </a:xfrm>
          <a:prstGeom prst="rect">
            <a:avLst/>
          </a:prstGeom>
          <a:noFill/>
        </p:spPr>
        <p:txBody>
          <a:bodyPr wrap="none" rtlCol="0">
            <a:spAutoFit/>
          </a:bodyPr>
          <a:lstStyle/>
          <a:p>
            <a:r>
              <a:rPr kumimoji="1" lang="en-US" altLang="zh-CN" b="1" dirty="0">
                <a:solidFill>
                  <a:srgbClr val="C00000"/>
                </a:solidFill>
                <a:latin typeface="Microsoft YaHei" panose="020B0503020204020204" pitchFamily="34" charset="-122"/>
                <a:ea typeface="Microsoft YaHei" panose="020B0503020204020204" pitchFamily="34" charset="-122"/>
              </a:rPr>
              <a:t>H5a-H5c</a:t>
            </a:r>
            <a:endParaRPr kumimoji="1" lang="zh-CN" altLang="en-US"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5683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9A3D2-C167-ACB2-F079-9B36E8EB2C1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931C490-C2E3-0301-E756-C90A80747F4E}"/>
              </a:ext>
            </a:extLst>
          </p:cNvPr>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a:extLst>
              <a:ext uri="{FF2B5EF4-FFF2-40B4-BE49-F238E27FC236}">
                <a16:creationId xmlns:a16="http://schemas.microsoft.com/office/drawing/2014/main" id="{6F835EE4-FE09-7552-2235-F0B3EDFE081E}"/>
              </a:ext>
            </a:extLst>
          </p:cNvPr>
          <p:cNvGrpSpPr/>
          <p:nvPr/>
        </p:nvGrpSpPr>
        <p:grpSpPr>
          <a:xfrm>
            <a:off x="4919821" y="680041"/>
            <a:ext cx="2352353" cy="497128"/>
            <a:chOff x="9271922" y="328372"/>
            <a:chExt cx="2352353" cy="497128"/>
          </a:xfrm>
        </p:grpSpPr>
        <p:grpSp>
          <p:nvGrpSpPr>
            <p:cNvPr id="6" name="组合 5">
              <a:extLst>
                <a:ext uri="{FF2B5EF4-FFF2-40B4-BE49-F238E27FC236}">
                  <a16:creationId xmlns:a16="http://schemas.microsoft.com/office/drawing/2014/main" id="{9D5825DB-6775-5324-62DB-0D84341EAF7C}"/>
                </a:ext>
              </a:extLst>
            </p:cNvPr>
            <p:cNvGrpSpPr/>
            <p:nvPr/>
          </p:nvGrpSpPr>
          <p:grpSpPr>
            <a:xfrm>
              <a:off x="9271922" y="328372"/>
              <a:ext cx="2352353" cy="497128"/>
              <a:chOff x="9753600" y="368300"/>
              <a:chExt cx="1502375" cy="317500"/>
            </a:xfrm>
          </p:grpSpPr>
          <p:sp>
            <p:nvSpPr>
              <p:cNvPr id="14" name="椭圆 13">
                <a:extLst>
                  <a:ext uri="{FF2B5EF4-FFF2-40B4-BE49-F238E27FC236}">
                    <a16:creationId xmlns:a16="http://schemas.microsoft.com/office/drawing/2014/main" id="{239F1F9C-68EA-BDCC-6DFA-825EEDE209D7}"/>
                  </a:ext>
                </a:extLst>
              </p:cNvPr>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椭圆 14">
                <a:extLst>
                  <a:ext uri="{FF2B5EF4-FFF2-40B4-BE49-F238E27FC236}">
                    <a16:creationId xmlns:a16="http://schemas.microsoft.com/office/drawing/2014/main" id="{07B53AB9-10C2-9FB7-B9F2-8EE5F03FD490}"/>
                  </a:ext>
                </a:extLst>
              </p:cNvPr>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椭圆 15">
                <a:extLst>
                  <a:ext uri="{FF2B5EF4-FFF2-40B4-BE49-F238E27FC236}">
                    <a16:creationId xmlns:a16="http://schemas.microsoft.com/office/drawing/2014/main" id="{D4BFDA17-07A1-891C-9A13-2FC01972289C}"/>
                  </a:ext>
                </a:extLst>
              </p:cNvPr>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7" name="任意多边形: 形状 6">
              <a:extLst>
                <a:ext uri="{FF2B5EF4-FFF2-40B4-BE49-F238E27FC236}">
                  <a16:creationId xmlns:a16="http://schemas.microsoft.com/office/drawing/2014/main" id="{90ABCB3F-B329-6989-E7BB-7BBABE3544FA}"/>
                </a:ext>
              </a:extLst>
            </p:cNvPr>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 name="图形 4">
              <a:extLst>
                <a:ext uri="{FF2B5EF4-FFF2-40B4-BE49-F238E27FC236}">
                  <a16:creationId xmlns:a16="http://schemas.microsoft.com/office/drawing/2014/main" id="{8CC439F1-5DEB-DA3F-00A3-6BC0579F619C}"/>
                </a:ext>
              </a:extLst>
            </p:cNvPr>
            <p:cNvGrpSpPr/>
            <p:nvPr/>
          </p:nvGrpSpPr>
          <p:grpSpPr>
            <a:xfrm>
              <a:off x="10308669" y="437286"/>
              <a:ext cx="286717" cy="271398"/>
              <a:chOff x="7567305" y="-62"/>
              <a:chExt cx="1997151" cy="1890443"/>
            </a:xfrm>
            <a:solidFill>
              <a:schemeClr val="bg1"/>
            </a:solidFill>
          </p:grpSpPr>
          <p:sp>
            <p:nvSpPr>
              <p:cNvPr id="12" name="任意多边形: 形状 11">
                <a:extLst>
                  <a:ext uri="{FF2B5EF4-FFF2-40B4-BE49-F238E27FC236}">
                    <a16:creationId xmlns:a16="http://schemas.microsoft.com/office/drawing/2014/main" id="{6BB40D15-C842-E834-2951-816BC10AC676}"/>
                  </a:ext>
                </a:extLst>
              </p:cNvPr>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任意多边形: 形状 12">
                <a:extLst>
                  <a:ext uri="{FF2B5EF4-FFF2-40B4-BE49-F238E27FC236}">
                    <a16:creationId xmlns:a16="http://schemas.microsoft.com/office/drawing/2014/main" id="{E3DD666E-3648-13BF-B8A3-D8ED95D29197}"/>
                  </a:ext>
                </a:extLst>
              </p:cNvPr>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图形 4">
              <a:extLst>
                <a:ext uri="{FF2B5EF4-FFF2-40B4-BE49-F238E27FC236}">
                  <a16:creationId xmlns:a16="http://schemas.microsoft.com/office/drawing/2014/main" id="{C8CCBBFF-7E92-B99B-8145-20F62D1A593A}"/>
                </a:ext>
              </a:extLst>
            </p:cNvPr>
            <p:cNvGrpSpPr/>
            <p:nvPr/>
          </p:nvGrpSpPr>
          <p:grpSpPr>
            <a:xfrm>
              <a:off x="11230320" y="409978"/>
              <a:ext cx="281024" cy="298706"/>
              <a:chOff x="7567004" y="2256821"/>
              <a:chExt cx="1957493" cy="2080656"/>
            </a:xfrm>
            <a:solidFill>
              <a:schemeClr val="bg1"/>
            </a:solidFill>
          </p:grpSpPr>
          <p:sp>
            <p:nvSpPr>
              <p:cNvPr id="10" name="任意多边形: 形状 9">
                <a:extLst>
                  <a:ext uri="{FF2B5EF4-FFF2-40B4-BE49-F238E27FC236}">
                    <a16:creationId xmlns:a16="http://schemas.microsoft.com/office/drawing/2014/main" id="{1C01F764-8B7E-4438-A84F-AE8727E530FA}"/>
                  </a:ext>
                </a:extLst>
              </p:cNvPr>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任意多边形: 形状 10">
                <a:extLst>
                  <a:ext uri="{FF2B5EF4-FFF2-40B4-BE49-F238E27FC236}">
                    <a16:creationId xmlns:a16="http://schemas.microsoft.com/office/drawing/2014/main" id="{787A0692-F847-36BC-9718-EA9269CF809A}"/>
                  </a:ext>
                </a:extLst>
              </p:cNvPr>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139" name="组合 138">
            <a:extLst>
              <a:ext uri="{FF2B5EF4-FFF2-40B4-BE49-F238E27FC236}">
                <a16:creationId xmlns:a16="http://schemas.microsoft.com/office/drawing/2014/main" id="{D3EC768B-C580-BD1F-B959-5B0CCF4078AE}"/>
              </a:ext>
            </a:extLst>
          </p:cNvPr>
          <p:cNvGrpSpPr/>
          <p:nvPr/>
        </p:nvGrpSpPr>
        <p:grpSpPr>
          <a:xfrm>
            <a:off x="2099362" y="3241916"/>
            <a:ext cx="4383236" cy="605397"/>
            <a:chOff x="1810076" y="3166502"/>
            <a:chExt cx="4383236" cy="605397"/>
          </a:xfrm>
        </p:grpSpPr>
        <p:sp>
          <p:nvSpPr>
            <p:cNvPr id="21" name="矩形: 圆角 20">
              <a:extLst>
                <a:ext uri="{FF2B5EF4-FFF2-40B4-BE49-F238E27FC236}">
                  <a16:creationId xmlns:a16="http://schemas.microsoft.com/office/drawing/2014/main" id="{8DA6A21A-1573-A6E1-8BFB-87549C63DC6D}"/>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文本框 21">
              <a:extLst>
                <a:ext uri="{FF2B5EF4-FFF2-40B4-BE49-F238E27FC236}">
                  <a16:creationId xmlns:a16="http://schemas.microsoft.com/office/drawing/2014/main" id="{EC11D277-C5E3-9CC7-ED01-E2007120193E}"/>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矩形 136">
              <a:extLst>
                <a:ext uri="{FF2B5EF4-FFF2-40B4-BE49-F238E27FC236}">
                  <a16:creationId xmlns:a16="http://schemas.microsoft.com/office/drawing/2014/main" id="{615E8E91-A453-B9C5-2580-B5FF910B5177}"/>
                </a:ext>
              </a:extLst>
            </p:cNvPr>
            <p:cNvSpPr/>
            <p:nvPr/>
          </p:nvSpPr>
          <p:spPr>
            <a:xfrm>
              <a:off x="2857596" y="3336581"/>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Introduction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5" name="矩形: 圆角 154">
            <a:extLst>
              <a:ext uri="{FF2B5EF4-FFF2-40B4-BE49-F238E27FC236}">
                <a16:creationId xmlns:a16="http://schemas.microsoft.com/office/drawing/2014/main" id="{CF3B13DF-BB43-D6DE-B3E5-527AEC23614A}"/>
              </a:ext>
            </a:extLst>
          </p:cNvPr>
          <p:cNvSpPr/>
          <p:nvPr/>
        </p:nvSpPr>
        <p:spPr>
          <a:xfrm>
            <a:off x="2099362" y="5208695"/>
            <a:ext cx="5098599" cy="1253765"/>
          </a:xfrm>
          <a:prstGeom prst="roundRect">
            <a:avLst>
              <a:gd name="adj" fmla="val 11404"/>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矩形: 圆角 140">
            <a:extLst>
              <a:ext uri="{FF2B5EF4-FFF2-40B4-BE49-F238E27FC236}">
                <a16:creationId xmlns:a16="http://schemas.microsoft.com/office/drawing/2014/main" id="{AFA1A48D-3ADC-DFB8-D3ED-6BDF020263E5}"/>
              </a:ext>
            </a:extLst>
          </p:cNvPr>
          <p:cNvSpPr/>
          <p:nvPr/>
        </p:nvSpPr>
        <p:spPr>
          <a:xfrm>
            <a:off x="6342642" y="3241916"/>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2" name="文本框 141">
            <a:extLst>
              <a:ext uri="{FF2B5EF4-FFF2-40B4-BE49-F238E27FC236}">
                <a16:creationId xmlns:a16="http://schemas.microsoft.com/office/drawing/2014/main" id="{D6B26100-457B-DC2B-C72B-0F7DA50B5A3D}"/>
              </a:ext>
            </a:extLst>
          </p:cNvPr>
          <p:cNvSpPr txBox="1"/>
          <p:nvPr/>
        </p:nvSpPr>
        <p:spPr>
          <a:xfrm>
            <a:off x="6245854" y="3358733"/>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矩形 142">
            <a:extLst>
              <a:ext uri="{FF2B5EF4-FFF2-40B4-BE49-F238E27FC236}">
                <a16:creationId xmlns:a16="http://schemas.microsoft.com/office/drawing/2014/main" id="{685B8BDC-397F-9883-B425-6ECA22F6B3AF}"/>
              </a:ext>
            </a:extLst>
          </p:cNvPr>
          <p:cNvSpPr/>
          <p:nvPr/>
        </p:nvSpPr>
        <p:spPr>
          <a:xfrm>
            <a:off x="7293373" y="3242662"/>
            <a:ext cx="4426187" cy="646331"/>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Research framework and hypotheses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45" name="组合 144">
            <a:extLst>
              <a:ext uri="{FF2B5EF4-FFF2-40B4-BE49-F238E27FC236}">
                <a16:creationId xmlns:a16="http://schemas.microsoft.com/office/drawing/2014/main" id="{459ABD0F-9B1C-C814-04A2-E236897A1562}"/>
              </a:ext>
            </a:extLst>
          </p:cNvPr>
          <p:cNvGrpSpPr/>
          <p:nvPr/>
        </p:nvGrpSpPr>
        <p:grpSpPr>
          <a:xfrm>
            <a:off x="2099362" y="4438819"/>
            <a:ext cx="4383236" cy="605397"/>
            <a:chOff x="1810076" y="3166502"/>
            <a:chExt cx="4383236" cy="605397"/>
          </a:xfrm>
        </p:grpSpPr>
        <p:sp>
          <p:nvSpPr>
            <p:cNvPr id="146" name="矩形: 圆角 145">
              <a:extLst>
                <a:ext uri="{FF2B5EF4-FFF2-40B4-BE49-F238E27FC236}">
                  <a16:creationId xmlns:a16="http://schemas.microsoft.com/office/drawing/2014/main" id="{7D7AEF68-AAD3-26B0-0AAE-D985CA154A8A}"/>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7" name="文本框 146">
              <a:extLst>
                <a:ext uri="{FF2B5EF4-FFF2-40B4-BE49-F238E27FC236}">
                  <a16:creationId xmlns:a16="http://schemas.microsoft.com/office/drawing/2014/main" id="{7796FBDD-761B-854B-6EAE-E31A70C6B54D}"/>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147">
              <a:extLst>
                <a:ext uri="{FF2B5EF4-FFF2-40B4-BE49-F238E27FC236}">
                  <a16:creationId xmlns:a16="http://schemas.microsoft.com/office/drawing/2014/main" id="{2AC7EA7A-EB06-E18C-E8FA-4D7C2FE4B08D}"/>
                </a:ext>
              </a:extLst>
            </p:cNvPr>
            <p:cNvSpPr/>
            <p:nvPr/>
          </p:nvSpPr>
          <p:spPr>
            <a:xfrm>
              <a:off x="2857596" y="3347870"/>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Data and method</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0" name="组合 149">
            <a:extLst>
              <a:ext uri="{FF2B5EF4-FFF2-40B4-BE49-F238E27FC236}">
                <a16:creationId xmlns:a16="http://schemas.microsoft.com/office/drawing/2014/main" id="{ADAB0649-FF09-76A1-FA25-AB2D0A5DBBBB}"/>
              </a:ext>
            </a:extLst>
          </p:cNvPr>
          <p:cNvGrpSpPr/>
          <p:nvPr/>
        </p:nvGrpSpPr>
        <p:grpSpPr>
          <a:xfrm>
            <a:off x="6245854" y="4438819"/>
            <a:ext cx="4383236" cy="605397"/>
            <a:chOff x="1810076" y="3166502"/>
            <a:chExt cx="4383236" cy="605397"/>
          </a:xfrm>
        </p:grpSpPr>
        <p:sp>
          <p:nvSpPr>
            <p:cNvPr id="151" name="矩形: 圆角 150">
              <a:extLst>
                <a:ext uri="{FF2B5EF4-FFF2-40B4-BE49-F238E27FC236}">
                  <a16:creationId xmlns:a16="http://schemas.microsoft.com/office/drawing/2014/main" id="{F19487F6-B265-8D81-9069-CF10605C66CF}"/>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2" name="文本框 151">
              <a:extLst>
                <a:ext uri="{FF2B5EF4-FFF2-40B4-BE49-F238E27FC236}">
                  <a16:creationId xmlns:a16="http://schemas.microsoft.com/office/drawing/2014/main" id="{D674837F-FC8D-6276-D171-0C413CABC61F}"/>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152">
              <a:extLst>
                <a:ext uri="{FF2B5EF4-FFF2-40B4-BE49-F238E27FC236}">
                  <a16:creationId xmlns:a16="http://schemas.microsoft.com/office/drawing/2014/main" id="{08CDE796-A9E1-1B96-41BB-08BF63B22E5B}"/>
                </a:ext>
              </a:extLst>
            </p:cNvPr>
            <p:cNvSpPr/>
            <p:nvPr/>
          </p:nvSpPr>
          <p:spPr>
            <a:xfrm>
              <a:off x="2857596" y="3314004"/>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Empirical analysis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8" name="图形 156">
            <a:extLst>
              <a:ext uri="{FF2B5EF4-FFF2-40B4-BE49-F238E27FC236}">
                <a16:creationId xmlns:a16="http://schemas.microsoft.com/office/drawing/2014/main" id="{CCBEC433-2244-5F8F-C68B-8F011B42D090}"/>
              </a:ext>
            </a:extLst>
          </p:cNvPr>
          <p:cNvGrpSpPr/>
          <p:nvPr/>
        </p:nvGrpSpPr>
        <p:grpSpPr>
          <a:xfrm>
            <a:off x="1506631" y="3371302"/>
            <a:ext cx="505213" cy="713525"/>
            <a:chOff x="4737497" y="1518591"/>
            <a:chExt cx="2691442" cy="3801191"/>
          </a:xfrm>
        </p:grpSpPr>
        <p:sp>
          <p:nvSpPr>
            <p:cNvPr id="160" name="任意多边形: 形状 159">
              <a:extLst>
                <a:ext uri="{FF2B5EF4-FFF2-40B4-BE49-F238E27FC236}">
                  <a16:creationId xmlns:a16="http://schemas.microsoft.com/office/drawing/2014/main" id="{3122B967-B7EE-0973-F929-6F4240016BB7}"/>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a:extLst>
                <a:ext uri="{FF2B5EF4-FFF2-40B4-BE49-F238E27FC236}">
                  <a16:creationId xmlns:a16="http://schemas.microsoft.com/office/drawing/2014/main" id="{C4F7CBD2-2E53-C92C-68A6-04A35B46CC93}"/>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a:extLst>
                <a:ext uri="{FF2B5EF4-FFF2-40B4-BE49-F238E27FC236}">
                  <a16:creationId xmlns:a16="http://schemas.microsoft.com/office/drawing/2014/main" id="{9E4EF163-F0AF-01A1-0961-4117C70A4FD3}"/>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35FC9436-E762-AD8C-D094-B81DDE2FCF88}"/>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a:extLst>
                <a:ext uri="{FF2B5EF4-FFF2-40B4-BE49-F238E27FC236}">
                  <a16:creationId xmlns:a16="http://schemas.microsoft.com/office/drawing/2014/main" id="{E0194560-3679-83B0-3D2D-9A1C6A5B9957}"/>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组合 1">
            <a:extLst>
              <a:ext uri="{FF2B5EF4-FFF2-40B4-BE49-F238E27FC236}">
                <a16:creationId xmlns:a16="http://schemas.microsoft.com/office/drawing/2014/main" id="{E0CE74C8-3054-B477-1D07-F330F0D499E9}"/>
              </a:ext>
            </a:extLst>
          </p:cNvPr>
          <p:cNvGrpSpPr/>
          <p:nvPr/>
        </p:nvGrpSpPr>
        <p:grpSpPr>
          <a:xfrm>
            <a:off x="3378200" y="1408317"/>
            <a:ext cx="5372100" cy="400110"/>
            <a:chOff x="3378200" y="1695400"/>
            <a:chExt cx="5372100" cy="400110"/>
          </a:xfrm>
        </p:grpSpPr>
        <p:sp>
          <p:nvSpPr>
            <p:cNvPr id="3" name="文本框 2">
              <a:extLst>
                <a:ext uri="{FF2B5EF4-FFF2-40B4-BE49-F238E27FC236}">
                  <a16:creationId xmlns:a16="http://schemas.microsoft.com/office/drawing/2014/main" id="{F27B62EF-B32B-03F4-2A55-0ABF4C8C169A}"/>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AII-EEKE2025</a:t>
              </a:r>
              <a:endParaRPr lang="zh-CN" altLang="en-US"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3" name="直接连接符 21">
              <a:extLst>
                <a:ext uri="{FF2B5EF4-FFF2-40B4-BE49-F238E27FC236}">
                  <a16:creationId xmlns:a16="http://schemas.microsoft.com/office/drawing/2014/main" id="{F751F0EF-7CB9-B41B-2162-C9E2071559C8}"/>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F24B641A-4933-7136-E555-20DF01C65CBF}"/>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94DD6927-7ADA-337E-A88F-FBCF75352799}"/>
              </a:ext>
            </a:extLst>
          </p:cNvPr>
          <p:cNvGrpSpPr/>
          <p:nvPr/>
        </p:nvGrpSpPr>
        <p:grpSpPr>
          <a:xfrm>
            <a:off x="2099362" y="5466108"/>
            <a:ext cx="5181970" cy="605397"/>
            <a:chOff x="1810076" y="3166502"/>
            <a:chExt cx="5181970" cy="605397"/>
          </a:xfrm>
        </p:grpSpPr>
        <p:sp>
          <p:nvSpPr>
            <p:cNvPr id="18" name="矩形: 圆角 17">
              <a:extLst>
                <a:ext uri="{FF2B5EF4-FFF2-40B4-BE49-F238E27FC236}">
                  <a16:creationId xmlns:a16="http://schemas.microsoft.com/office/drawing/2014/main" id="{564928CD-7B53-EBA4-A26C-92B9566829F6}"/>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文本框 18">
              <a:extLst>
                <a:ext uri="{FF2B5EF4-FFF2-40B4-BE49-F238E27FC236}">
                  <a16:creationId xmlns:a16="http://schemas.microsoft.com/office/drawing/2014/main" id="{B8820C45-09AD-0FDE-0017-E4951268B4CC}"/>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4572F23A-4082-1D11-E1A7-95448863586D}"/>
                </a:ext>
              </a:extLst>
            </p:cNvPr>
            <p:cNvSpPr/>
            <p:nvPr/>
          </p:nvSpPr>
          <p:spPr>
            <a:xfrm>
              <a:off x="2857595" y="3347870"/>
              <a:ext cx="4134451"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Discussion and conclusion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extLst>
      <p:ext uri="{BB962C8B-B14F-4D97-AF65-F5344CB8AC3E}">
        <p14:creationId xmlns:p14="http://schemas.microsoft.com/office/powerpoint/2010/main" val="49529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83D2-5B5F-1E13-3653-F4B75F05E99C}"/>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4E8E6B66-EA77-9145-0F0B-8EBEB2A98246}"/>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0E09F924-F6BD-0C87-7FF1-A6B46DD8C2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FCB766A6-1AAB-BA79-3557-6B65954773F0}"/>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5DEE4528-0502-7A2D-BC75-EE51257A22E7}"/>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1ADF6052-C4E2-E035-EDBB-5D25AC298C32}"/>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5949536F-C2AF-4455-D793-641BCD833F9B}"/>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A349764E-1212-841E-6EF3-29D2D4264A13}"/>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387F7188-B0B8-5017-B04A-0D485B722D3E}"/>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D2A53A27-4A93-2ADA-94E2-D4704B7C4654}"/>
              </a:ext>
            </a:extLst>
          </p:cNvPr>
          <p:cNvSpPr/>
          <p:nvPr/>
        </p:nvSpPr>
        <p:spPr>
          <a:xfrm>
            <a:off x="1125001" y="304747"/>
            <a:ext cx="558300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Discussion and Conclusion</a:t>
            </a:r>
          </a:p>
        </p:txBody>
      </p:sp>
      <p:grpSp>
        <p:nvGrpSpPr>
          <p:cNvPr id="1042" name="组合 1041">
            <a:extLst>
              <a:ext uri="{FF2B5EF4-FFF2-40B4-BE49-F238E27FC236}">
                <a16:creationId xmlns:a16="http://schemas.microsoft.com/office/drawing/2014/main" id="{A92CB042-ACB5-0B14-F908-CA1E8E308ED6}"/>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5838D4D5-3009-91DF-E6BC-F73463EAACDE}"/>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E81BAC5E-8F55-C12E-9DB3-6F20E1A3D988}"/>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52200C6B-5E67-2BB5-09D3-F07D26EBE50B}"/>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FBE484E2-DF51-BBF5-3D0C-4F32DEF65377}"/>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7BA599B4-7BAB-7E53-6C2A-0475B75C9BC5}"/>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nvGrpSpPr>
          <p:cNvPr id="13" name="组合 12">
            <a:extLst>
              <a:ext uri="{FF2B5EF4-FFF2-40B4-BE49-F238E27FC236}">
                <a16:creationId xmlns:a16="http://schemas.microsoft.com/office/drawing/2014/main" id="{AEA7C8D9-8093-E925-670D-0B7B3F77A744}"/>
              </a:ext>
            </a:extLst>
          </p:cNvPr>
          <p:cNvGrpSpPr/>
          <p:nvPr/>
        </p:nvGrpSpPr>
        <p:grpSpPr>
          <a:xfrm>
            <a:off x="1241476" y="1130131"/>
            <a:ext cx="9521461" cy="5207065"/>
            <a:chOff x="1244729" y="1812287"/>
            <a:chExt cx="4826524" cy="4403195"/>
          </a:xfrm>
        </p:grpSpPr>
        <p:grpSp>
          <p:nvGrpSpPr>
            <p:cNvPr id="55" name="组合 54">
              <a:extLst>
                <a:ext uri="{FF2B5EF4-FFF2-40B4-BE49-F238E27FC236}">
                  <a16:creationId xmlns:a16="http://schemas.microsoft.com/office/drawing/2014/main" id="{09E99020-FF70-1507-22CE-4970B0D9E3C3}"/>
                </a:ext>
              </a:extLst>
            </p:cNvPr>
            <p:cNvGrpSpPr/>
            <p:nvPr/>
          </p:nvGrpSpPr>
          <p:grpSpPr>
            <a:xfrm>
              <a:off x="1244729" y="1812287"/>
              <a:ext cx="4826524" cy="4403195"/>
              <a:chOff x="1084082" y="1715678"/>
              <a:chExt cx="4826524" cy="4403195"/>
            </a:xfrm>
          </p:grpSpPr>
          <p:sp>
            <p:nvSpPr>
              <p:cNvPr id="57" name="矩形 56">
                <a:extLst>
                  <a:ext uri="{FF2B5EF4-FFF2-40B4-BE49-F238E27FC236}">
                    <a16:creationId xmlns:a16="http://schemas.microsoft.com/office/drawing/2014/main" id="{6989ECFF-C608-BEB1-427C-611C11203B08}"/>
                  </a:ext>
                </a:extLst>
              </p:cNvPr>
              <p:cNvSpPr/>
              <p:nvPr/>
            </p:nvSpPr>
            <p:spPr>
              <a:xfrm>
                <a:off x="1084082" y="1866506"/>
                <a:ext cx="4826524" cy="4252367"/>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sp>
            <p:nvSpPr>
              <p:cNvPr id="58" name="流程图: 离页连接符 57">
                <a:extLst>
                  <a:ext uri="{FF2B5EF4-FFF2-40B4-BE49-F238E27FC236}">
                    <a16:creationId xmlns:a16="http://schemas.microsoft.com/office/drawing/2014/main" id="{654363F7-1E1D-A900-87A3-BFB10E2EBA30}"/>
                  </a:ext>
                </a:extLst>
              </p:cNvPr>
              <p:cNvSpPr/>
              <p:nvPr/>
            </p:nvSpPr>
            <p:spPr>
              <a:xfrm>
                <a:off x="1395167" y="1715678"/>
                <a:ext cx="667405" cy="667405"/>
              </a:xfrm>
              <a:prstGeom prst="flowChartOffpage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sp>
            <p:nvSpPr>
              <p:cNvPr id="59" name="直角三角形 58">
                <a:extLst>
                  <a:ext uri="{FF2B5EF4-FFF2-40B4-BE49-F238E27FC236}">
                    <a16:creationId xmlns:a16="http://schemas.microsoft.com/office/drawing/2014/main" id="{EA2205F3-F84F-0130-44D7-4E2C61012E77}"/>
                  </a:ext>
                </a:extLst>
              </p:cNvPr>
              <p:cNvSpPr/>
              <p:nvPr/>
            </p:nvSpPr>
            <p:spPr>
              <a:xfrm>
                <a:off x="2062572" y="1715678"/>
                <a:ext cx="171581" cy="150829"/>
              </a:xfrm>
              <a:prstGeom prst="rtTriangle">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grpSp>
        <p:sp>
          <p:nvSpPr>
            <p:cNvPr id="56" name="文本框 107">
              <a:extLst>
                <a:ext uri="{FF2B5EF4-FFF2-40B4-BE49-F238E27FC236}">
                  <a16:creationId xmlns:a16="http://schemas.microsoft.com/office/drawing/2014/main" id="{E1D526EC-BDB8-2429-6513-1F794C2D5E2B}"/>
                </a:ext>
              </a:extLst>
            </p:cNvPr>
            <p:cNvSpPr txBox="1"/>
            <p:nvPr/>
          </p:nvSpPr>
          <p:spPr>
            <a:xfrm>
              <a:off x="1430648" y="1913890"/>
              <a:ext cx="914400" cy="3383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grpSp>
      <p:sp>
        <p:nvSpPr>
          <p:cNvPr id="31" name="文本框 124">
            <a:extLst>
              <a:ext uri="{FF2B5EF4-FFF2-40B4-BE49-F238E27FC236}">
                <a16:creationId xmlns:a16="http://schemas.microsoft.com/office/drawing/2014/main" id="{9D1CD868-0E86-B395-5CCD-7477F4ECF687}"/>
              </a:ext>
            </a:extLst>
          </p:cNvPr>
          <p:cNvSpPr txBox="1"/>
          <p:nvPr/>
        </p:nvSpPr>
        <p:spPr>
          <a:xfrm>
            <a:off x="1665613" y="4773084"/>
            <a:ext cx="4271435" cy="36279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en-US" altLang="zh-CN"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8" name="文本框 128">
            <a:extLst>
              <a:ext uri="{FF2B5EF4-FFF2-40B4-BE49-F238E27FC236}">
                <a16:creationId xmlns:a16="http://schemas.microsoft.com/office/drawing/2014/main" id="{35E91FF6-029C-4286-46EE-9C6467824F40}"/>
              </a:ext>
            </a:extLst>
          </p:cNvPr>
          <p:cNvSpPr txBox="1"/>
          <p:nvPr/>
        </p:nvSpPr>
        <p:spPr>
          <a:xfrm>
            <a:off x="1665613" y="1843453"/>
            <a:ext cx="8860774" cy="436074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20000"/>
              </a:lnSpc>
              <a:spcBef>
                <a:spcPts val="600"/>
              </a:spcBef>
              <a:spcAft>
                <a:spcPts val="600"/>
              </a:spcAft>
              <a:buFont typeface="Wingdings" pitchFamily="2" charset="2"/>
              <a:buChar char="n"/>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Our study provides clear insights for 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broader scientific community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and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academic policy makers</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t>
            </a:r>
          </a:p>
          <a:p>
            <a:pPr marL="285750" indent="-285750" algn="just">
              <a:lnSpc>
                <a:spcPct val="120000"/>
              </a:lnSpc>
              <a:spcBef>
                <a:spcPts val="600"/>
              </a:spcBef>
              <a:spcAft>
                <a:spcPts val="600"/>
              </a:spcAft>
              <a:buFont typeface="Wingdings" pitchFamily="2" charset="2"/>
              <a:buChar char="ü"/>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In order to improve the quality of research outputs using AI technology, it is not only necessary for 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author team to have a background in AI</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research and to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apply AI technology in depth</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in their research, but it is also necessary for the author team to have a high degree of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interdisciplinarity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a:t>
            </a:r>
          </a:p>
          <a:p>
            <a:pPr marL="285750" indent="-285750" algn="just">
              <a:lnSpc>
                <a:spcPct val="120000"/>
              </a:lnSpc>
              <a:spcBef>
                <a:spcPts val="600"/>
              </a:spcBef>
              <a:spcAft>
                <a:spcPts val="600"/>
              </a:spcAft>
              <a:buFont typeface="Wingdings" pitchFamily="2" charset="2"/>
              <a:buChar char="ü"/>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However, when the articles have a high degree of AI interdisciplinarity, it is necessary for each researcher to have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his/her own more </a:t>
            </a:r>
            <a:r>
              <a:rPr lang="en-US" altLang="zh-CN" b="1" dirty="0" err="1">
                <a:solidFill>
                  <a:schemeClr val="tx1">
                    <a:lumMod val="75000"/>
                    <a:lumOff val="25000"/>
                  </a:schemeClr>
                </a:solidFill>
                <a:latin typeface="Microsoft YaHei" panose="020B0503020204020204" pitchFamily="34" charset="-122"/>
                <a:ea typeface="Microsoft YaHei" panose="020B0503020204020204" pitchFamily="34" charset="-122"/>
              </a:rPr>
              <a:t>specialised</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 field competence</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at the individual level of the team, different from other authors, to further improve the application of AI techniques and thus the quality of research outputs.</a:t>
            </a:r>
          </a:p>
        </p:txBody>
      </p:sp>
    </p:spTree>
    <p:extLst>
      <p:ext uri="{BB962C8B-B14F-4D97-AF65-F5344CB8AC3E}">
        <p14:creationId xmlns:p14="http://schemas.microsoft.com/office/powerpoint/2010/main" val="2446559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83D2-5B5F-1E13-3653-F4B75F05E99C}"/>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4E8E6B66-EA77-9145-0F0B-8EBEB2A98246}"/>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0E09F924-F6BD-0C87-7FF1-A6B46DD8C2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FCB766A6-1AAB-BA79-3557-6B65954773F0}"/>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5DEE4528-0502-7A2D-BC75-EE51257A22E7}"/>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1ADF6052-C4E2-E035-EDBB-5D25AC298C32}"/>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5949536F-C2AF-4455-D793-641BCD833F9B}"/>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A349764E-1212-841E-6EF3-29D2D4264A13}"/>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387F7188-B0B8-5017-B04A-0D485B722D3E}"/>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D2A53A27-4A93-2ADA-94E2-D4704B7C4654}"/>
              </a:ext>
            </a:extLst>
          </p:cNvPr>
          <p:cNvSpPr/>
          <p:nvPr/>
        </p:nvSpPr>
        <p:spPr>
          <a:xfrm>
            <a:off x="1125001" y="304747"/>
            <a:ext cx="558300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Discussion and Conclusion</a:t>
            </a:r>
          </a:p>
        </p:txBody>
      </p:sp>
      <p:grpSp>
        <p:nvGrpSpPr>
          <p:cNvPr id="1042" name="组合 1041">
            <a:extLst>
              <a:ext uri="{FF2B5EF4-FFF2-40B4-BE49-F238E27FC236}">
                <a16:creationId xmlns:a16="http://schemas.microsoft.com/office/drawing/2014/main" id="{A92CB042-ACB5-0B14-F908-CA1E8E308ED6}"/>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5838D4D5-3009-91DF-E6BC-F73463EAACDE}"/>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E81BAC5E-8F55-C12E-9DB3-6F20E1A3D988}"/>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52200C6B-5E67-2BB5-09D3-F07D26EBE50B}"/>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FBE484E2-DF51-BBF5-3D0C-4F32DEF65377}"/>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7BA599B4-7BAB-7E53-6C2A-0475B75C9BC5}"/>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nvGrpSpPr>
          <p:cNvPr id="13" name="组合 12">
            <a:extLst>
              <a:ext uri="{FF2B5EF4-FFF2-40B4-BE49-F238E27FC236}">
                <a16:creationId xmlns:a16="http://schemas.microsoft.com/office/drawing/2014/main" id="{AEA7C8D9-8093-E925-670D-0B7B3F77A744}"/>
              </a:ext>
            </a:extLst>
          </p:cNvPr>
          <p:cNvGrpSpPr/>
          <p:nvPr/>
        </p:nvGrpSpPr>
        <p:grpSpPr>
          <a:xfrm>
            <a:off x="1241476" y="1205081"/>
            <a:ext cx="9521461" cy="4327685"/>
            <a:chOff x="1244729" y="1812287"/>
            <a:chExt cx="4826524" cy="3659574"/>
          </a:xfrm>
        </p:grpSpPr>
        <p:grpSp>
          <p:nvGrpSpPr>
            <p:cNvPr id="55" name="组合 54">
              <a:extLst>
                <a:ext uri="{FF2B5EF4-FFF2-40B4-BE49-F238E27FC236}">
                  <a16:creationId xmlns:a16="http://schemas.microsoft.com/office/drawing/2014/main" id="{09E99020-FF70-1507-22CE-4970B0D9E3C3}"/>
                </a:ext>
              </a:extLst>
            </p:cNvPr>
            <p:cNvGrpSpPr/>
            <p:nvPr/>
          </p:nvGrpSpPr>
          <p:grpSpPr>
            <a:xfrm>
              <a:off x="1244729" y="1812287"/>
              <a:ext cx="4826524" cy="3659574"/>
              <a:chOff x="1084082" y="1715678"/>
              <a:chExt cx="4826524" cy="3659574"/>
            </a:xfrm>
          </p:grpSpPr>
          <p:sp>
            <p:nvSpPr>
              <p:cNvPr id="57" name="矩形 56">
                <a:extLst>
                  <a:ext uri="{FF2B5EF4-FFF2-40B4-BE49-F238E27FC236}">
                    <a16:creationId xmlns:a16="http://schemas.microsoft.com/office/drawing/2014/main" id="{6989ECFF-C608-BEB1-427C-611C11203B08}"/>
                  </a:ext>
                </a:extLst>
              </p:cNvPr>
              <p:cNvSpPr/>
              <p:nvPr/>
            </p:nvSpPr>
            <p:spPr>
              <a:xfrm>
                <a:off x="1084082" y="1866506"/>
                <a:ext cx="4826524" cy="3508746"/>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sp>
            <p:nvSpPr>
              <p:cNvPr id="58" name="流程图: 离页连接符 57">
                <a:extLst>
                  <a:ext uri="{FF2B5EF4-FFF2-40B4-BE49-F238E27FC236}">
                    <a16:creationId xmlns:a16="http://schemas.microsoft.com/office/drawing/2014/main" id="{654363F7-1E1D-A900-87A3-BFB10E2EBA30}"/>
                  </a:ext>
                </a:extLst>
              </p:cNvPr>
              <p:cNvSpPr/>
              <p:nvPr/>
            </p:nvSpPr>
            <p:spPr>
              <a:xfrm>
                <a:off x="1395167" y="1715678"/>
                <a:ext cx="667405" cy="667405"/>
              </a:xfrm>
              <a:prstGeom prst="flowChartOffpage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sp>
            <p:nvSpPr>
              <p:cNvPr id="59" name="直角三角形 58">
                <a:extLst>
                  <a:ext uri="{FF2B5EF4-FFF2-40B4-BE49-F238E27FC236}">
                    <a16:creationId xmlns:a16="http://schemas.microsoft.com/office/drawing/2014/main" id="{EA2205F3-F84F-0130-44D7-4E2C61012E77}"/>
                  </a:ext>
                </a:extLst>
              </p:cNvPr>
              <p:cNvSpPr/>
              <p:nvPr/>
            </p:nvSpPr>
            <p:spPr>
              <a:xfrm>
                <a:off x="2062572" y="1715678"/>
                <a:ext cx="171581" cy="150829"/>
              </a:xfrm>
              <a:prstGeom prst="rtTriangle">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endParaRPr>
              </a:p>
            </p:txBody>
          </p:sp>
        </p:grpSp>
        <p:sp>
          <p:nvSpPr>
            <p:cNvPr id="56" name="文本框 107">
              <a:extLst>
                <a:ext uri="{FF2B5EF4-FFF2-40B4-BE49-F238E27FC236}">
                  <a16:creationId xmlns:a16="http://schemas.microsoft.com/office/drawing/2014/main" id="{E1D526EC-BDB8-2429-6513-1F794C2D5E2B}"/>
                </a:ext>
              </a:extLst>
            </p:cNvPr>
            <p:cNvSpPr txBox="1"/>
            <p:nvPr/>
          </p:nvSpPr>
          <p:spPr>
            <a:xfrm>
              <a:off x="1430648" y="1913890"/>
              <a:ext cx="914400" cy="3383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grpSp>
      <p:sp>
        <p:nvSpPr>
          <p:cNvPr id="28" name="文本框 128">
            <a:extLst>
              <a:ext uri="{FF2B5EF4-FFF2-40B4-BE49-F238E27FC236}">
                <a16:creationId xmlns:a16="http://schemas.microsoft.com/office/drawing/2014/main" id="{35E91FF6-029C-4286-46EE-9C6467824F40}"/>
              </a:ext>
            </a:extLst>
          </p:cNvPr>
          <p:cNvSpPr txBox="1"/>
          <p:nvPr/>
        </p:nvSpPr>
        <p:spPr>
          <a:xfrm>
            <a:off x="1665613" y="2156568"/>
            <a:ext cx="8860774" cy="320966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20000"/>
              </a:lnSpc>
              <a:spcBef>
                <a:spcPts val="600"/>
              </a:spcBef>
              <a:spcAft>
                <a:spcPts val="600"/>
              </a:spcAft>
              <a:buFont typeface="Wingdings" pitchFamily="2" charset="2"/>
              <a:buChar char="n"/>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Our study provides clear insights for 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broader scientific community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and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rPr>
              <a:t>academic policy makers</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 </a:t>
            </a:r>
          </a:p>
          <a:p>
            <a:pPr marL="285750" indent="-285750" algn="just">
              <a:lnSpc>
                <a:spcPct val="120000"/>
              </a:lnSpc>
              <a:spcBef>
                <a:spcPts val="600"/>
              </a:spcBef>
              <a:spcAft>
                <a:spcPts val="600"/>
              </a:spcAft>
              <a:buFont typeface="Wingdings" pitchFamily="2" charset="2"/>
              <a:buChar char="ü"/>
            </a:pPr>
            <a:r>
              <a:rPr lang="en-US" altLang="zh-CN" dirty="0">
                <a:latin typeface="Microsoft YaHei" panose="020B0503020204020204" pitchFamily="34" charset="-122"/>
                <a:ea typeface="Microsoft YaHei" panose="020B0503020204020204" pitchFamily="34" charset="-122"/>
              </a:rPr>
              <a:t>The bringing together of expertise and knowledge from various domains could help in the identification of blind spots and opportunities in the knowledge landscape. It seems crucial to us that institutions and a policy environment be developed that are conducive to enhancing dialogue and cross-fertilization between communities.</a:t>
            </a:r>
            <a:r>
              <a:rPr lang="zh-CN" altLang="zh-CN"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This could be achieved, for instance, by reinforcing both horizontal (intra-field) and vertical (</a:t>
            </a:r>
            <a:r>
              <a:rPr lang="en-US" altLang="zh-CN" dirty="0" err="1">
                <a:latin typeface="Microsoft YaHei" panose="020B0503020204020204" pitchFamily="34" charset="-122"/>
                <a:ea typeface="Microsoft YaHei" panose="020B0503020204020204" pitchFamily="34" charset="-122"/>
              </a:rPr>
              <a:t>interfield</a:t>
            </a:r>
            <a:r>
              <a:rPr lang="en-US" altLang="zh-CN" dirty="0">
                <a:latin typeface="Microsoft YaHei" panose="020B0503020204020204" pitchFamily="34" charset="-122"/>
                <a:ea typeface="Microsoft YaHei" panose="020B0503020204020204" pitchFamily="34" charset="-122"/>
              </a:rPr>
              <a:t>) knowledge management. </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2697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55" name="矩形: 圆角 154"/>
          <p:cNvSpPr/>
          <p:nvPr/>
        </p:nvSpPr>
        <p:spPr>
          <a:xfrm>
            <a:off x="1251817" y="2937747"/>
            <a:ext cx="4704752" cy="1253765"/>
          </a:xfrm>
          <a:prstGeom prst="roundRect">
            <a:avLst>
              <a:gd name="adj" fmla="val 11404"/>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grpSp>
        <p:nvGrpSpPr>
          <p:cNvPr id="5" name="组合 4"/>
          <p:cNvGrpSpPr/>
          <p:nvPr/>
        </p:nvGrpSpPr>
        <p:grpSpPr>
          <a:xfrm>
            <a:off x="4919821" y="680041"/>
            <a:ext cx="2352353" cy="497128"/>
            <a:chOff x="9271922" y="328372"/>
            <a:chExt cx="2352353" cy="497128"/>
          </a:xfrm>
        </p:grpSpPr>
        <p:grpSp>
          <p:nvGrpSpPr>
            <p:cNvPr id="6" name="组合 5"/>
            <p:cNvGrpSpPr/>
            <p:nvPr/>
          </p:nvGrpSpPr>
          <p:grpSpPr>
            <a:xfrm>
              <a:off x="9271922" y="328372"/>
              <a:ext cx="2352353" cy="497128"/>
              <a:chOff x="9753600" y="368300"/>
              <a:chExt cx="1502375" cy="317500"/>
            </a:xfrm>
          </p:grpSpPr>
          <p:sp>
            <p:nvSpPr>
              <p:cNvPr id="14" name="椭圆 13"/>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5" name="椭圆 14"/>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6" name="椭圆 15"/>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sp>
          <p:nvSpPr>
            <p:cNvPr id="7" name="任意多边形: 形状 6"/>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nvGrpSpPr>
            <p:cNvPr id="8" name="图形 4"/>
            <p:cNvGrpSpPr/>
            <p:nvPr/>
          </p:nvGrpSpPr>
          <p:grpSpPr>
            <a:xfrm>
              <a:off x="10308669" y="437286"/>
              <a:ext cx="286717" cy="271398"/>
              <a:chOff x="7567305" y="-62"/>
              <a:chExt cx="1997151" cy="1890443"/>
            </a:xfrm>
            <a:solidFill>
              <a:schemeClr val="bg1"/>
            </a:solidFill>
          </p:grpSpPr>
          <p:sp>
            <p:nvSpPr>
              <p:cNvPr id="12" name="任意多边形: 形状 11"/>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3" name="任意多边形: 形状 12"/>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grpSp>
          <p:nvGrpSpPr>
            <p:cNvPr id="9" name="图形 4"/>
            <p:cNvGrpSpPr/>
            <p:nvPr/>
          </p:nvGrpSpPr>
          <p:grpSpPr>
            <a:xfrm>
              <a:off x="11230320" y="409978"/>
              <a:ext cx="281024" cy="298706"/>
              <a:chOff x="7567004" y="2256821"/>
              <a:chExt cx="1957493" cy="2080656"/>
            </a:xfrm>
            <a:solidFill>
              <a:schemeClr val="bg1"/>
            </a:solidFill>
          </p:grpSpPr>
          <p:sp>
            <p:nvSpPr>
              <p:cNvPr id="10" name="任意多边形: 形状 9"/>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1" name="任意多边形: 形状 10"/>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grpSp>
      <p:grpSp>
        <p:nvGrpSpPr>
          <p:cNvPr id="139" name="组合 138"/>
          <p:cNvGrpSpPr/>
          <p:nvPr/>
        </p:nvGrpSpPr>
        <p:grpSpPr>
          <a:xfrm>
            <a:off x="2099362" y="3241916"/>
            <a:ext cx="4383236" cy="605397"/>
            <a:chOff x="1810076" y="3166502"/>
            <a:chExt cx="4383236" cy="605397"/>
          </a:xfrm>
        </p:grpSpPr>
        <p:sp>
          <p:nvSpPr>
            <p:cNvPr id="21" name="矩形: 圆角 20"/>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22" name="文本框 21"/>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rPr>
                <a:t>01</a:t>
              </a:r>
              <a:endParaRPr lang="zh-CN" altLang="en-US"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37" name="矩形 136"/>
            <p:cNvSpPr/>
            <p:nvPr/>
          </p:nvSpPr>
          <p:spPr>
            <a:xfrm>
              <a:off x="2857596" y="3336581"/>
              <a:ext cx="3335716" cy="369332"/>
            </a:xfrm>
            <a:prstGeom prst="rect">
              <a:avLst/>
            </a:prstGeom>
          </p:spPr>
          <p:txBody>
            <a:bodyPr wrap="square">
              <a:spAutoFit/>
            </a:bodyPr>
            <a:lstStyle/>
            <a:p>
              <a:r>
                <a:rPr lang="en-US" altLang="zh-CN"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rPr>
                <a:t>Introduction</a:t>
              </a:r>
              <a:endParaRPr lang="zh-CN" altLang="en-US"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sp>
        <p:nvSpPr>
          <p:cNvPr id="141" name="矩形: 圆角 140"/>
          <p:cNvSpPr/>
          <p:nvPr/>
        </p:nvSpPr>
        <p:spPr>
          <a:xfrm>
            <a:off x="6342642" y="3241916"/>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42" name="文本框 141"/>
          <p:cNvSpPr txBox="1"/>
          <p:nvPr/>
        </p:nvSpPr>
        <p:spPr>
          <a:xfrm>
            <a:off x="6245854" y="3358733"/>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rPr>
              <a:t>02</a:t>
            </a:r>
            <a:endParaRPr lang="zh-CN" altLang="en-US"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43" name="矩形 142"/>
          <p:cNvSpPr/>
          <p:nvPr/>
        </p:nvSpPr>
        <p:spPr>
          <a:xfrm>
            <a:off x="7293373" y="3242662"/>
            <a:ext cx="4426187" cy="646331"/>
          </a:xfrm>
          <a:prstGeom prst="rect">
            <a:avLst/>
          </a:prstGeom>
        </p:spPr>
        <p:txBody>
          <a:bodyPr wrap="square">
            <a:spAutoFit/>
          </a:bodyPr>
          <a:lstStyle/>
          <a:p>
            <a:r>
              <a:rPr lang="en-US" altLang="zh-CN"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rPr>
              <a:t>Research framework and hypotheses</a:t>
            </a:r>
            <a:endParaRPr lang="zh-CN" altLang="en-US"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nvGrpSpPr>
          <p:cNvPr id="145" name="组合 144"/>
          <p:cNvGrpSpPr/>
          <p:nvPr/>
        </p:nvGrpSpPr>
        <p:grpSpPr>
          <a:xfrm>
            <a:off x="2099362" y="4438819"/>
            <a:ext cx="4383236" cy="605397"/>
            <a:chOff x="1810076" y="3166502"/>
            <a:chExt cx="4383236" cy="605397"/>
          </a:xfrm>
        </p:grpSpPr>
        <p:sp>
          <p:nvSpPr>
            <p:cNvPr id="146" name="矩形: 圆角 145"/>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47" name="文本框 146"/>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rPr>
                <a:t>03</a:t>
              </a:r>
              <a:endParaRPr lang="zh-CN" altLang="en-US"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48" name="矩形 147"/>
            <p:cNvSpPr/>
            <p:nvPr/>
          </p:nvSpPr>
          <p:spPr>
            <a:xfrm>
              <a:off x="2857596" y="3347870"/>
              <a:ext cx="3335716" cy="369332"/>
            </a:xfrm>
            <a:prstGeom prst="rect">
              <a:avLst/>
            </a:prstGeom>
          </p:spPr>
          <p:txBody>
            <a:bodyPr wrap="square">
              <a:spAutoFit/>
            </a:bodyPr>
            <a:lstStyle/>
            <a:p>
              <a:r>
                <a:rPr lang="en-US" altLang="zh-CN"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rPr>
                <a:t>Data and method</a:t>
              </a:r>
              <a:endParaRPr lang="zh-CN" altLang="en-US"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grpSp>
        <p:nvGrpSpPr>
          <p:cNvPr id="150" name="组合 149"/>
          <p:cNvGrpSpPr/>
          <p:nvPr/>
        </p:nvGrpSpPr>
        <p:grpSpPr>
          <a:xfrm>
            <a:off x="6245854" y="4438819"/>
            <a:ext cx="4383236" cy="605397"/>
            <a:chOff x="1810076" y="3166502"/>
            <a:chExt cx="4383236" cy="605397"/>
          </a:xfrm>
        </p:grpSpPr>
        <p:sp>
          <p:nvSpPr>
            <p:cNvPr id="151" name="矩形: 圆角 150"/>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52" name="文本框 151"/>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rPr>
                <a:t>04</a:t>
              </a:r>
              <a:endParaRPr lang="zh-CN" altLang="en-US"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53" name="矩形 152"/>
            <p:cNvSpPr/>
            <p:nvPr/>
          </p:nvSpPr>
          <p:spPr>
            <a:xfrm>
              <a:off x="2857596" y="3314004"/>
              <a:ext cx="3335716" cy="369332"/>
            </a:xfrm>
            <a:prstGeom prst="rect">
              <a:avLst/>
            </a:prstGeom>
          </p:spPr>
          <p:txBody>
            <a:bodyPr wrap="square">
              <a:spAutoFit/>
            </a:bodyPr>
            <a:lstStyle/>
            <a:p>
              <a:r>
                <a:rPr lang="en-US" altLang="zh-CN"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rPr>
                <a:t>Empirical analysis</a:t>
              </a:r>
              <a:endParaRPr lang="zh-CN" altLang="en-US"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grpSp>
        <p:nvGrpSpPr>
          <p:cNvPr id="158" name="图形 156"/>
          <p:cNvGrpSpPr/>
          <p:nvPr/>
        </p:nvGrpSpPr>
        <p:grpSpPr>
          <a:xfrm>
            <a:off x="1506631" y="3371302"/>
            <a:ext cx="505213" cy="713525"/>
            <a:chOff x="4737497" y="1518591"/>
            <a:chExt cx="2691442" cy="3801191"/>
          </a:xfrm>
        </p:grpSpPr>
        <p:sp>
          <p:nvSpPr>
            <p:cNvPr id="160" name="任意多边形: 形状 159"/>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61" name="任意多边形: 形状 160"/>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62" name="任意多边形: 形状 161"/>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63" name="任意多边形: 形状 162"/>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64" name="任意多边形: 形状 163"/>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endParaRPr lang="zh-CN" altLang="en-US">
                <a:latin typeface="Microsoft YaHei" panose="020B0503020204020204" pitchFamily="34" charset="-122"/>
                <a:ea typeface="Microsoft YaHei" panose="020B0503020204020204" pitchFamily="34" charset="-122"/>
                <a:sym typeface="微软雅黑" panose="020B0503020204020204" pitchFamily="34" charset="-122"/>
              </a:endParaRPr>
            </a:p>
          </p:txBody>
        </p:sp>
      </p:grpSp>
      <p:grpSp>
        <p:nvGrpSpPr>
          <p:cNvPr id="2" name="组合 1">
            <a:extLst>
              <a:ext uri="{FF2B5EF4-FFF2-40B4-BE49-F238E27FC236}">
                <a16:creationId xmlns:a16="http://schemas.microsoft.com/office/drawing/2014/main" id="{0AA0E4EE-82CA-B663-9FE4-DB6335E11404}"/>
              </a:ext>
            </a:extLst>
          </p:cNvPr>
          <p:cNvGrpSpPr/>
          <p:nvPr/>
        </p:nvGrpSpPr>
        <p:grpSpPr>
          <a:xfrm>
            <a:off x="3378200" y="1408317"/>
            <a:ext cx="5372100" cy="400110"/>
            <a:chOff x="3378200" y="1695400"/>
            <a:chExt cx="5372100" cy="400110"/>
          </a:xfrm>
        </p:grpSpPr>
        <p:sp>
          <p:nvSpPr>
            <p:cNvPr id="3" name="文本框 2">
              <a:extLst>
                <a:ext uri="{FF2B5EF4-FFF2-40B4-BE49-F238E27FC236}">
                  <a16:creationId xmlns:a16="http://schemas.microsoft.com/office/drawing/2014/main" id="{8F4FB022-A553-245F-4D99-C2914BC34691}"/>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微软雅黑" panose="020B0503020204020204" pitchFamily="34" charset="-122"/>
                </a:rPr>
                <a:t>AII-EEKE2025</a:t>
              </a:r>
              <a:endParaRPr lang="zh-CN" altLang="en-US"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cxnSp>
          <p:nvCxnSpPr>
            <p:cNvPr id="23" name="直接连接符 21">
              <a:extLst>
                <a:ext uri="{FF2B5EF4-FFF2-40B4-BE49-F238E27FC236}">
                  <a16:creationId xmlns:a16="http://schemas.microsoft.com/office/drawing/2014/main" id="{566BDCD9-5290-AA67-21B1-BE0FC03BB1C6}"/>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90CAB2FA-ACE0-2599-A3C3-4E5449369254}"/>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EB900FBE-5212-8437-C224-F9CC0D74383C}"/>
              </a:ext>
            </a:extLst>
          </p:cNvPr>
          <p:cNvGrpSpPr/>
          <p:nvPr/>
        </p:nvGrpSpPr>
        <p:grpSpPr>
          <a:xfrm>
            <a:off x="2099362" y="5466108"/>
            <a:ext cx="5181970" cy="605397"/>
            <a:chOff x="1810076" y="3166502"/>
            <a:chExt cx="5181970" cy="605397"/>
          </a:xfrm>
        </p:grpSpPr>
        <p:sp>
          <p:nvSpPr>
            <p:cNvPr id="18" name="矩形: 圆角 17">
              <a:extLst>
                <a:ext uri="{FF2B5EF4-FFF2-40B4-BE49-F238E27FC236}">
                  <a16:creationId xmlns:a16="http://schemas.microsoft.com/office/drawing/2014/main" id="{AF2628D6-D6CA-F5DB-C67F-1FB115F304A1}"/>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sp>
          <p:nvSpPr>
            <p:cNvPr id="19" name="文本框 18">
              <a:extLst>
                <a:ext uri="{FF2B5EF4-FFF2-40B4-BE49-F238E27FC236}">
                  <a16:creationId xmlns:a16="http://schemas.microsoft.com/office/drawing/2014/main" id="{77FB8265-BB32-0DFE-620A-CC305D7E2240}"/>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rPr>
                <a:t>05</a:t>
              </a:r>
              <a:endParaRPr lang="zh-CN" altLang="en-US"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05C18670-BE7D-5725-9E02-939DD889D26A}"/>
                </a:ext>
              </a:extLst>
            </p:cNvPr>
            <p:cNvSpPr/>
            <p:nvPr/>
          </p:nvSpPr>
          <p:spPr>
            <a:xfrm>
              <a:off x="2857595" y="3347870"/>
              <a:ext cx="4134451" cy="369332"/>
            </a:xfrm>
            <a:prstGeom prst="rect">
              <a:avLst/>
            </a:prstGeom>
          </p:spPr>
          <p:txBody>
            <a:bodyPr wrap="square">
              <a:spAutoFit/>
            </a:bodyPr>
            <a:lstStyle/>
            <a:p>
              <a:r>
                <a:rPr lang="en-US" altLang="zh-CN"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rPr>
                <a:t>Discussion and conclusion</a:t>
              </a:r>
              <a:endParaRPr lang="zh-CN" altLang="en-US" spc="300" dirty="0">
                <a:solidFill>
                  <a:srgbClr val="2D508F"/>
                </a:solidFill>
                <a:latin typeface="Microsoft YaHei" panose="020B0503020204020204" pitchFamily="34" charset="-122"/>
                <a:ea typeface="Microsoft YaHei" panose="020B0503020204020204" pitchFamily="34" charset="-122"/>
                <a:cs typeface="+mn-ea"/>
                <a:sym typeface="微软雅黑" panose="020B0503020204020204" pitchFamily="3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43FE4-93F8-D759-9E3A-9D4752F4C70D}"/>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5FD53D09-D9A1-07ED-18E8-C2AE21F0ED83}"/>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FBFA54C9-16E6-0273-D9CB-F89500EAB5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0912C222-7CCF-60F0-AACA-78054E5E02B1}"/>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0537C224-C278-3D7C-05C0-E3DD08C5E5E7}"/>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5EFE08E0-BD5D-FDC2-E2A8-5970F78C8D26}"/>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86A97BC0-0C83-098B-0076-A3F116C5034E}"/>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6EAD8B45-3788-5552-31D8-27B7377A7708}"/>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C12AC121-1B1B-7A54-1DC0-48C7735ECF3A}"/>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1B3E6DF7-DB3A-915F-33BD-D2C65DCFF6D0}"/>
              </a:ext>
            </a:extLst>
          </p:cNvPr>
          <p:cNvSpPr/>
          <p:nvPr/>
        </p:nvSpPr>
        <p:spPr>
          <a:xfrm>
            <a:off x="1125000" y="304747"/>
            <a:ext cx="5881736" cy="492443"/>
          </a:xfrm>
          <a:prstGeom prst="rect">
            <a:avLst/>
          </a:prstGeom>
        </p:spPr>
        <p:txBody>
          <a:bodyPr wrap="square">
            <a:spAutoFit/>
          </a:bodyPr>
          <a:lstStyle/>
          <a:p>
            <a:pPr>
              <a:defRPr/>
            </a:pPr>
            <a:r>
              <a:rPr lang="en-US" altLang="zh-CN" sz="2600" b="1" spc="300" dirty="0">
                <a:solidFill>
                  <a:srgbClr val="2D508F"/>
                </a:solidFill>
                <a:latin typeface="Microsoft YaHei" panose="020B0503020204020204" pitchFamily="34" charset="-122"/>
                <a:ea typeface="Microsoft YaHei" panose="020B0503020204020204" pitchFamily="34" charset="-122"/>
                <a:cs typeface="+mn-ea"/>
                <a:sym typeface="+mn-lt"/>
              </a:rPr>
              <a:t>Discussion and Conclusion</a:t>
            </a:r>
          </a:p>
        </p:txBody>
      </p:sp>
      <p:grpSp>
        <p:nvGrpSpPr>
          <p:cNvPr id="1042" name="组合 1041">
            <a:extLst>
              <a:ext uri="{FF2B5EF4-FFF2-40B4-BE49-F238E27FC236}">
                <a16:creationId xmlns:a16="http://schemas.microsoft.com/office/drawing/2014/main" id="{EFA0562D-025E-F136-5694-B6CDCFD6BED5}"/>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09A43DEA-57D4-265A-CBCA-575EE5FB24F9}"/>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EBC34F7C-92CF-322F-015C-D14FE048F9D7}"/>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01E61249-211F-F53D-0920-D60DA4E5B715}"/>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E0724E9F-E532-428D-E7DB-9124629CCF33}"/>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5775598E-4525-88F7-56FD-EE7FDA84F356}"/>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28" name="矩形: 圆角 27">
            <a:extLst>
              <a:ext uri="{FF2B5EF4-FFF2-40B4-BE49-F238E27FC236}">
                <a16:creationId xmlns:a16="http://schemas.microsoft.com/office/drawing/2014/main" id="{CFCAC661-65BC-24C7-F61B-0BBA7FD8A1D2}"/>
              </a:ext>
            </a:extLst>
          </p:cNvPr>
          <p:cNvSpPr/>
          <p:nvPr/>
        </p:nvSpPr>
        <p:spPr>
          <a:xfrm>
            <a:off x="1392530" y="1415919"/>
            <a:ext cx="9712353" cy="4861560"/>
          </a:xfrm>
          <a:prstGeom prst="roundRect">
            <a:avLst>
              <a:gd name="adj" fmla="val 4505"/>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29" name="矩形: 圆角 28">
            <a:extLst>
              <a:ext uri="{FF2B5EF4-FFF2-40B4-BE49-F238E27FC236}">
                <a16:creationId xmlns:a16="http://schemas.microsoft.com/office/drawing/2014/main" id="{9503C2FC-4FC9-10E9-048F-27CF1824F148}"/>
              </a:ext>
            </a:extLst>
          </p:cNvPr>
          <p:cNvSpPr/>
          <p:nvPr/>
        </p:nvSpPr>
        <p:spPr>
          <a:xfrm>
            <a:off x="4263904" y="1002193"/>
            <a:ext cx="4443972" cy="827452"/>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Microsoft YaHei" panose="020B0503020204020204" pitchFamily="34" charset="-122"/>
                <a:ea typeface="Microsoft YaHei" panose="020B0503020204020204" pitchFamily="34" charset="-122"/>
              </a:rPr>
              <a:t> Limitations and Future Work</a:t>
            </a:r>
          </a:p>
        </p:txBody>
      </p:sp>
      <p:sp>
        <p:nvSpPr>
          <p:cNvPr id="11" name="文本框 10">
            <a:extLst>
              <a:ext uri="{FF2B5EF4-FFF2-40B4-BE49-F238E27FC236}">
                <a16:creationId xmlns:a16="http://schemas.microsoft.com/office/drawing/2014/main" id="{BDFF4F08-2B43-798E-D393-9600B6CA0AFA}"/>
              </a:ext>
            </a:extLst>
          </p:cNvPr>
          <p:cNvSpPr txBox="1"/>
          <p:nvPr/>
        </p:nvSpPr>
        <p:spPr>
          <a:xfrm>
            <a:off x="1790379" y="2426164"/>
            <a:ext cx="9009090" cy="3542060"/>
          </a:xfrm>
          <a:prstGeom prst="rect">
            <a:avLst/>
          </a:prstGeom>
          <a:noFill/>
        </p:spPr>
        <p:txBody>
          <a:bodyPr wrap="square" rtlCol="0">
            <a:spAutoFit/>
          </a:bodyPr>
          <a:lstStyle/>
          <a:p>
            <a:pPr marL="285750" indent="-285750" algn="just">
              <a:lnSpc>
                <a:spcPct val="120000"/>
              </a:lnSpc>
              <a:spcBef>
                <a:spcPts val="600"/>
              </a:spcBef>
              <a:spcAft>
                <a:spcPts val="600"/>
              </a:spcAft>
              <a:buFont typeface="Wingdings" pitchFamily="2" charset="2"/>
              <a:buChar char="n"/>
            </a:pPr>
            <a:r>
              <a:rPr lang="en-US" altLang="zh-CN" dirty="0">
                <a:latin typeface="Microsoft YaHei" panose="020B0503020204020204" pitchFamily="34" charset="-122"/>
                <a:ea typeface="Microsoft YaHei" panose="020B0503020204020204" pitchFamily="34" charset="-122"/>
              </a:rPr>
              <a:t>First</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our study applies the AI4S dataset as defined in the existing literature, and although it considers a sample of papers from a cross-section of disciplines, it focuses mainly on top multidisciplinary journals</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and </a:t>
            </a:r>
            <a:r>
              <a:rPr lang="fr-FR" altLang="zh-CN" dirty="0">
                <a:solidFill>
                  <a:prstClr val="black">
                    <a:lumMod val="75000"/>
                    <a:lumOff val="25000"/>
                  </a:prstClr>
                </a:solidFill>
                <a:latin typeface="Microsoft YaHei" panose="020B0503020204020204" pitchFamily="34" charset="-122"/>
                <a:ea typeface="Microsoft YaHei" panose="020B0503020204020204" pitchFamily="34" charset="-122"/>
              </a:rPr>
              <a:t>premier AI </a:t>
            </a:r>
            <a:r>
              <a:rPr lang="fr-FR" altLang="zh-CN" dirty="0" err="1">
                <a:solidFill>
                  <a:prstClr val="black">
                    <a:lumMod val="75000"/>
                    <a:lumOff val="25000"/>
                  </a:prstClr>
                </a:solidFill>
                <a:latin typeface="Microsoft YaHei" panose="020B0503020204020204" pitchFamily="34" charset="-122"/>
                <a:ea typeface="Microsoft YaHei" panose="020B0503020204020204" pitchFamily="34" charset="-122"/>
              </a:rPr>
              <a:t>conferences</a:t>
            </a:r>
            <a:r>
              <a:rPr lang="fr-FR" altLang="zh-CN" dirty="0">
                <a:solidFill>
                  <a:prstClr val="black">
                    <a:lumMod val="75000"/>
                    <a:lumOff val="25000"/>
                  </a:prstClr>
                </a:solidFill>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 In future studies</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 the results can be validated by further expanding the dataset of AI4S papers. In addition, the application of analysis in the measurement of the dependent variable and</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independent</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variables in this study can be further expanded. </a:t>
            </a:r>
          </a:p>
          <a:p>
            <a:pPr marL="285750" indent="-285750" algn="just">
              <a:lnSpc>
                <a:spcPct val="120000"/>
              </a:lnSpc>
              <a:spcBef>
                <a:spcPts val="600"/>
              </a:spcBef>
              <a:spcAft>
                <a:spcPts val="600"/>
              </a:spcAft>
              <a:buFont typeface="Wingdings" pitchFamily="2" charset="2"/>
              <a:buChar char="n"/>
            </a:pPr>
            <a:r>
              <a:rPr kumimoji="1" lang="en-US" altLang="zh-CN" dirty="0">
                <a:latin typeface="Microsoft YaHei" panose="020B0503020204020204" pitchFamily="34" charset="-122"/>
                <a:ea typeface="Microsoft YaHei" panose="020B0503020204020204" pitchFamily="34" charset="-122"/>
              </a:rPr>
              <a:t> Second, at the team level, it would be interesting to observe how scientific output quality in AI‐for‐Science changes as individuals learn to collaborate or as team composition changes through entry and exit of members.</a:t>
            </a:r>
            <a:endParaRPr kumimoji="1"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9704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00AC-24A5-E48B-23D7-919BF2A8B450}"/>
            </a:ext>
          </a:extLst>
        </p:cNvPr>
        <p:cNvGrpSpPr/>
        <p:nvPr/>
      </p:nvGrpSpPr>
      <p:grpSpPr>
        <a:xfrm>
          <a:off x="0" y="0"/>
          <a:ext cx="0" cy="0"/>
          <a:chOff x="0" y="0"/>
          <a:chExt cx="0" cy="0"/>
        </a:xfrm>
      </p:grpSpPr>
      <p:sp>
        <p:nvSpPr>
          <p:cNvPr id="28" name="矩形 27">
            <a:extLst>
              <a:ext uri="{FF2B5EF4-FFF2-40B4-BE49-F238E27FC236}">
                <a16:creationId xmlns:a16="http://schemas.microsoft.com/office/drawing/2014/main" id="{8211A1F4-7A69-361F-E2A9-F1283F8113B9}"/>
              </a:ext>
            </a:extLst>
          </p:cNvPr>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27" name="组合 26">
            <a:extLst>
              <a:ext uri="{FF2B5EF4-FFF2-40B4-BE49-F238E27FC236}">
                <a16:creationId xmlns:a16="http://schemas.microsoft.com/office/drawing/2014/main" id="{0D2DE0CD-80E1-23D0-20D3-5E2D01509D17}"/>
              </a:ext>
            </a:extLst>
          </p:cNvPr>
          <p:cNvGrpSpPr/>
          <p:nvPr/>
        </p:nvGrpSpPr>
        <p:grpSpPr>
          <a:xfrm>
            <a:off x="4919821" y="680041"/>
            <a:ext cx="2352353" cy="497128"/>
            <a:chOff x="9271922" y="328372"/>
            <a:chExt cx="2352353" cy="497128"/>
          </a:xfrm>
        </p:grpSpPr>
        <p:grpSp>
          <p:nvGrpSpPr>
            <p:cNvPr id="10" name="组合 9">
              <a:extLst>
                <a:ext uri="{FF2B5EF4-FFF2-40B4-BE49-F238E27FC236}">
                  <a16:creationId xmlns:a16="http://schemas.microsoft.com/office/drawing/2014/main" id="{028A9149-DE11-A2BE-F1FC-C05E1BA42EC7}"/>
                </a:ext>
              </a:extLst>
            </p:cNvPr>
            <p:cNvGrpSpPr/>
            <p:nvPr/>
          </p:nvGrpSpPr>
          <p:grpSpPr>
            <a:xfrm>
              <a:off x="9271922" y="328372"/>
              <a:ext cx="2352353" cy="497128"/>
              <a:chOff x="9753600" y="368300"/>
              <a:chExt cx="1502375" cy="317500"/>
            </a:xfrm>
          </p:grpSpPr>
          <p:sp>
            <p:nvSpPr>
              <p:cNvPr id="7" name="椭圆 6">
                <a:extLst>
                  <a:ext uri="{FF2B5EF4-FFF2-40B4-BE49-F238E27FC236}">
                    <a16:creationId xmlns:a16="http://schemas.microsoft.com/office/drawing/2014/main" id="{396AC7D3-7306-955D-A294-29123184D800}"/>
                  </a:ext>
                </a:extLst>
              </p:cNvPr>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8" name="椭圆 7">
                <a:extLst>
                  <a:ext uri="{FF2B5EF4-FFF2-40B4-BE49-F238E27FC236}">
                    <a16:creationId xmlns:a16="http://schemas.microsoft.com/office/drawing/2014/main" id="{F71F7A51-A393-64A2-20E0-01DFD64F7876}"/>
                  </a:ext>
                </a:extLst>
              </p:cNvPr>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9" name="椭圆 8">
                <a:extLst>
                  <a:ext uri="{FF2B5EF4-FFF2-40B4-BE49-F238E27FC236}">
                    <a16:creationId xmlns:a16="http://schemas.microsoft.com/office/drawing/2014/main" id="{F934C97D-1BA6-6DC0-AB11-D85481CEDF89}"/>
                  </a:ext>
                </a:extLst>
              </p:cNvPr>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endParaRPr>
              </a:p>
            </p:txBody>
          </p:sp>
        </p:grpSp>
        <p:sp>
          <p:nvSpPr>
            <p:cNvPr id="11" name="任意多边形: 形状 10">
              <a:extLst>
                <a:ext uri="{FF2B5EF4-FFF2-40B4-BE49-F238E27FC236}">
                  <a16:creationId xmlns:a16="http://schemas.microsoft.com/office/drawing/2014/main" id="{4148E079-02BF-A33B-A868-362E62788179}"/>
                </a:ext>
              </a:extLst>
            </p:cNvPr>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ea"/>
                <a:sym typeface="+mn-lt"/>
              </a:endParaRPr>
            </a:p>
          </p:txBody>
        </p:sp>
        <p:grpSp>
          <p:nvGrpSpPr>
            <p:cNvPr id="12" name="图形 4">
              <a:extLst>
                <a:ext uri="{FF2B5EF4-FFF2-40B4-BE49-F238E27FC236}">
                  <a16:creationId xmlns:a16="http://schemas.microsoft.com/office/drawing/2014/main" id="{864C38FA-F772-10C1-E430-DEFE0A89DD4B}"/>
                </a:ext>
              </a:extLst>
            </p:cNvPr>
            <p:cNvGrpSpPr/>
            <p:nvPr/>
          </p:nvGrpSpPr>
          <p:grpSpPr>
            <a:xfrm>
              <a:off x="10308669" y="437286"/>
              <a:ext cx="286717" cy="271398"/>
              <a:chOff x="7567305" y="-62"/>
              <a:chExt cx="1997151" cy="1890443"/>
            </a:xfrm>
            <a:solidFill>
              <a:schemeClr val="bg1"/>
            </a:solidFill>
          </p:grpSpPr>
          <p:sp>
            <p:nvSpPr>
              <p:cNvPr id="13" name="任意多边形: 形状 12">
                <a:extLst>
                  <a:ext uri="{FF2B5EF4-FFF2-40B4-BE49-F238E27FC236}">
                    <a16:creationId xmlns:a16="http://schemas.microsoft.com/office/drawing/2014/main" id="{247578AA-49AB-E788-149C-9F8CF6D6BAB0}"/>
                  </a:ext>
                </a:extLst>
              </p:cNvPr>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14" name="任意多边形: 形状 13">
                <a:extLst>
                  <a:ext uri="{FF2B5EF4-FFF2-40B4-BE49-F238E27FC236}">
                    <a16:creationId xmlns:a16="http://schemas.microsoft.com/office/drawing/2014/main" id="{5A686977-FD83-6CD7-A860-24AC914783F9}"/>
                  </a:ext>
                </a:extLst>
              </p:cNvPr>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ea"/>
                  <a:sym typeface="+mn-lt"/>
                </a:endParaRPr>
              </a:p>
            </p:txBody>
          </p:sp>
        </p:grpSp>
        <p:grpSp>
          <p:nvGrpSpPr>
            <p:cNvPr id="15" name="图形 4">
              <a:extLst>
                <a:ext uri="{FF2B5EF4-FFF2-40B4-BE49-F238E27FC236}">
                  <a16:creationId xmlns:a16="http://schemas.microsoft.com/office/drawing/2014/main" id="{7915DE43-5D43-E5D3-2467-E46627D2607C}"/>
                </a:ext>
              </a:extLst>
            </p:cNvPr>
            <p:cNvGrpSpPr/>
            <p:nvPr/>
          </p:nvGrpSpPr>
          <p:grpSpPr>
            <a:xfrm>
              <a:off x="11230320" y="409978"/>
              <a:ext cx="281024" cy="298706"/>
              <a:chOff x="7567004" y="2256821"/>
              <a:chExt cx="1957493" cy="2080656"/>
            </a:xfrm>
            <a:solidFill>
              <a:schemeClr val="bg1"/>
            </a:solidFill>
          </p:grpSpPr>
          <p:sp>
            <p:nvSpPr>
              <p:cNvPr id="16" name="任意多边形: 形状 15">
                <a:extLst>
                  <a:ext uri="{FF2B5EF4-FFF2-40B4-BE49-F238E27FC236}">
                    <a16:creationId xmlns:a16="http://schemas.microsoft.com/office/drawing/2014/main" id="{56A9AD1D-BC9A-02D8-D317-667D6C9D0C18}"/>
                  </a:ext>
                </a:extLst>
              </p:cNvPr>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17" name="任意多边形: 形状 16">
                <a:extLst>
                  <a:ext uri="{FF2B5EF4-FFF2-40B4-BE49-F238E27FC236}">
                    <a16:creationId xmlns:a16="http://schemas.microsoft.com/office/drawing/2014/main" id="{E8185ED1-7C2E-83C9-8BC6-F6A28FCEA363}"/>
                  </a:ext>
                </a:extLst>
              </p:cNvPr>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ea"/>
                  <a:sym typeface="+mn-lt"/>
                </a:endParaRPr>
              </a:p>
            </p:txBody>
          </p:sp>
        </p:grpSp>
      </p:grpSp>
      <p:sp>
        <p:nvSpPr>
          <p:cNvPr id="26" name="文本框 25">
            <a:extLst>
              <a:ext uri="{FF2B5EF4-FFF2-40B4-BE49-F238E27FC236}">
                <a16:creationId xmlns:a16="http://schemas.microsoft.com/office/drawing/2014/main" id="{779D975E-030B-BF1E-CC32-92B98545F778}"/>
              </a:ext>
            </a:extLst>
          </p:cNvPr>
          <p:cNvSpPr txBox="1"/>
          <p:nvPr/>
        </p:nvSpPr>
        <p:spPr>
          <a:xfrm>
            <a:off x="987552" y="2467270"/>
            <a:ext cx="1021689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4472C4">
                    <a:lumMod val="75000"/>
                  </a:srgbClr>
                </a:solidFill>
                <a:effectLst/>
                <a:uLnTx/>
                <a:uFillTx/>
                <a:latin typeface="Microsoft YaHei" panose="020B0503020204020204" pitchFamily="34" charset="-122"/>
                <a:ea typeface="Microsoft YaHei" panose="020B0503020204020204" pitchFamily="34" charset="-122"/>
              </a:rPr>
              <a:t>THANK YOU!</a:t>
            </a:r>
            <a:endParaRPr kumimoji="0" lang="zh-CN" altLang="en-US" sz="8800" b="1" i="0" u="none" strike="noStrike" kern="1200" cap="none" spc="0" normalizeH="0" baseline="0" noProof="0" dirty="0">
              <a:ln>
                <a:noFill/>
              </a:ln>
              <a:solidFill>
                <a:srgbClr val="4472C4">
                  <a:lumMod val="75000"/>
                </a:srgbClr>
              </a:solidFill>
              <a:effectLst/>
              <a:uLnTx/>
              <a:uFillTx/>
              <a:latin typeface="Microsoft YaHei" panose="020B0503020204020204" pitchFamily="34" charset="-122"/>
              <a:ea typeface="Microsoft YaHei" panose="020B0503020204020204" pitchFamily="34" charset="-122"/>
            </a:endParaRPr>
          </a:p>
        </p:txBody>
      </p:sp>
      <p:grpSp>
        <p:nvGrpSpPr>
          <p:cNvPr id="49" name="图形 156">
            <a:extLst>
              <a:ext uri="{FF2B5EF4-FFF2-40B4-BE49-F238E27FC236}">
                <a16:creationId xmlns:a16="http://schemas.microsoft.com/office/drawing/2014/main" id="{BD1FA4CF-270A-E346-0A06-92C4F8B9BC64}"/>
              </a:ext>
            </a:extLst>
          </p:cNvPr>
          <p:cNvGrpSpPr/>
          <p:nvPr/>
        </p:nvGrpSpPr>
        <p:grpSpPr>
          <a:xfrm>
            <a:off x="1172501" y="3739182"/>
            <a:ext cx="505213" cy="713525"/>
            <a:chOff x="4737497" y="1518591"/>
            <a:chExt cx="2691442" cy="3801191"/>
          </a:xfrm>
        </p:grpSpPr>
        <p:sp>
          <p:nvSpPr>
            <p:cNvPr id="50" name="任意多边形: 形状 49">
              <a:extLst>
                <a:ext uri="{FF2B5EF4-FFF2-40B4-BE49-F238E27FC236}">
                  <a16:creationId xmlns:a16="http://schemas.microsoft.com/office/drawing/2014/main" id="{4F468CE2-9716-6987-33A1-C4672F37F128}"/>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51" name="任意多边形: 形状 50">
              <a:extLst>
                <a:ext uri="{FF2B5EF4-FFF2-40B4-BE49-F238E27FC236}">
                  <a16:creationId xmlns:a16="http://schemas.microsoft.com/office/drawing/2014/main" id="{0CEA3287-CB0B-6844-86E5-19E1E77E7936}"/>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52" name="任意多边形: 形状 51">
              <a:extLst>
                <a:ext uri="{FF2B5EF4-FFF2-40B4-BE49-F238E27FC236}">
                  <a16:creationId xmlns:a16="http://schemas.microsoft.com/office/drawing/2014/main" id="{C24DDF0F-F914-920E-DFCB-BDFED6C4307E}"/>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53" name="任意多边形: 形状 52">
              <a:extLst>
                <a:ext uri="{FF2B5EF4-FFF2-40B4-BE49-F238E27FC236}">
                  <a16:creationId xmlns:a16="http://schemas.microsoft.com/office/drawing/2014/main" id="{4BCEBFCA-2D0B-6186-BCF6-E5A147D3EB6F}"/>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54" name="任意多边形: 形状 53">
              <a:extLst>
                <a:ext uri="{FF2B5EF4-FFF2-40B4-BE49-F238E27FC236}">
                  <a16:creationId xmlns:a16="http://schemas.microsoft.com/office/drawing/2014/main" id="{49769728-B44B-147E-21D2-28BD72097EDA}"/>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nvGrpSpPr>
          <p:cNvPr id="2" name="组合 1">
            <a:extLst>
              <a:ext uri="{FF2B5EF4-FFF2-40B4-BE49-F238E27FC236}">
                <a16:creationId xmlns:a16="http://schemas.microsoft.com/office/drawing/2014/main" id="{793A5863-5D52-82A2-0842-3F2917C1CB26}"/>
              </a:ext>
            </a:extLst>
          </p:cNvPr>
          <p:cNvGrpSpPr/>
          <p:nvPr/>
        </p:nvGrpSpPr>
        <p:grpSpPr>
          <a:xfrm>
            <a:off x="3378200" y="1591199"/>
            <a:ext cx="5372100" cy="400110"/>
            <a:chOff x="3378200" y="1695400"/>
            <a:chExt cx="5372100" cy="400110"/>
          </a:xfrm>
        </p:grpSpPr>
        <p:sp>
          <p:nvSpPr>
            <p:cNvPr id="3" name="文本框 2">
              <a:extLst>
                <a:ext uri="{FF2B5EF4-FFF2-40B4-BE49-F238E27FC236}">
                  <a16:creationId xmlns:a16="http://schemas.microsoft.com/office/drawing/2014/main" id="{FB4DDFBF-6152-A3B2-727F-DC58C9E783E1}"/>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mn-lt"/>
                </a:rPr>
                <a:t>AII-EEKE2025</a:t>
              </a:r>
              <a:endParaRPr lang="zh-CN" altLang="en-US" sz="2000" b="1" spc="300" dirty="0">
                <a:solidFill>
                  <a:schemeClr val="accent5">
                    <a:lumMod val="75000"/>
                  </a:schemeClr>
                </a:solidFill>
                <a:latin typeface="Microsoft YaHei" panose="020B0503020204020204" pitchFamily="34" charset="-122"/>
                <a:ea typeface="Microsoft YaHei" panose="020B0503020204020204" pitchFamily="34" charset="-122"/>
                <a:cs typeface="+mn-ea"/>
                <a:sym typeface="+mn-lt"/>
              </a:endParaRPr>
            </a:p>
          </p:txBody>
        </p:sp>
        <p:cxnSp>
          <p:nvCxnSpPr>
            <p:cNvPr id="4" name="直接连接符 21">
              <a:extLst>
                <a:ext uri="{FF2B5EF4-FFF2-40B4-BE49-F238E27FC236}">
                  <a16:creationId xmlns:a16="http://schemas.microsoft.com/office/drawing/2014/main" id="{1F5DC560-C769-C36F-E021-EF4E3FB213D2}"/>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22">
              <a:extLst>
                <a:ext uri="{FF2B5EF4-FFF2-40B4-BE49-F238E27FC236}">
                  <a16:creationId xmlns:a16="http://schemas.microsoft.com/office/drawing/2014/main" id="{4B3DADF0-C1C8-BA6B-3DD4-EC57FC31DA36}"/>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665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4D904-8330-6D6A-FE82-6BEA87F6F90C}"/>
            </a:ext>
          </a:extLst>
        </p:cNvPr>
        <p:cNvGrpSpPr/>
        <p:nvPr/>
      </p:nvGrpSpPr>
      <p:grpSpPr>
        <a:xfrm>
          <a:off x="0" y="0"/>
          <a:ext cx="0" cy="0"/>
          <a:chOff x="0" y="0"/>
          <a:chExt cx="0" cy="0"/>
        </a:xfrm>
      </p:grpSpPr>
      <p:sp>
        <p:nvSpPr>
          <p:cNvPr id="47" name="任意多边形: 形状 46">
            <a:extLst>
              <a:ext uri="{FF2B5EF4-FFF2-40B4-BE49-F238E27FC236}">
                <a16:creationId xmlns:a16="http://schemas.microsoft.com/office/drawing/2014/main" id="{DE713545-675C-8326-5FB8-048510E7E135}"/>
              </a:ext>
            </a:extLst>
          </p:cNvPr>
          <p:cNvSpPr>
            <a:spLocks/>
          </p:cNvSpPr>
          <p:nvPr/>
        </p:nvSpPr>
        <p:spPr>
          <a:xfrm>
            <a:off x="1167842" y="1099434"/>
            <a:ext cx="3208874" cy="4601477"/>
          </a:xfrm>
          <a:custGeom>
            <a:avLst/>
            <a:gdLst>
              <a:gd name="connsiteX0" fmla="*/ 2707232 w 3208874"/>
              <a:gd name="connsiteY0" fmla="*/ 0 h 4378643"/>
              <a:gd name="connsiteX1" fmla="*/ 2805736 w 3208874"/>
              <a:gd name="connsiteY1" fmla="*/ 492443 h 4378643"/>
              <a:gd name="connsiteX2" fmla="*/ 3136867 w 3208874"/>
              <a:gd name="connsiteY2" fmla="*/ 492443 h 4378643"/>
              <a:gd name="connsiteX3" fmla="*/ 3208874 w 3208874"/>
              <a:gd name="connsiteY3" fmla="*/ 564450 h 4378643"/>
              <a:gd name="connsiteX4" fmla="*/ 3208874 w 3208874"/>
              <a:gd name="connsiteY4" fmla="*/ 4306636 h 4378643"/>
              <a:gd name="connsiteX5" fmla="*/ 3136867 w 3208874"/>
              <a:gd name="connsiteY5" fmla="*/ 4378643 h 4378643"/>
              <a:gd name="connsiteX6" fmla="*/ 72007 w 3208874"/>
              <a:gd name="connsiteY6" fmla="*/ 4378643 h 4378643"/>
              <a:gd name="connsiteX7" fmla="*/ 0 w 3208874"/>
              <a:gd name="connsiteY7" fmla="*/ 4306636 h 4378643"/>
              <a:gd name="connsiteX8" fmla="*/ 0 w 3208874"/>
              <a:gd name="connsiteY8" fmla="*/ 564450 h 4378643"/>
              <a:gd name="connsiteX9" fmla="*/ 72007 w 3208874"/>
              <a:gd name="connsiteY9" fmla="*/ 492443 h 4378643"/>
              <a:gd name="connsiteX10" fmla="*/ 2608728 w 3208874"/>
              <a:gd name="connsiteY10" fmla="*/ 492443 h 4378643"/>
              <a:gd name="connsiteX11" fmla="*/ 2707232 w 3208874"/>
              <a:gd name="connsiteY11" fmla="*/ 0 h 4378643"/>
              <a:gd name="connsiteX0-1" fmla="*/ 3154907 w 3208874"/>
              <a:gd name="connsiteY0-2" fmla="*/ 0 h 4407218"/>
              <a:gd name="connsiteX1-3" fmla="*/ 2805736 w 3208874"/>
              <a:gd name="connsiteY1-4" fmla="*/ 521018 h 4407218"/>
              <a:gd name="connsiteX2-5" fmla="*/ 3136867 w 3208874"/>
              <a:gd name="connsiteY2-6" fmla="*/ 521018 h 4407218"/>
              <a:gd name="connsiteX3-7" fmla="*/ 3208874 w 3208874"/>
              <a:gd name="connsiteY3-8" fmla="*/ 593025 h 4407218"/>
              <a:gd name="connsiteX4-9" fmla="*/ 3208874 w 3208874"/>
              <a:gd name="connsiteY4-10" fmla="*/ 4335211 h 4407218"/>
              <a:gd name="connsiteX5-11" fmla="*/ 3136867 w 3208874"/>
              <a:gd name="connsiteY5-12" fmla="*/ 4407218 h 4407218"/>
              <a:gd name="connsiteX6-13" fmla="*/ 72007 w 3208874"/>
              <a:gd name="connsiteY6-14" fmla="*/ 4407218 h 4407218"/>
              <a:gd name="connsiteX7-15" fmla="*/ 0 w 3208874"/>
              <a:gd name="connsiteY7-16" fmla="*/ 4335211 h 4407218"/>
              <a:gd name="connsiteX8-17" fmla="*/ 0 w 3208874"/>
              <a:gd name="connsiteY8-18" fmla="*/ 593025 h 4407218"/>
              <a:gd name="connsiteX9-19" fmla="*/ 72007 w 3208874"/>
              <a:gd name="connsiteY9-20" fmla="*/ 521018 h 4407218"/>
              <a:gd name="connsiteX10-21" fmla="*/ 2608728 w 3208874"/>
              <a:gd name="connsiteY10-22" fmla="*/ 521018 h 4407218"/>
              <a:gd name="connsiteX11-23" fmla="*/ 3154907 w 3208874"/>
              <a:gd name="connsiteY11-24" fmla="*/ 0 h 44072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208874" h="4407218">
                <a:moveTo>
                  <a:pt x="3154907" y="0"/>
                </a:moveTo>
                <a:lnTo>
                  <a:pt x="2805736" y="521018"/>
                </a:lnTo>
                <a:lnTo>
                  <a:pt x="3136867" y="521018"/>
                </a:lnTo>
                <a:cubicBezTo>
                  <a:pt x="3176635" y="521018"/>
                  <a:pt x="3208874" y="553257"/>
                  <a:pt x="3208874" y="593025"/>
                </a:cubicBezTo>
                <a:lnTo>
                  <a:pt x="3208874" y="4335211"/>
                </a:lnTo>
                <a:cubicBezTo>
                  <a:pt x="3208874" y="4374979"/>
                  <a:pt x="3176635" y="4407218"/>
                  <a:pt x="3136867" y="4407218"/>
                </a:cubicBezTo>
                <a:lnTo>
                  <a:pt x="72007" y="4407218"/>
                </a:lnTo>
                <a:cubicBezTo>
                  <a:pt x="32239" y="4407218"/>
                  <a:pt x="0" y="4374979"/>
                  <a:pt x="0" y="4335211"/>
                </a:cubicBezTo>
                <a:lnTo>
                  <a:pt x="0" y="593025"/>
                </a:lnTo>
                <a:cubicBezTo>
                  <a:pt x="0" y="553257"/>
                  <a:pt x="32239" y="521018"/>
                  <a:pt x="72007" y="521018"/>
                </a:cubicBezTo>
                <a:lnTo>
                  <a:pt x="2608728" y="521018"/>
                </a:lnTo>
                <a:lnTo>
                  <a:pt x="3154907" y="0"/>
                </a:lnTo>
                <a:close/>
              </a:path>
            </a:pathLst>
          </a:custGeom>
          <a:solidFill>
            <a:schemeClr val="bg1"/>
          </a:solidFill>
          <a:ln>
            <a:gradFill>
              <a:gsLst>
                <a:gs pos="0">
                  <a:schemeClr val="accent5">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43" name="任意多边形: 形状 42">
            <a:extLst>
              <a:ext uri="{FF2B5EF4-FFF2-40B4-BE49-F238E27FC236}">
                <a16:creationId xmlns:a16="http://schemas.microsoft.com/office/drawing/2014/main" id="{DDF9982E-B0A6-211E-6735-EA32F8161B37}"/>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49C68E5C-C594-1DBB-1A7D-AC08F11C73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8CFD6D82-6693-83AE-9FA6-0420F7C737AC}"/>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8341398B-D5E9-B968-AADB-5114D670776C}"/>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73002460-8EC3-C215-595D-13CC27EECAE6}"/>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A219BA54-6A35-A649-CEA7-1FF314381E4E}"/>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458D6DEB-73B8-F9CA-3750-D836B00C78AF}"/>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39F6C7EC-85F5-E05E-21A0-EB389B8F18CC}"/>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A08452B1-0AE0-77E7-7351-278B352844D8}"/>
              </a:ext>
            </a:extLst>
          </p:cNvPr>
          <p:cNvSpPr/>
          <p:nvPr/>
        </p:nvSpPr>
        <p:spPr>
          <a:xfrm>
            <a:off x="1125000" y="304747"/>
            <a:ext cx="460523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Research Background</a:t>
            </a:r>
          </a:p>
        </p:txBody>
      </p:sp>
      <p:sp>
        <p:nvSpPr>
          <p:cNvPr id="53" name="任意多边形: 形状 52">
            <a:extLst>
              <a:ext uri="{FF2B5EF4-FFF2-40B4-BE49-F238E27FC236}">
                <a16:creationId xmlns:a16="http://schemas.microsoft.com/office/drawing/2014/main" id="{2990C6CA-371F-BFAA-3398-FFC60D6766B9}"/>
              </a:ext>
            </a:extLst>
          </p:cNvPr>
          <p:cNvSpPr/>
          <p:nvPr/>
        </p:nvSpPr>
        <p:spPr>
          <a:xfrm>
            <a:off x="4538619" y="1141523"/>
            <a:ext cx="3208874" cy="4569235"/>
          </a:xfrm>
          <a:custGeom>
            <a:avLst/>
            <a:gdLst>
              <a:gd name="connsiteX0" fmla="*/ 1604437 w 3208874"/>
              <a:gd name="connsiteY0" fmla="*/ 0 h 4378643"/>
              <a:gd name="connsiteX1" fmla="*/ 1702941 w 3208874"/>
              <a:gd name="connsiteY1" fmla="*/ 492443 h 4378643"/>
              <a:gd name="connsiteX2" fmla="*/ 3136867 w 3208874"/>
              <a:gd name="connsiteY2" fmla="*/ 492443 h 4378643"/>
              <a:gd name="connsiteX3" fmla="*/ 3208874 w 3208874"/>
              <a:gd name="connsiteY3" fmla="*/ 564450 h 4378643"/>
              <a:gd name="connsiteX4" fmla="*/ 3208874 w 3208874"/>
              <a:gd name="connsiteY4" fmla="*/ 4306636 h 4378643"/>
              <a:gd name="connsiteX5" fmla="*/ 3136867 w 3208874"/>
              <a:gd name="connsiteY5" fmla="*/ 4378643 h 4378643"/>
              <a:gd name="connsiteX6" fmla="*/ 72007 w 3208874"/>
              <a:gd name="connsiteY6" fmla="*/ 4378643 h 4378643"/>
              <a:gd name="connsiteX7" fmla="*/ 0 w 3208874"/>
              <a:gd name="connsiteY7" fmla="*/ 4306636 h 4378643"/>
              <a:gd name="connsiteX8" fmla="*/ 0 w 3208874"/>
              <a:gd name="connsiteY8" fmla="*/ 564450 h 4378643"/>
              <a:gd name="connsiteX9" fmla="*/ 72007 w 3208874"/>
              <a:gd name="connsiteY9" fmla="*/ 492443 h 4378643"/>
              <a:gd name="connsiteX10" fmla="*/ 1505933 w 3208874"/>
              <a:gd name="connsiteY10" fmla="*/ 492443 h 43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8874" h="4378643">
                <a:moveTo>
                  <a:pt x="1604437" y="0"/>
                </a:moveTo>
                <a:lnTo>
                  <a:pt x="1702941" y="492443"/>
                </a:lnTo>
                <a:lnTo>
                  <a:pt x="3136867" y="492443"/>
                </a:lnTo>
                <a:cubicBezTo>
                  <a:pt x="3176635" y="492443"/>
                  <a:pt x="3208874" y="524682"/>
                  <a:pt x="3208874" y="564450"/>
                </a:cubicBezTo>
                <a:lnTo>
                  <a:pt x="3208874" y="4306636"/>
                </a:lnTo>
                <a:cubicBezTo>
                  <a:pt x="3208874" y="4346404"/>
                  <a:pt x="3176635" y="4378643"/>
                  <a:pt x="3136867" y="4378643"/>
                </a:cubicBezTo>
                <a:lnTo>
                  <a:pt x="72007" y="4378643"/>
                </a:lnTo>
                <a:cubicBezTo>
                  <a:pt x="32239" y="4378643"/>
                  <a:pt x="0" y="4346404"/>
                  <a:pt x="0" y="4306636"/>
                </a:cubicBezTo>
                <a:lnTo>
                  <a:pt x="0" y="564450"/>
                </a:lnTo>
                <a:cubicBezTo>
                  <a:pt x="0" y="524682"/>
                  <a:pt x="32239" y="492443"/>
                  <a:pt x="72007" y="492443"/>
                </a:cubicBezTo>
                <a:lnTo>
                  <a:pt x="1505933" y="492443"/>
                </a:lnTo>
                <a:close/>
              </a:path>
            </a:pathLst>
          </a:custGeom>
          <a:solidFill>
            <a:schemeClr val="bg1"/>
          </a:solidFill>
          <a:ln>
            <a:gradFill>
              <a:gsLst>
                <a:gs pos="0">
                  <a:schemeClr val="accent5">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1042" name="组合 1041">
            <a:extLst>
              <a:ext uri="{FF2B5EF4-FFF2-40B4-BE49-F238E27FC236}">
                <a16:creationId xmlns:a16="http://schemas.microsoft.com/office/drawing/2014/main" id="{EE9AAE80-0AF5-EDC2-13B3-9BBF0C35A20C}"/>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A47E3AC4-B282-4F18-CE27-016DC35C7E23}"/>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4741F179-20D3-8DBC-843E-43B7943930C5}"/>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C19DB79C-245B-BB53-CFC0-5F7C54D6975E}"/>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186912CD-8131-7C73-3F5F-685C5A51C221}"/>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F2E0E1F7-FB68-C762-0098-ABE380CF1485}"/>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65" name="任意多边形: 形状 64">
            <a:extLst>
              <a:ext uri="{FF2B5EF4-FFF2-40B4-BE49-F238E27FC236}">
                <a16:creationId xmlns:a16="http://schemas.microsoft.com/office/drawing/2014/main" id="{B21ECC08-A668-D50B-B777-25F0F9323916}"/>
              </a:ext>
            </a:extLst>
          </p:cNvPr>
          <p:cNvSpPr/>
          <p:nvPr/>
        </p:nvSpPr>
        <p:spPr>
          <a:xfrm flipH="1">
            <a:off x="7894701" y="1109281"/>
            <a:ext cx="3208874" cy="4601477"/>
          </a:xfrm>
          <a:custGeom>
            <a:avLst/>
            <a:gdLst>
              <a:gd name="connsiteX0" fmla="*/ 2707232 w 3208874"/>
              <a:gd name="connsiteY0" fmla="*/ 0 h 4378643"/>
              <a:gd name="connsiteX1" fmla="*/ 2805736 w 3208874"/>
              <a:gd name="connsiteY1" fmla="*/ 492443 h 4378643"/>
              <a:gd name="connsiteX2" fmla="*/ 3136867 w 3208874"/>
              <a:gd name="connsiteY2" fmla="*/ 492443 h 4378643"/>
              <a:gd name="connsiteX3" fmla="*/ 3208874 w 3208874"/>
              <a:gd name="connsiteY3" fmla="*/ 564450 h 4378643"/>
              <a:gd name="connsiteX4" fmla="*/ 3208874 w 3208874"/>
              <a:gd name="connsiteY4" fmla="*/ 4306636 h 4378643"/>
              <a:gd name="connsiteX5" fmla="*/ 3136867 w 3208874"/>
              <a:gd name="connsiteY5" fmla="*/ 4378643 h 4378643"/>
              <a:gd name="connsiteX6" fmla="*/ 72007 w 3208874"/>
              <a:gd name="connsiteY6" fmla="*/ 4378643 h 4378643"/>
              <a:gd name="connsiteX7" fmla="*/ 0 w 3208874"/>
              <a:gd name="connsiteY7" fmla="*/ 4306636 h 4378643"/>
              <a:gd name="connsiteX8" fmla="*/ 0 w 3208874"/>
              <a:gd name="connsiteY8" fmla="*/ 564450 h 4378643"/>
              <a:gd name="connsiteX9" fmla="*/ 72007 w 3208874"/>
              <a:gd name="connsiteY9" fmla="*/ 492443 h 4378643"/>
              <a:gd name="connsiteX10" fmla="*/ 2608728 w 3208874"/>
              <a:gd name="connsiteY10" fmla="*/ 492443 h 4378643"/>
              <a:gd name="connsiteX11" fmla="*/ 2707232 w 3208874"/>
              <a:gd name="connsiteY11" fmla="*/ 0 h 4378643"/>
              <a:gd name="connsiteX0-1" fmla="*/ 3154907 w 3208874"/>
              <a:gd name="connsiteY0-2" fmla="*/ 0 h 4407218"/>
              <a:gd name="connsiteX1-3" fmla="*/ 2805736 w 3208874"/>
              <a:gd name="connsiteY1-4" fmla="*/ 521018 h 4407218"/>
              <a:gd name="connsiteX2-5" fmla="*/ 3136867 w 3208874"/>
              <a:gd name="connsiteY2-6" fmla="*/ 521018 h 4407218"/>
              <a:gd name="connsiteX3-7" fmla="*/ 3208874 w 3208874"/>
              <a:gd name="connsiteY3-8" fmla="*/ 593025 h 4407218"/>
              <a:gd name="connsiteX4-9" fmla="*/ 3208874 w 3208874"/>
              <a:gd name="connsiteY4-10" fmla="*/ 4335211 h 4407218"/>
              <a:gd name="connsiteX5-11" fmla="*/ 3136867 w 3208874"/>
              <a:gd name="connsiteY5-12" fmla="*/ 4407218 h 4407218"/>
              <a:gd name="connsiteX6-13" fmla="*/ 72007 w 3208874"/>
              <a:gd name="connsiteY6-14" fmla="*/ 4407218 h 4407218"/>
              <a:gd name="connsiteX7-15" fmla="*/ 0 w 3208874"/>
              <a:gd name="connsiteY7-16" fmla="*/ 4335211 h 4407218"/>
              <a:gd name="connsiteX8-17" fmla="*/ 0 w 3208874"/>
              <a:gd name="connsiteY8-18" fmla="*/ 593025 h 4407218"/>
              <a:gd name="connsiteX9-19" fmla="*/ 72007 w 3208874"/>
              <a:gd name="connsiteY9-20" fmla="*/ 521018 h 4407218"/>
              <a:gd name="connsiteX10-21" fmla="*/ 2608728 w 3208874"/>
              <a:gd name="connsiteY10-22" fmla="*/ 521018 h 4407218"/>
              <a:gd name="connsiteX11-23" fmla="*/ 3154907 w 3208874"/>
              <a:gd name="connsiteY11-24" fmla="*/ 0 h 44072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208874" h="4407218">
                <a:moveTo>
                  <a:pt x="3154907" y="0"/>
                </a:moveTo>
                <a:lnTo>
                  <a:pt x="2805736" y="521018"/>
                </a:lnTo>
                <a:lnTo>
                  <a:pt x="3136867" y="521018"/>
                </a:lnTo>
                <a:cubicBezTo>
                  <a:pt x="3176635" y="521018"/>
                  <a:pt x="3208874" y="553257"/>
                  <a:pt x="3208874" y="593025"/>
                </a:cubicBezTo>
                <a:lnTo>
                  <a:pt x="3208874" y="4335211"/>
                </a:lnTo>
                <a:cubicBezTo>
                  <a:pt x="3208874" y="4374979"/>
                  <a:pt x="3176635" y="4407218"/>
                  <a:pt x="3136867" y="4407218"/>
                </a:cubicBezTo>
                <a:lnTo>
                  <a:pt x="72007" y="4407218"/>
                </a:lnTo>
                <a:cubicBezTo>
                  <a:pt x="32239" y="4407218"/>
                  <a:pt x="0" y="4374979"/>
                  <a:pt x="0" y="4335211"/>
                </a:cubicBezTo>
                <a:lnTo>
                  <a:pt x="0" y="593025"/>
                </a:lnTo>
                <a:cubicBezTo>
                  <a:pt x="0" y="553257"/>
                  <a:pt x="32239" y="521018"/>
                  <a:pt x="72007" y="521018"/>
                </a:cubicBezTo>
                <a:lnTo>
                  <a:pt x="2608728" y="521018"/>
                </a:lnTo>
                <a:lnTo>
                  <a:pt x="3154907" y="0"/>
                </a:lnTo>
                <a:close/>
              </a:path>
            </a:pathLst>
          </a:custGeom>
          <a:solidFill>
            <a:schemeClr val="bg1"/>
          </a:solidFill>
          <a:ln>
            <a:gradFill>
              <a:gsLst>
                <a:gs pos="0">
                  <a:schemeClr val="accent5">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70" name="任意多边形: 形状 69">
            <a:extLst>
              <a:ext uri="{FF2B5EF4-FFF2-40B4-BE49-F238E27FC236}">
                <a16:creationId xmlns:a16="http://schemas.microsoft.com/office/drawing/2014/main" id="{6762B54F-17AC-1A00-D764-DCF3D709F915}"/>
              </a:ext>
            </a:extLst>
          </p:cNvPr>
          <p:cNvSpPr/>
          <p:nvPr/>
        </p:nvSpPr>
        <p:spPr>
          <a:xfrm>
            <a:off x="9269562" y="1813544"/>
            <a:ext cx="454301" cy="442163"/>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accent5">
              <a:lumMod val="75000"/>
            </a:schemeClr>
          </a:solid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1" name="任意多边形: 形状 70">
            <a:extLst>
              <a:ext uri="{FF2B5EF4-FFF2-40B4-BE49-F238E27FC236}">
                <a16:creationId xmlns:a16="http://schemas.microsoft.com/office/drawing/2014/main" id="{914EB0AE-6C7B-70ED-74A2-6BDE9C51171D}"/>
              </a:ext>
            </a:extLst>
          </p:cNvPr>
          <p:cNvSpPr/>
          <p:nvPr/>
        </p:nvSpPr>
        <p:spPr>
          <a:xfrm>
            <a:off x="5874815" y="1813544"/>
            <a:ext cx="454886" cy="442162"/>
          </a:xfrm>
          <a:custGeom>
            <a:avLst/>
            <a:gdLst>
              <a:gd name="connsiteX0" fmla="*/ 1218506 w 1996685"/>
              <a:gd name="connsiteY0" fmla="*/ 1842516 h 1890401"/>
              <a:gd name="connsiteX1" fmla="*/ 1364246 w 1996685"/>
              <a:gd name="connsiteY1" fmla="*/ 1842516 h 1890401"/>
              <a:gd name="connsiteX2" fmla="*/ 1365499 w 1996685"/>
              <a:gd name="connsiteY2" fmla="*/ 1813456 h 1890401"/>
              <a:gd name="connsiteX3" fmla="*/ 1365562 w 1996685"/>
              <a:gd name="connsiteY3" fmla="*/ 689245 h 1890401"/>
              <a:gd name="connsiteX4" fmla="*/ 1366438 w 1996685"/>
              <a:gd name="connsiteY4" fmla="*/ 662564 h 1890401"/>
              <a:gd name="connsiteX5" fmla="*/ 1387795 w 1996685"/>
              <a:gd name="connsiteY5" fmla="*/ 641333 h 1890401"/>
              <a:gd name="connsiteX6" fmla="*/ 1406271 w 1996685"/>
              <a:gd name="connsiteY6" fmla="*/ 640581 h 1890401"/>
              <a:gd name="connsiteX7" fmla="*/ 1675518 w 1996685"/>
              <a:gd name="connsiteY7" fmla="*/ 640581 h 1890401"/>
              <a:gd name="connsiteX8" fmla="*/ 1687856 w 1996685"/>
              <a:gd name="connsiteY8" fmla="*/ 640706 h 1890401"/>
              <a:gd name="connsiteX9" fmla="*/ 1715539 w 1996685"/>
              <a:gd name="connsiteY9" fmla="*/ 668702 h 1890401"/>
              <a:gd name="connsiteX10" fmla="*/ 1715601 w 1996685"/>
              <a:gd name="connsiteY10" fmla="*/ 689245 h 1890401"/>
              <a:gd name="connsiteX11" fmla="*/ 1715601 w 1996685"/>
              <a:gd name="connsiteY11" fmla="*/ 1815460 h 1890401"/>
              <a:gd name="connsiteX12" fmla="*/ 1715601 w 1996685"/>
              <a:gd name="connsiteY12" fmla="*/ 1843581 h 1890401"/>
              <a:gd name="connsiteX13" fmla="*/ 1996685 w 1996685"/>
              <a:gd name="connsiteY13" fmla="*/ 1843581 h 1890401"/>
              <a:gd name="connsiteX14" fmla="*/ 1996685 w 1996685"/>
              <a:gd name="connsiteY14" fmla="*/ 1890178 h 1890401"/>
              <a:gd name="connsiteX15" fmla="*/ 1967938 w 1996685"/>
              <a:gd name="connsiteY15" fmla="*/ 1890178 h 1890401"/>
              <a:gd name="connsiteX16" fmla="*/ 358719 w 1996685"/>
              <a:gd name="connsiteY16" fmla="*/ 1890178 h 1890401"/>
              <a:gd name="connsiteX17" fmla="*/ 181977 w 1996685"/>
              <a:gd name="connsiteY17" fmla="*/ 1889676 h 1890401"/>
              <a:gd name="connsiteX18" fmla="*/ 128178 w 1996685"/>
              <a:gd name="connsiteY18" fmla="*/ 1879280 h 1890401"/>
              <a:gd name="connsiteX19" fmla="*/ 61790 w 1996685"/>
              <a:gd name="connsiteY19" fmla="*/ 1776817 h 1890401"/>
              <a:gd name="connsiteX20" fmla="*/ 61539 w 1996685"/>
              <a:gd name="connsiteY20" fmla="*/ 1676108 h 1890401"/>
              <a:gd name="connsiteX21" fmla="*/ 61539 w 1996685"/>
              <a:gd name="connsiteY21" fmla="*/ 1651745 h 1890401"/>
              <a:gd name="connsiteX22" fmla="*/ 35986 w 1996685"/>
              <a:gd name="connsiteY22" fmla="*/ 1650680 h 1890401"/>
              <a:gd name="connsiteX23" fmla="*/ 19640 w 1996685"/>
              <a:gd name="connsiteY23" fmla="*/ 1649615 h 1890401"/>
              <a:gd name="connsiteX24" fmla="*/ 37 w 1996685"/>
              <a:gd name="connsiteY24" fmla="*/ 1626505 h 1890401"/>
              <a:gd name="connsiteX25" fmla="*/ 22646 w 1996685"/>
              <a:gd name="connsiteY25" fmla="*/ 1604459 h 1890401"/>
              <a:gd name="connsiteX26" fmla="*/ 60287 w 1996685"/>
              <a:gd name="connsiteY26" fmla="*/ 1604271 h 1890401"/>
              <a:gd name="connsiteX27" fmla="*/ 60287 w 1996685"/>
              <a:gd name="connsiteY27" fmla="*/ 1363771 h 1890401"/>
              <a:gd name="connsiteX28" fmla="*/ 38492 w 1996685"/>
              <a:gd name="connsiteY28" fmla="*/ 1362393 h 1890401"/>
              <a:gd name="connsiteX29" fmla="*/ 24149 w 1996685"/>
              <a:gd name="connsiteY29" fmla="*/ 1361955 h 1890401"/>
              <a:gd name="connsiteX30" fmla="*/ 37 w 1996685"/>
              <a:gd name="connsiteY30" fmla="*/ 1338782 h 1890401"/>
              <a:gd name="connsiteX31" fmla="*/ 24212 w 1996685"/>
              <a:gd name="connsiteY31" fmla="*/ 1315984 h 1890401"/>
              <a:gd name="connsiteX32" fmla="*/ 60099 w 1996685"/>
              <a:gd name="connsiteY32" fmla="*/ 1315797 h 1890401"/>
              <a:gd name="connsiteX33" fmla="*/ 60099 w 1996685"/>
              <a:gd name="connsiteY33" fmla="*/ 1087322 h 1890401"/>
              <a:gd name="connsiteX34" fmla="*/ 22959 w 1996685"/>
              <a:gd name="connsiteY34" fmla="*/ 1087197 h 1890401"/>
              <a:gd name="connsiteX35" fmla="*/ 1352 w 1996685"/>
              <a:gd name="connsiteY35" fmla="*/ 1071101 h 1890401"/>
              <a:gd name="connsiteX36" fmla="*/ 7114 w 1996685"/>
              <a:gd name="connsiteY36" fmla="*/ 1048679 h 1890401"/>
              <a:gd name="connsiteX37" fmla="*/ 25527 w 1996685"/>
              <a:gd name="connsiteY37" fmla="*/ 1041727 h 1890401"/>
              <a:gd name="connsiteX38" fmla="*/ 57531 w 1996685"/>
              <a:gd name="connsiteY38" fmla="*/ 1041414 h 1890401"/>
              <a:gd name="connsiteX39" fmla="*/ 58345 w 1996685"/>
              <a:gd name="connsiteY39" fmla="*/ 825528 h 1890401"/>
              <a:gd name="connsiteX40" fmla="*/ 26529 w 1996685"/>
              <a:gd name="connsiteY40" fmla="*/ 825465 h 1890401"/>
              <a:gd name="connsiteX41" fmla="*/ 37 w 1996685"/>
              <a:gd name="connsiteY41" fmla="*/ 803044 h 1890401"/>
              <a:gd name="connsiteX42" fmla="*/ 25778 w 1996685"/>
              <a:gd name="connsiteY42" fmla="*/ 779495 h 1890401"/>
              <a:gd name="connsiteX43" fmla="*/ 57907 w 1996685"/>
              <a:gd name="connsiteY43" fmla="*/ 779369 h 1890401"/>
              <a:gd name="connsiteX44" fmla="*/ 58972 w 1996685"/>
              <a:gd name="connsiteY44" fmla="*/ 557283 h 1890401"/>
              <a:gd name="connsiteX45" fmla="*/ 19201 w 1996685"/>
              <a:gd name="connsiteY45" fmla="*/ 554653 h 1890401"/>
              <a:gd name="connsiteX46" fmla="*/ 99 w 1996685"/>
              <a:gd name="connsiteY46" fmla="*/ 533609 h 1890401"/>
              <a:gd name="connsiteX47" fmla="*/ 17197 w 1996685"/>
              <a:gd name="connsiteY47" fmla="*/ 510811 h 1890401"/>
              <a:gd name="connsiteX48" fmla="*/ 33418 w 1996685"/>
              <a:gd name="connsiteY48" fmla="*/ 508995 h 1890401"/>
              <a:gd name="connsiteX49" fmla="*/ 57406 w 1996685"/>
              <a:gd name="connsiteY49" fmla="*/ 508933 h 1890401"/>
              <a:gd name="connsiteX50" fmla="*/ 59222 w 1996685"/>
              <a:gd name="connsiteY50" fmla="*/ 287034 h 1890401"/>
              <a:gd name="connsiteX51" fmla="*/ 37803 w 1996685"/>
              <a:gd name="connsiteY51" fmla="*/ 286032 h 1890401"/>
              <a:gd name="connsiteX52" fmla="*/ 19389 w 1996685"/>
              <a:gd name="connsiteY52" fmla="*/ 285155 h 1890401"/>
              <a:gd name="connsiteX53" fmla="*/ 162 w 1996685"/>
              <a:gd name="connsiteY53" fmla="*/ 261857 h 1890401"/>
              <a:gd name="connsiteX54" fmla="*/ 21080 w 1996685"/>
              <a:gd name="connsiteY54" fmla="*/ 240374 h 1890401"/>
              <a:gd name="connsiteX55" fmla="*/ 59974 w 1996685"/>
              <a:gd name="connsiteY55" fmla="*/ 240187 h 1890401"/>
              <a:gd name="connsiteX56" fmla="*/ 61477 w 1996685"/>
              <a:gd name="connsiteY56" fmla="*/ 180062 h 1890401"/>
              <a:gd name="connsiteX57" fmla="*/ 61539 w 1996685"/>
              <a:gd name="connsiteY57" fmla="*/ 120438 h 1890401"/>
              <a:gd name="connsiteX58" fmla="*/ 61539 w 1996685"/>
              <a:gd name="connsiteY58" fmla="*/ 60814 h 1890401"/>
              <a:gd name="connsiteX59" fmla="*/ 61539 w 1996685"/>
              <a:gd name="connsiteY59" fmla="*/ 0 h 1890401"/>
              <a:gd name="connsiteX60" fmla="*/ 107573 w 1996685"/>
              <a:gd name="connsiteY60" fmla="*/ 0 h 1890401"/>
              <a:gd name="connsiteX61" fmla="*/ 107573 w 1996685"/>
              <a:gd name="connsiteY61" fmla="*/ 237556 h 1890401"/>
              <a:gd name="connsiteX62" fmla="*/ 125234 w 1996685"/>
              <a:gd name="connsiteY62" fmla="*/ 239686 h 1890401"/>
              <a:gd name="connsiteX63" fmla="*/ 145777 w 1996685"/>
              <a:gd name="connsiteY63" fmla="*/ 239936 h 1890401"/>
              <a:gd name="connsiteX64" fmla="*/ 171393 w 1996685"/>
              <a:gd name="connsiteY64" fmla="*/ 263234 h 1890401"/>
              <a:gd name="connsiteX65" fmla="*/ 144838 w 1996685"/>
              <a:gd name="connsiteY65" fmla="*/ 285907 h 1890401"/>
              <a:gd name="connsiteX66" fmla="*/ 124295 w 1996685"/>
              <a:gd name="connsiteY66" fmla="*/ 286094 h 1890401"/>
              <a:gd name="connsiteX67" fmla="*/ 109264 w 1996685"/>
              <a:gd name="connsiteY67" fmla="*/ 287660 h 1890401"/>
              <a:gd name="connsiteX68" fmla="*/ 109264 w 1996685"/>
              <a:gd name="connsiteY68" fmla="*/ 507492 h 1890401"/>
              <a:gd name="connsiteX69" fmla="*/ 131435 w 1996685"/>
              <a:gd name="connsiteY69" fmla="*/ 508933 h 1890401"/>
              <a:gd name="connsiteX70" fmla="*/ 151852 w 1996685"/>
              <a:gd name="connsiteY70" fmla="*/ 510185 h 1890401"/>
              <a:gd name="connsiteX71" fmla="*/ 171330 w 1996685"/>
              <a:gd name="connsiteY71" fmla="*/ 533108 h 1890401"/>
              <a:gd name="connsiteX72" fmla="*/ 150725 w 1996685"/>
              <a:gd name="connsiteY72" fmla="*/ 554966 h 1890401"/>
              <a:gd name="connsiteX73" fmla="*/ 124044 w 1996685"/>
              <a:gd name="connsiteY73" fmla="*/ 556030 h 1890401"/>
              <a:gd name="connsiteX74" fmla="*/ 109201 w 1996685"/>
              <a:gd name="connsiteY74" fmla="*/ 558285 h 1890401"/>
              <a:gd name="connsiteX75" fmla="*/ 109201 w 1996685"/>
              <a:gd name="connsiteY75" fmla="*/ 778305 h 1890401"/>
              <a:gd name="connsiteX76" fmla="*/ 135380 w 1996685"/>
              <a:gd name="connsiteY76" fmla="*/ 779369 h 1890401"/>
              <a:gd name="connsiteX77" fmla="*/ 155673 w 1996685"/>
              <a:gd name="connsiteY77" fmla="*/ 781374 h 1890401"/>
              <a:gd name="connsiteX78" fmla="*/ 171267 w 1996685"/>
              <a:gd name="connsiteY78" fmla="*/ 805110 h 1890401"/>
              <a:gd name="connsiteX79" fmla="*/ 151163 w 1996685"/>
              <a:gd name="connsiteY79" fmla="*/ 825215 h 1890401"/>
              <a:gd name="connsiteX80" fmla="*/ 132687 w 1996685"/>
              <a:gd name="connsiteY80" fmla="*/ 825591 h 1890401"/>
              <a:gd name="connsiteX81" fmla="*/ 114211 w 1996685"/>
              <a:gd name="connsiteY81" fmla="*/ 826217 h 1890401"/>
              <a:gd name="connsiteX82" fmla="*/ 109326 w 1996685"/>
              <a:gd name="connsiteY82" fmla="*/ 828597 h 1890401"/>
              <a:gd name="connsiteX83" fmla="*/ 109326 w 1996685"/>
              <a:gd name="connsiteY83" fmla="*/ 1041414 h 1890401"/>
              <a:gd name="connsiteX84" fmla="*/ 144462 w 1996685"/>
              <a:gd name="connsiteY84" fmla="*/ 1041289 h 1890401"/>
              <a:gd name="connsiteX85" fmla="*/ 171205 w 1996685"/>
              <a:gd name="connsiteY85" fmla="*/ 1063648 h 1890401"/>
              <a:gd name="connsiteX86" fmla="*/ 143898 w 1996685"/>
              <a:gd name="connsiteY86" fmla="*/ 1087510 h 1890401"/>
              <a:gd name="connsiteX87" fmla="*/ 127489 w 1996685"/>
              <a:gd name="connsiteY87" fmla="*/ 1087635 h 1890401"/>
              <a:gd name="connsiteX88" fmla="*/ 111456 w 1996685"/>
              <a:gd name="connsiteY88" fmla="*/ 1088512 h 1890401"/>
              <a:gd name="connsiteX89" fmla="*/ 110516 w 1996685"/>
              <a:gd name="connsiteY89" fmla="*/ 1313667 h 1890401"/>
              <a:gd name="connsiteX90" fmla="*/ 127739 w 1996685"/>
              <a:gd name="connsiteY90" fmla="*/ 1315358 h 1890401"/>
              <a:gd name="connsiteX91" fmla="*/ 148282 w 1996685"/>
              <a:gd name="connsiteY91" fmla="*/ 1315984 h 1890401"/>
              <a:gd name="connsiteX92" fmla="*/ 171455 w 1996685"/>
              <a:gd name="connsiteY92" fmla="*/ 1337717 h 1890401"/>
              <a:gd name="connsiteX93" fmla="*/ 148470 w 1996685"/>
              <a:gd name="connsiteY93" fmla="*/ 1361830 h 1890401"/>
              <a:gd name="connsiteX94" fmla="*/ 129994 w 1996685"/>
              <a:gd name="connsiteY94" fmla="*/ 1362456 h 1890401"/>
              <a:gd name="connsiteX95" fmla="*/ 113648 w 1996685"/>
              <a:gd name="connsiteY95" fmla="*/ 1363521 h 1890401"/>
              <a:gd name="connsiteX96" fmla="*/ 109138 w 1996685"/>
              <a:gd name="connsiteY96" fmla="*/ 1366214 h 1890401"/>
              <a:gd name="connsiteX97" fmla="*/ 109138 w 1996685"/>
              <a:gd name="connsiteY97" fmla="*/ 1603081 h 1890401"/>
              <a:gd name="connsiteX98" fmla="*/ 144274 w 1996685"/>
              <a:gd name="connsiteY98" fmla="*/ 1604208 h 1890401"/>
              <a:gd name="connsiteX99" fmla="*/ 171393 w 1996685"/>
              <a:gd name="connsiteY99" fmla="*/ 1626066 h 1890401"/>
              <a:gd name="connsiteX100" fmla="*/ 144274 w 1996685"/>
              <a:gd name="connsiteY100" fmla="*/ 1650555 h 1890401"/>
              <a:gd name="connsiteX101" fmla="*/ 110516 w 1996685"/>
              <a:gd name="connsiteY101" fmla="*/ 1650680 h 1890401"/>
              <a:gd name="connsiteX102" fmla="*/ 108199 w 1996685"/>
              <a:gd name="connsiteY102" fmla="*/ 1665586 h 1890401"/>
              <a:gd name="connsiteX103" fmla="*/ 108199 w 1996685"/>
              <a:gd name="connsiteY103" fmla="*/ 1772433 h 1890401"/>
              <a:gd name="connsiteX104" fmla="*/ 178846 w 1996685"/>
              <a:gd name="connsiteY104" fmla="*/ 1843456 h 1890401"/>
              <a:gd name="connsiteX105" fmla="*/ 370181 w 1996685"/>
              <a:gd name="connsiteY105" fmla="*/ 1843581 h 1890401"/>
              <a:gd name="connsiteX106" fmla="*/ 371934 w 1996685"/>
              <a:gd name="connsiteY106" fmla="*/ 1815021 h 1890401"/>
              <a:gd name="connsiteX107" fmla="*/ 371997 w 1996685"/>
              <a:gd name="connsiteY107" fmla="*/ 1017614 h 1890401"/>
              <a:gd name="connsiteX108" fmla="*/ 372122 w 1996685"/>
              <a:gd name="connsiteY108" fmla="*/ 997072 h 1890401"/>
              <a:gd name="connsiteX109" fmla="*/ 398803 w 1996685"/>
              <a:gd name="connsiteY109" fmla="*/ 970454 h 1890401"/>
              <a:gd name="connsiteX110" fmla="*/ 417279 w 1996685"/>
              <a:gd name="connsiteY110" fmla="*/ 970204 h 1890401"/>
              <a:gd name="connsiteX111" fmla="*/ 676254 w 1996685"/>
              <a:gd name="connsiteY111" fmla="*/ 970204 h 1890401"/>
              <a:gd name="connsiteX112" fmla="*/ 692663 w 1996685"/>
              <a:gd name="connsiteY112" fmla="*/ 970391 h 1890401"/>
              <a:gd name="connsiteX113" fmla="*/ 721724 w 1996685"/>
              <a:gd name="connsiteY113" fmla="*/ 999139 h 1890401"/>
              <a:gd name="connsiteX114" fmla="*/ 721912 w 1996685"/>
              <a:gd name="connsiteY114" fmla="*/ 1021748 h 1890401"/>
              <a:gd name="connsiteX115" fmla="*/ 721912 w 1996685"/>
              <a:gd name="connsiteY115" fmla="*/ 1813017 h 1890401"/>
              <a:gd name="connsiteX116" fmla="*/ 721912 w 1996685"/>
              <a:gd name="connsiteY116" fmla="*/ 1842328 h 1890401"/>
              <a:gd name="connsiteX117" fmla="*/ 867401 w 1996685"/>
              <a:gd name="connsiteY117" fmla="*/ 1842328 h 1890401"/>
              <a:gd name="connsiteX118" fmla="*/ 868654 w 1996685"/>
              <a:gd name="connsiteY118" fmla="*/ 1811201 h 1890401"/>
              <a:gd name="connsiteX119" fmla="*/ 868717 w 1996685"/>
              <a:gd name="connsiteY119" fmla="*/ 428077 h 1890401"/>
              <a:gd name="connsiteX120" fmla="*/ 869092 w 1996685"/>
              <a:gd name="connsiteY120" fmla="*/ 403401 h 1890401"/>
              <a:gd name="connsiteX121" fmla="*/ 895021 w 1996685"/>
              <a:gd name="connsiteY121" fmla="*/ 377660 h 1890401"/>
              <a:gd name="connsiteX122" fmla="*/ 909426 w 1996685"/>
              <a:gd name="connsiteY122" fmla="*/ 377409 h 1890401"/>
              <a:gd name="connsiteX123" fmla="*/ 1178673 w 1996685"/>
              <a:gd name="connsiteY123" fmla="*/ 377409 h 1890401"/>
              <a:gd name="connsiteX124" fmla="*/ 1193078 w 1996685"/>
              <a:gd name="connsiteY124" fmla="*/ 377660 h 1890401"/>
              <a:gd name="connsiteX125" fmla="*/ 1218569 w 1996685"/>
              <a:gd name="connsiteY125" fmla="*/ 403651 h 1890401"/>
              <a:gd name="connsiteX126" fmla="*/ 1218756 w 1996685"/>
              <a:gd name="connsiteY126" fmla="*/ 426261 h 1890401"/>
              <a:gd name="connsiteX127" fmla="*/ 1218756 w 1996685"/>
              <a:gd name="connsiteY127" fmla="*/ 1813518 h 1890401"/>
              <a:gd name="connsiteX128" fmla="*/ 1218506 w 1996685"/>
              <a:gd name="connsiteY128" fmla="*/ 1842516 h 1890401"/>
              <a:gd name="connsiteX129" fmla="*/ 1168464 w 1996685"/>
              <a:gd name="connsiteY129" fmla="*/ 1842516 h 1890401"/>
              <a:gd name="connsiteX130" fmla="*/ 1171095 w 1996685"/>
              <a:gd name="connsiteY130" fmla="*/ 1837944 h 1890401"/>
              <a:gd name="connsiteX131" fmla="*/ 1172034 w 1996685"/>
              <a:gd name="connsiteY131" fmla="*/ 1829802 h 1890401"/>
              <a:gd name="connsiteX132" fmla="*/ 1171972 w 1996685"/>
              <a:gd name="connsiteY132" fmla="*/ 436407 h 1890401"/>
              <a:gd name="connsiteX133" fmla="*/ 1170657 w 1996685"/>
              <a:gd name="connsiteY133" fmla="*/ 428390 h 1890401"/>
              <a:gd name="connsiteX134" fmla="*/ 1169780 w 1996685"/>
              <a:gd name="connsiteY134" fmla="*/ 426574 h 1890401"/>
              <a:gd name="connsiteX135" fmla="*/ 1167275 w 1996685"/>
              <a:gd name="connsiteY135" fmla="*/ 424820 h 1890401"/>
              <a:gd name="connsiteX136" fmla="*/ 919009 w 1996685"/>
              <a:gd name="connsiteY136" fmla="*/ 424820 h 1890401"/>
              <a:gd name="connsiteX137" fmla="*/ 916253 w 1996685"/>
              <a:gd name="connsiteY137" fmla="*/ 429518 h 1890401"/>
              <a:gd name="connsiteX138" fmla="*/ 915251 w 1996685"/>
              <a:gd name="connsiteY138" fmla="*/ 437597 h 1890401"/>
              <a:gd name="connsiteX139" fmla="*/ 915251 w 1996685"/>
              <a:gd name="connsiteY139" fmla="*/ 1828925 h 1890401"/>
              <a:gd name="connsiteX140" fmla="*/ 916629 w 1996685"/>
              <a:gd name="connsiteY140" fmla="*/ 1839009 h 1890401"/>
              <a:gd name="connsiteX141" fmla="*/ 917568 w 1996685"/>
              <a:gd name="connsiteY141" fmla="*/ 1840700 h 1890401"/>
              <a:gd name="connsiteX142" fmla="*/ 919698 w 1996685"/>
              <a:gd name="connsiteY142" fmla="*/ 1842453 h 1890401"/>
              <a:gd name="connsiteX143" fmla="*/ 1168464 w 1996685"/>
              <a:gd name="connsiteY143" fmla="*/ 1842516 h 1890401"/>
              <a:gd name="connsiteX144" fmla="*/ 1415039 w 1996685"/>
              <a:gd name="connsiteY144" fmla="*/ 688869 h 1890401"/>
              <a:gd name="connsiteX145" fmla="*/ 1415666 w 1996685"/>
              <a:gd name="connsiteY145" fmla="*/ 1842328 h 1890401"/>
              <a:gd name="connsiteX146" fmla="*/ 1666499 w 1996685"/>
              <a:gd name="connsiteY146" fmla="*/ 1842328 h 1890401"/>
              <a:gd name="connsiteX147" fmla="*/ 1665435 w 1996685"/>
              <a:gd name="connsiteY147" fmla="*/ 688869 h 1890401"/>
              <a:gd name="connsiteX148" fmla="*/ 1415039 w 1996685"/>
              <a:gd name="connsiteY148" fmla="*/ 688869 h 1890401"/>
              <a:gd name="connsiteX149" fmla="*/ 420285 w 1996685"/>
              <a:gd name="connsiteY149" fmla="*/ 1018366 h 1890401"/>
              <a:gd name="connsiteX150" fmla="*/ 418469 w 1996685"/>
              <a:gd name="connsiteY150" fmla="*/ 1028512 h 1890401"/>
              <a:gd name="connsiteX151" fmla="*/ 418343 w 1996685"/>
              <a:gd name="connsiteY151" fmla="*/ 1829364 h 1890401"/>
              <a:gd name="connsiteX152" fmla="*/ 419784 w 1996685"/>
              <a:gd name="connsiteY152" fmla="*/ 1839447 h 1890401"/>
              <a:gd name="connsiteX153" fmla="*/ 420911 w 1996685"/>
              <a:gd name="connsiteY153" fmla="*/ 1841013 h 1890401"/>
              <a:gd name="connsiteX154" fmla="*/ 422540 w 1996685"/>
              <a:gd name="connsiteY154" fmla="*/ 1842391 h 1890401"/>
              <a:gd name="connsiteX155" fmla="*/ 671870 w 1996685"/>
              <a:gd name="connsiteY155" fmla="*/ 1842391 h 1890401"/>
              <a:gd name="connsiteX156" fmla="*/ 671181 w 1996685"/>
              <a:gd name="connsiteY156" fmla="*/ 1018366 h 1890401"/>
              <a:gd name="connsiteX157" fmla="*/ 420285 w 1996685"/>
              <a:gd name="connsiteY157" fmla="*/ 1018366 h 18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96685" h="1890401">
                <a:moveTo>
                  <a:pt x="1218506" y="1842516"/>
                </a:moveTo>
                <a:cubicBezTo>
                  <a:pt x="1268485" y="1842516"/>
                  <a:pt x="1315395" y="1842516"/>
                  <a:pt x="1364246" y="1842516"/>
                </a:cubicBezTo>
                <a:cubicBezTo>
                  <a:pt x="1364685" y="1832182"/>
                  <a:pt x="1365499" y="1822788"/>
                  <a:pt x="1365499" y="1813456"/>
                </a:cubicBezTo>
                <a:cubicBezTo>
                  <a:pt x="1365562" y="1438740"/>
                  <a:pt x="1365562" y="1064023"/>
                  <a:pt x="1365562" y="689245"/>
                </a:cubicBezTo>
                <a:cubicBezTo>
                  <a:pt x="1365562" y="680351"/>
                  <a:pt x="1365248" y="671332"/>
                  <a:pt x="1366438" y="662564"/>
                </a:cubicBezTo>
                <a:cubicBezTo>
                  <a:pt x="1368129" y="649537"/>
                  <a:pt x="1374768" y="643274"/>
                  <a:pt x="1387795" y="641333"/>
                </a:cubicBezTo>
                <a:cubicBezTo>
                  <a:pt x="1393870" y="640393"/>
                  <a:pt x="1400071" y="640581"/>
                  <a:pt x="1406271" y="640581"/>
                </a:cubicBezTo>
                <a:cubicBezTo>
                  <a:pt x="1496020" y="640518"/>
                  <a:pt x="1585769" y="640581"/>
                  <a:pt x="1675518" y="640581"/>
                </a:cubicBezTo>
                <a:cubicBezTo>
                  <a:pt x="1679652" y="640581"/>
                  <a:pt x="1683723" y="640456"/>
                  <a:pt x="1687856" y="640706"/>
                </a:cubicBezTo>
                <a:cubicBezTo>
                  <a:pt x="1707835" y="642022"/>
                  <a:pt x="1714725" y="648974"/>
                  <a:pt x="1715539" y="668702"/>
                </a:cubicBezTo>
                <a:cubicBezTo>
                  <a:pt x="1715852" y="675529"/>
                  <a:pt x="1715601" y="682418"/>
                  <a:pt x="1715601" y="689245"/>
                </a:cubicBezTo>
                <a:cubicBezTo>
                  <a:pt x="1715601" y="1064650"/>
                  <a:pt x="1715601" y="1440055"/>
                  <a:pt x="1715601" y="1815460"/>
                </a:cubicBezTo>
                <a:cubicBezTo>
                  <a:pt x="1715601" y="1824165"/>
                  <a:pt x="1715601" y="1832871"/>
                  <a:pt x="1715601" y="1843581"/>
                </a:cubicBezTo>
                <a:cubicBezTo>
                  <a:pt x="1810674" y="1843581"/>
                  <a:pt x="1902866" y="1843581"/>
                  <a:pt x="1996685" y="1843581"/>
                </a:cubicBezTo>
                <a:cubicBezTo>
                  <a:pt x="1996685" y="1859489"/>
                  <a:pt x="1996685" y="1873330"/>
                  <a:pt x="1996685" y="1890178"/>
                </a:cubicBezTo>
                <a:cubicBezTo>
                  <a:pt x="1986665" y="1890178"/>
                  <a:pt x="1977333" y="1890178"/>
                  <a:pt x="1967938" y="1890178"/>
                </a:cubicBezTo>
                <a:cubicBezTo>
                  <a:pt x="1431511" y="1890178"/>
                  <a:pt x="895147" y="1890178"/>
                  <a:pt x="358719" y="1890178"/>
                </a:cubicBezTo>
                <a:cubicBezTo>
                  <a:pt x="299784" y="1890178"/>
                  <a:pt x="240850" y="1890929"/>
                  <a:pt x="181977" y="1889676"/>
                </a:cubicBezTo>
                <a:cubicBezTo>
                  <a:pt x="163877" y="1889301"/>
                  <a:pt x="144524" y="1886482"/>
                  <a:pt x="128178" y="1879280"/>
                </a:cubicBezTo>
                <a:cubicBezTo>
                  <a:pt x="84650" y="1859990"/>
                  <a:pt x="63168" y="1824040"/>
                  <a:pt x="61790" y="1776817"/>
                </a:cubicBezTo>
                <a:cubicBezTo>
                  <a:pt x="60850" y="1743247"/>
                  <a:pt x="61539" y="1709678"/>
                  <a:pt x="61539" y="1676108"/>
                </a:cubicBezTo>
                <a:cubicBezTo>
                  <a:pt x="61539" y="1668717"/>
                  <a:pt x="61539" y="1661265"/>
                  <a:pt x="61539" y="1651745"/>
                </a:cubicBezTo>
                <a:cubicBezTo>
                  <a:pt x="51894" y="1651369"/>
                  <a:pt x="43940" y="1651056"/>
                  <a:pt x="35986" y="1650680"/>
                </a:cubicBezTo>
                <a:cubicBezTo>
                  <a:pt x="30538" y="1650429"/>
                  <a:pt x="24901" y="1650743"/>
                  <a:pt x="19640" y="1649615"/>
                </a:cubicBezTo>
                <a:cubicBezTo>
                  <a:pt x="7740" y="1647110"/>
                  <a:pt x="-214" y="1637402"/>
                  <a:pt x="37" y="1626505"/>
                </a:cubicBezTo>
                <a:cubicBezTo>
                  <a:pt x="287" y="1614856"/>
                  <a:pt x="9494" y="1605273"/>
                  <a:pt x="22646" y="1604459"/>
                </a:cubicBezTo>
                <a:cubicBezTo>
                  <a:pt x="34734" y="1603707"/>
                  <a:pt x="46947" y="1604271"/>
                  <a:pt x="60287" y="1604271"/>
                </a:cubicBezTo>
                <a:cubicBezTo>
                  <a:pt x="60287" y="1523040"/>
                  <a:pt x="60287" y="1444564"/>
                  <a:pt x="60287" y="1363771"/>
                </a:cubicBezTo>
                <a:cubicBezTo>
                  <a:pt x="52896" y="1363270"/>
                  <a:pt x="45694" y="1362769"/>
                  <a:pt x="38492" y="1362393"/>
                </a:cubicBezTo>
                <a:cubicBezTo>
                  <a:pt x="33732" y="1362143"/>
                  <a:pt x="28846" y="1362519"/>
                  <a:pt x="24149" y="1361955"/>
                </a:cubicBezTo>
                <a:cubicBezTo>
                  <a:pt x="9306" y="1360201"/>
                  <a:pt x="-26" y="1351057"/>
                  <a:pt x="37" y="1338782"/>
                </a:cubicBezTo>
                <a:cubicBezTo>
                  <a:pt x="99" y="1326381"/>
                  <a:pt x="9494" y="1316987"/>
                  <a:pt x="24212" y="1315984"/>
                </a:cubicBezTo>
                <a:cubicBezTo>
                  <a:pt x="35673" y="1315170"/>
                  <a:pt x="47197" y="1315797"/>
                  <a:pt x="60099" y="1315797"/>
                </a:cubicBezTo>
                <a:cubicBezTo>
                  <a:pt x="60099" y="1238699"/>
                  <a:pt x="60099" y="1164420"/>
                  <a:pt x="60099" y="1087322"/>
                </a:cubicBezTo>
                <a:cubicBezTo>
                  <a:pt x="47197" y="1087322"/>
                  <a:pt x="35047" y="1087760"/>
                  <a:pt x="22959" y="1087197"/>
                </a:cubicBezTo>
                <a:cubicBezTo>
                  <a:pt x="12437" y="1086758"/>
                  <a:pt x="4922" y="1081309"/>
                  <a:pt x="1352" y="1071101"/>
                </a:cubicBezTo>
                <a:cubicBezTo>
                  <a:pt x="-1717" y="1062395"/>
                  <a:pt x="538" y="1054065"/>
                  <a:pt x="7114" y="1048679"/>
                </a:cubicBezTo>
                <a:cubicBezTo>
                  <a:pt x="11936" y="1044671"/>
                  <a:pt x="19139" y="1042416"/>
                  <a:pt x="25527" y="1041727"/>
                </a:cubicBezTo>
                <a:cubicBezTo>
                  <a:pt x="36299" y="1040600"/>
                  <a:pt x="47197" y="1041414"/>
                  <a:pt x="57531" y="1041414"/>
                </a:cubicBezTo>
                <a:cubicBezTo>
                  <a:pt x="62542" y="1024504"/>
                  <a:pt x="63168" y="848325"/>
                  <a:pt x="58345" y="825528"/>
                </a:cubicBezTo>
                <a:cubicBezTo>
                  <a:pt x="48137" y="825528"/>
                  <a:pt x="37302" y="825778"/>
                  <a:pt x="26529" y="825465"/>
                </a:cubicBezTo>
                <a:cubicBezTo>
                  <a:pt x="10433" y="824964"/>
                  <a:pt x="350" y="816321"/>
                  <a:pt x="37" y="803044"/>
                </a:cubicBezTo>
                <a:cubicBezTo>
                  <a:pt x="-277" y="789954"/>
                  <a:pt x="9744" y="780372"/>
                  <a:pt x="25778" y="779495"/>
                </a:cubicBezTo>
                <a:cubicBezTo>
                  <a:pt x="36613" y="778868"/>
                  <a:pt x="47510" y="779369"/>
                  <a:pt x="57907" y="779369"/>
                </a:cubicBezTo>
                <a:cubicBezTo>
                  <a:pt x="62416" y="762522"/>
                  <a:pt x="63168" y="581897"/>
                  <a:pt x="58972" y="557283"/>
                </a:cubicBezTo>
                <a:cubicBezTo>
                  <a:pt x="46070" y="556469"/>
                  <a:pt x="32542" y="556344"/>
                  <a:pt x="19201" y="554653"/>
                </a:cubicBezTo>
                <a:cubicBezTo>
                  <a:pt x="8304" y="553275"/>
                  <a:pt x="663" y="543818"/>
                  <a:pt x="99" y="533609"/>
                </a:cubicBezTo>
                <a:cubicBezTo>
                  <a:pt x="-464" y="523651"/>
                  <a:pt x="6613" y="513692"/>
                  <a:pt x="17197" y="510811"/>
                </a:cubicBezTo>
                <a:cubicBezTo>
                  <a:pt x="22396" y="509434"/>
                  <a:pt x="27970" y="509183"/>
                  <a:pt x="33418" y="508995"/>
                </a:cubicBezTo>
                <a:cubicBezTo>
                  <a:pt x="41560" y="508682"/>
                  <a:pt x="49765" y="508933"/>
                  <a:pt x="57406" y="508933"/>
                </a:cubicBezTo>
                <a:cubicBezTo>
                  <a:pt x="62291" y="493212"/>
                  <a:pt x="63606" y="316157"/>
                  <a:pt x="59222" y="287034"/>
                </a:cubicBezTo>
                <a:cubicBezTo>
                  <a:pt x="52395" y="286721"/>
                  <a:pt x="45068" y="286345"/>
                  <a:pt x="37803" y="286032"/>
                </a:cubicBezTo>
                <a:cubicBezTo>
                  <a:pt x="31665" y="285781"/>
                  <a:pt x="25339" y="286282"/>
                  <a:pt x="19389" y="285155"/>
                </a:cubicBezTo>
                <a:cubicBezTo>
                  <a:pt x="7991" y="283026"/>
                  <a:pt x="-277" y="272441"/>
                  <a:pt x="162" y="261857"/>
                </a:cubicBezTo>
                <a:cubicBezTo>
                  <a:pt x="663" y="250646"/>
                  <a:pt x="8930" y="241314"/>
                  <a:pt x="21080" y="240374"/>
                </a:cubicBezTo>
                <a:cubicBezTo>
                  <a:pt x="33231" y="239435"/>
                  <a:pt x="45569" y="240187"/>
                  <a:pt x="59974" y="240187"/>
                </a:cubicBezTo>
                <a:cubicBezTo>
                  <a:pt x="62980" y="219205"/>
                  <a:pt x="61164" y="199540"/>
                  <a:pt x="61477" y="180062"/>
                </a:cubicBezTo>
                <a:cubicBezTo>
                  <a:pt x="61790" y="160208"/>
                  <a:pt x="61539" y="140354"/>
                  <a:pt x="61539" y="120438"/>
                </a:cubicBezTo>
                <a:cubicBezTo>
                  <a:pt x="61539" y="100584"/>
                  <a:pt x="61539" y="80730"/>
                  <a:pt x="61539" y="60814"/>
                </a:cubicBezTo>
                <a:cubicBezTo>
                  <a:pt x="61539" y="41085"/>
                  <a:pt x="61539" y="21357"/>
                  <a:pt x="61539" y="0"/>
                </a:cubicBezTo>
                <a:cubicBezTo>
                  <a:pt x="77573" y="0"/>
                  <a:pt x="91414" y="0"/>
                  <a:pt x="107573" y="0"/>
                </a:cubicBezTo>
                <a:cubicBezTo>
                  <a:pt x="107573" y="79352"/>
                  <a:pt x="107573" y="157828"/>
                  <a:pt x="107573" y="237556"/>
                </a:cubicBezTo>
                <a:cubicBezTo>
                  <a:pt x="114838" y="238496"/>
                  <a:pt x="120036" y="239435"/>
                  <a:pt x="125234" y="239686"/>
                </a:cubicBezTo>
                <a:cubicBezTo>
                  <a:pt x="132061" y="240061"/>
                  <a:pt x="138950" y="239560"/>
                  <a:pt x="145777" y="239936"/>
                </a:cubicBezTo>
                <a:cubicBezTo>
                  <a:pt x="161936" y="240813"/>
                  <a:pt x="171768" y="249894"/>
                  <a:pt x="171393" y="263234"/>
                </a:cubicBezTo>
                <a:cubicBezTo>
                  <a:pt x="170954" y="276512"/>
                  <a:pt x="160996" y="285155"/>
                  <a:pt x="144838" y="285907"/>
                </a:cubicBezTo>
                <a:cubicBezTo>
                  <a:pt x="138011" y="286220"/>
                  <a:pt x="131122" y="285844"/>
                  <a:pt x="124295" y="286094"/>
                </a:cubicBezTo>
                <a:cubicBezTo>
                  <a:pt x="119660" y="286282"/>
                  <a:pt x="115026" y="287034"/>
                  <a:pt x="109264" y="287660"/>
                </a:cubicBezTo>
                <a:cubicBezTo>
                  <a:pt x="109264" y="360750"/>
                  <a:pt x="109264" y="433025"/>
                  <a:pt x="109264" y="507492"/>
                </a:cubicBezTo>
                <a:cubicBezTo>
                  <a:pt x="116967" y="507993"/>
                  <a:pt x="124170" y="508494"/>
                  <a:pt x="131435" y="508933"/>
                </a:cubicBezTo>
                <a:cubicBezTo>
                  <a:pt x="138261" y="509308"/>
                  <a:pt x="145213" y="508933"/>
                  <a:pt x="151852" y="510185"/>
                </a:cubicBezTo>
                <a:cubicBezTo>
                  <a:pt x="164002" y="512502"/>
                  <a:pt x="171706" y="522147"/>
                  <a:pt x="171330" y="533108"/>
                </a:cubicBezTo>
                <a:cubicBezTo>
                  <a:pt x="170954" y="544319"/>
                  <a:pt x="163000" y="553400"/>
                  <a:pt x="150725" y="554966"/>
                </a:cubicBezTo>
                <a:cubicBezTo>
                  <a:pt x="141957" y="556093"/>
                  <a:pt x="132938" y="555529"/>
                  <a:pt x="124044" y="556030"/>
                </a:cubicBezTo>
                <a:cubicBezTo>
                  <a:pt x="119410" y="556344"/>
                  <a:pt x="114838" y="557408"/>
                  <a:pt x="109201" y="558285"/>
                </a:cubicBezTo>
                <a:cubicBezTo>
                  <a:pt x="109201" y="631437"/>
                  <a:pt x="109201" y="703712"/>
                  <a:pt x="109201" y="778305"/>
                </a:cubicBezTo>
                <a:cubicBezTo>
                  <a:pt x="118157" y="778618"/>
                  <a:pt x="126800" y="778868"/>
                  <a:pt x="135380" y="779369"/>
                </a:cubicBezTo>
                <a:cubicBezTo>
                  <a:pt x="142144" y="779745"/>
                  <a:pt x="149222" y="779557"/>
                  <a:pt x="155673" y="781374"/>
                </a:cubicBezTo>
                <a:cubicBezTo>
                  <a:pt x="166257" y="784380"/>
                  <a:pt x="172457" y="794839"/>
                  <a:pt x="171267" y="805110"/>
                </a:cubicBezTo>
                <a:cubicBezTo>
                  <a:pt x="170015" y="815632"/>
                  <a:pt x="162061" y="823962"/>
                  <a:pt x="151163" y="825215"/>
                </a:cubicBezTo>
                <a:cubicBezTo>
                  <a:pt x="145088" y="825904"/>
                  <a:pt x="138825" y="825465"/>
                  <a:pt x="132687" y="825591"/>
                </a:cubicBezTo>
                <a:cubicBezTo>
                  <a:pt x="126550" y="825716"/>
                  <a:pt x="120349" y="825904"/>
                  <a:pt x="114211" y="826217"/>
                </a:cubicBezTo>
                <a:cubicBezTo>
                  <a:pt x="113021" y="826279"/>
                  <a:pt x="111831" y="827344"/>
                  <a:pt x="109326" y="828597"/>
                </a:cubicBezTo>
                <a:cubicBezTo>
                  <a:pt x="109326" y="898054"/>
                  <a:pt x="109326" y="968199"/>
                  <a:pt x="109326" y="1041414"/>
                </a:cubicBezTo>
                <a:cubicBezTo>
                  <a:pt x="121664" y="1041414"/>
                  <a:pt x="133063" y="1041852"/>
                  <a:pt x="144462" y="1041289"/>
                </a:cubicBezTo>
                <a:cubicBezTo>
                  <a:pt x="162938" y="1040412"/>
                  <a:pt x="170704" y="1053564"/>
                  <a:pt x="171205" y="1063648"/>
                </a:cubicBezTo>
                <a:cubicBezTo>
                  <a:pt x="171894" y="1077489"/>
                  <a:pt x="161184" y="1086758"/>
                  <a:pt x="143898" y="1087510"/>
                </a:cubicBezTo>
                <a:cubicBezTo>
                  <a:pt x="138449" y="1087760"/>
                  <a:pt x="132938" y="1087447"/>
                  <a:pt x="127489" y="1087635"/>
                </a:cubicBezTo>
                <a:cubicBezTo>
                  <a:pt x="122040" y="1087823"/>
                  <a:pt x="116654" y="1088199"/>
                  <a:pt x="111456" y="1088512"/>
                </a:cubicBezTo>
                <a:cubicBezTo>
                  <a:pt x="107197" y="1103919"/>
                  <a:pt x="106320" y="1289179"/>
                  <a:pt x="110516" y="1313667"/>
                </a:cubicBezTo>
                <a:cubicBezTo>
                  <a:pt x="115902" y="1314231"/>
                  <a:pt x="121790" y="1315045"/>
                  <a:pt x="127739" y="1315358"/>
                </a:cubicBezTo>
                <a:cubicBezTo>
                  <a:pt x="134566" y="1315734"/>
                  <a:pt x="141455" y="1315296"/>
                  <a:pt x="148282" y="1315984"/>
                </a:cubicBezTo>
                <a:cubicBezTo>
                  <a:pt x="162061" y="1317425"/>
                  <a:pt x="170704" y="1325817"/>
                  <a:pt x="171455" y="1337717"/>
                </a:cubicBezTo>
                <a:cubicBezTo>
                  <a:pt x="172207" y="1350118"/>
                  <a:pt x="163126" y="1359888"/>
                  <a:pt x="148470" y="1361830"/>
                </a:cubicBezTo>
                <a:cubicBezTo>
                  <a:pt x="142395" y="1362644"/>
                  <a:pt x="136132" y="1362206"/>
                  <a:pt x="129994" y="1362456"/>
                </a:cubicBezTo>
                <a:cubicBezTo>
                  <a:pt x="124545" y="1362707"/>
                  <a:pt x="119097" y="1363020"/>
                  <a:pt x="113648" y="1363521"/>
                </a:cubicBezTo>
                <a:cubicBezTo>
                  <a:pt x="112458" y="1363646"/>
                  <a:pt x="111393" y="1364836"/>
                  <a:pt x="109138" y="1366214"/>
                </a:cubicBezTo>
                <a:cubicBezTo>
                  <a:pt x="109138" y="1443938"/>
                  <a:pt x="109138" y="1522413"/>
                  <a:pt x="109138" y="1603081"/>
                </a:cubicBezTo>
                <a:cubicBezTo>
                  <a:pt x="121476" y="1603457"/>
                  <a:pt x="132875" y="1603707"/>
                  <a:pt x="144274" y="1604208"/>
                </a:cubicBezTo>
                <a:cubicBezTo>
                  <a:pt x="160871" y="1604897"/>
                  <a:pt x="170766" y="1612914"/>
                  <a:pt x="171393" y="1626066"/>
                </a:cubicBezTo>
                <a:cubicBezTo>
                  <a:pt x="172019" y="1639657"/>
                  <a:pt x="161309" y="1649678"/>
                  <a:pt x="144274" y="1650555"/>
                </a:cubicBezTo>
                <a:cubicBezTo>
                  <a:pt x="133376" y="1651118"/>
                  <a:pt x="122479" y="1650680"/>
                  <a:pt x="110516" y="1650680"/>
                </a:cubicBezTo>
                <a:cubicBezTo>
                  <a:pt x="109577" y="1656630"/>
                  <a:pt x="108199" y="1661076"/>
                  <a:pt x="108199" y="1665586"/>
                </a:cubicBezTo>
                <a:cubicBezTo>
                  <a:pt x="108011" y="1701222"/>
                  <a:pt x="107698" y="1736859"/>
                  <a:pt x="108199" y="1772433"/>
                </a:cubicBezTo>
                <a:cubicBezTo>
                  <a:pt x="108825" y="1816399"/>
                  <a:pt x="135130" y="1843080"/>
                  <a:pt x="178846" y="1843456"/>
                </a:cubicBezTo>
                <a:cubicBezTo>
                  <a:pt x="241852" y="1843957"/>
                  <a:pt x="304795" y="1843581"/>
                  <a:pt x="370181" y="1843581"/>
                </a:cubicBezTo>
                <a:cubicBezTo>
                  <a:pt x="370807" y="1833435"/>
                  <a:pt x="371934" y="1824228"/>
                  <a:pt x="371934" y="1815021"/>
                </a:cubicBezTo>
                <a:cubicBezTo>
                  <a:pt x="371997" y="1549219"/>
                  <a:pt x="371997" y="1283417"/>
                  <a:pt x="371997" y="1017614"/>
                </a:cubicBezTo>
                <a:cubicBezTo>
                  <a:pt x="371997" y="1010788"/>
                  <a:pt x="371747" y="1003898"/>
                  <a:pt x="372122" y="997072"/>
                </a:cubicBezTo>
                <a:cubicBezTo>
                  <a:pt x="373187" y="978220"/>
                  <a:pt x="379701" y="971769"/>
                  <a:pt x="398803" y="970454"/>
                </a:cubicBezTo>
                <a:cubicBezTo>
                  <a:pt x="404940" y="970016"/>
                  <a:pt x="411141" y="970204"/>
                  <a:pt x="417279" y="970204"/>
                </a:cubicBezTo>
                <a:cubicBezTo>
                  <a:pt x="503583" y="970204"/>
                  <a:pt x="589887" y="970204"/>
                  <a:pt x="676254" y="970204"/>
                </a:cubicBezTo>
                <a:cubicBezTo>
                  <a:pt x="681766" y="970204"/>
                  <a:pt x="687215" y="970078"/>
                  <a:pt x="692663" y="970391"/>
                </a:cubicBezTo>
                <a:cubicBezTo>
                  <a:pt x="714208" y="971456"/>
                  <a:pt x="720596" y="977782"/>
                  <a:pt x="721724" y="999139"/>
                </a:cubicBezTo>
                <a:cubicBezTo>
                  <a:pt x="722100" y="1006654"/>
                  <a:pt x="721912" y="1014232"/>
                  <a:pt x="721912" y="1021748"/>
                </a:cubicBezTo>
                <a:cubicBezTo>
                  <a:pt x="721912" y="1285484"/>
                  <a:pt x="721912" y="1549219"/>
                  <a:pt x="721912" y="1813017"/>
                </a:cubicBezTo>
                <a:cubicBezTo>
                  <a:pt x="721912" y="1822349"/>
                  <a:pt x="721912" y="1831744"/>
                  <a:pt x="721912" y="1842328"/>
                </a:cubicBezTo>
                <a:cubicBezTo>
                  <a:pt x="771765" y="1842328"/>
                  <a:pt x="818613" y="1842328"/>
                  <a:pt x="867401" y="1842328"/>
                </a:cubicBezTo>
                <a:cubicBezTo>
                  <a:pt x="867840" y="1831305"/>
                  <a:pt x="868654" y="1821222"/>
                  <a:pt x="868654" y="1811201"/>
                </a:cubicBezTo>
                <a:cubicBezTo>
                  <a:pt x="868717" y="1350181"/>
                  <a:pt x="868717" y="889160"/>
                  <a:pt x="868717" y="428077"/>
                </a:cubicBezTo>
                <a:cubicBezTo>
                  <a:pt x="868717" y="419872"/>
                  <a:pt x="868403" y="411605"/>
                  <a:pt x="869092" y="403401"/>
                </a:cubicBezTo>
                <a:cubicBezTo>
                  <a:pt x="870470" y="385990"/>
                  <a:pt x="877422" y="379226"/>
                  <a:pt x="895021" y="377660"/>
                </a:cubicBezTo>
                <a:cubicBezTo>
                  <a:pt x="899781" y="377221"/>
                  <a:pt x="904604" y="377409"/>
                  <a:pt x="909426" y="377409"/>
                </a:cubicBezTo>
                <a:cubicBezTo>
                  <a:pt x="999175" y="377409"/>
                  <a:pt x="1088924" y="377409"/>
                  <a:pt x="1178673" y="377409"/>
                </a:cubicBezTo>
                <a:cubicBezTo>
                  <a:pt x="1183496" y="377409"/>
                  <a:pt x="1188318" y="377221"/>
                  <a:pt x="1193078" y="377660"/>
                </a:cubicBezTo>
                <a:cubicBezTo>
                  <a:pt x="1210552" y="379288"/>
                  <a:pt x="1217441" y="386240"/>
                  <a:pt x="1218569" y="403651"/>
                </a:cubicBezTo>
                <a:cubicBezTo>
                  <a:pt x="1219070" y="411167"/>
                  <a:pt x="1218756" y="418745"/>
                  <a:pt x="1218756" y="426261"/>
                </a:cubicBezTo>
                <a:cubicBezTo>
                  <a:pt x="1218756" y="888659"/>
                  <a:pt x="1218756" y="1351120"/>
                  <a:pt x="1218756" y="1813518"/>
                </a:cubicBezTo>
                <a:cubicBezTo>
                  <a:pt x="1218506" y="1822975"/>
                  <a:pt x="1218506" y="1832370"/>
                  <a:pt x="1218506" y="1842516"/>
                </a:cubicBezTo>
                <a:close/>
                <a:moveTo>
                  <a:pt x="1168464" y="1842516"/>
                </a:moveTo>
                <a:cubicBezTo>
                  <a:pt x="1169842" y="1840199"/>
                  <a:pt x="1170844" y="1839134"/>
                  <a:pt x="1171095" y="1837944"/>
                </a:cubicBezTo>
                <a:cubicBezTo>
                  <a:pt x="1171659" y="1835251"/>
                  <a:pt x="1172034" y="1832558"/>
                  <a:pt x="1172034" y="1829802"/>
                </a:cubicBezTo>
                <a:cubicBezTo>
                  <a:pt x="1172034" y="1365337"/>
                  <a:pt x="1172034" y="900872"/>
                  <a:pt x="1171972" y="436407"/>
                </a:cubicBezTo>
                <a:cubicBezTo>
                  <a:pt x="1171972" y="433714"/>
                  <a:pt x="1171158" y="431021"/>
                  <a:pt x="1170657" y="428390"/>
                </a:cubicBezTo>
                <a:cubicBezTo>
                  <a:pt x="1170531" y="427764"/>
                  <a:pt x="1170218" y="427075"/>
                  <a:pt x="1169780" y="426574"/>
                </a:cubicBezTo>
                <a:cubicBezTo>
                  <a:pt x="1169341" y="426073"/>
                  <a:pt x="1168652" y="425760"/>
                  <a:pt x="1167275" y="424820"/>
                </a:cubicBezTo>
                <a:cubicBezTo>
                  <a:pt x="1084853" y="424820"/>
                  <a:pt x="1001555" y="424820"/>
                  <a:pt x="919009" y="424820"/>
                </a:cubicBezTo>
                <a:cubicBezTo>
                  <a:pt x="917568" y="427200"/>
                  <a:pt x="916566" y="428328"/>
                  <a:pt x="916253" y="429518"/>
                </a:cubicBezTo>
                <a:cubicBezTo>
                  <a:pt x="915689" y="432148"/>
                  <a:pt x="915251" y="434904"/>
                  <a:pt x="915251" y="437597"/>
                </a:cubicBezTo>
                <a:cubicBezTo>
                  <a:pt x="915188" y="901373"/>
                  <a:pt x="915188" y="1365149"/>
                  <a:pt x="915251" y="1828925"/>
                </a:cubicBezTo>
                <a:cubicBezTo>
                  <a:pt x="915251" y="1832307"/>
                  <a:pt x="916128" y="1835689"/>
                  <a:pt x="916629" y="1839009"/>
                </a:cubicBezTo>
                <a:cubicBezTo>
                  <a:pt x="916754" y="1839635"/>
                  <a:pt x="917192" y="1840261"/>
                  <a:pt x="917568" y="1840700"/>
                </a:cubicBezTo>
                <a:cubicBezTo>
                  <a:pt x="918007" y="1841201"/>
                  <a:pt x="918633" y="1841577"/>
                  <a:pt x="919698" y="1842453"/>
                </a:cubicBezTo>
                <a:cubicBezTo>
                  <a:pt x="1002620" y="1842516"/>
                  <a:pt x="1085918" y="1842516"/>
                  <a:pt x="1168464" y="1842516"/>
                </a:cubicBezTo>
                <a:close/>
                <a:moveTo>
                  <a:pt x="1415039" y="688869"/>
                </a:moveTo>
                <a:cubicBezTo>
                  <a:pt x="1410718" y="713608"/>
                  <a:pt x="1411469" y="1825293"/>
                  <a:pt x="1415666" y="1842328"/>
                </a:cubicBezTo>
                <a:cubicBezTo>
                  <a:pt x="1499152" y="1842328"/>
                  <a:pt x="1582951" y="1842328"/>
                  <a:pt x="1666499" y="1842328"/>
                </a:cubicBezTo>
                <a:cubicBezTo>
                  <a:pt x="1671134" y="1818717"/>
                  <a:pt x="1670195" y="704902"/>
                  <a:pt x="1665435" y="688869"/>
                </a:cubicBezTo>
                <a:cubicBezTo>
                  <a:pt x="1582512" y="688869"/>
                  <a:pt x="1499214" y="688869"/>
                  <a:pt x="1415039" y="688869"/>
                </a:cubicBezTo>
                <a:close/>
                <a:moveTo>
                  <a:pt x="420285" y="1018366"/>
                </a:moveTo>
                <a:cubicBezTo>
                  <a:pt x="419408" y="1023251"/>
                  <a:pt x="418469" y="1025882"/>
                  <a:pt x="418469" y="1028512"/>
                </a:cubicBezTo>
                <a:cubicBezTo>
                  <a:pt x="418343" y="1295442"/>
                  <a:pt x="418343" y="1562434"/>
                  <a:pt x="418343" y="1829364"/>
                </a:cubicBezTo>
                <a:cubicBezTo>
                  <a:pt x="418343" y="1832746"/>
                  <a:pt x="419220" y="1836128"/>
                  <a:pt x="419784" y="1839447"/>
                </a:cubicBezTo>
                <a:cubicBezTo>
                  <a:pt x="419909" y="1840011"/>
                  <a:pt x="420473" y="1840574"/>
                  <a:pt x="420911" y="1841013"/>
                </a:cubicBezTo>
                <a:cubicBezTo>
                  <a:pt x="421350" y="1841514"/>
                  <a:pt x="421913" y="1841890"/>
                  <a:pt x="422540" y="1842391"/>
                </a:cubicBezTo>
                <a:cubicBezTo>
                  <a:pt x="505712" y="1842391"/>
                  <a:pt x="588948" y="1842391"/>
                  <a:pt x="671870" y="1842391"/>
                </a:cubicBezTo>
                <a:cubicBezTo>
                  <a:pt x="676818" y="1821284"/>
                  <a:pt x="676254" y="1035402"/>
                  <a:pt x="671181" y="1018366"/>
                </a:cubicBezTo>
                <a:cubicBezTo>
                  <a:pt x="588322" y="1018366"/>
                  <a:pt x="505086" y="1018366"/>
                  <a:pt x="420285" y="1018366"/>
                </a:cubicBezTo>
                <a:close/>
              </a:path>
            </a:pathLst>
          </a:custGeom>
          <a:solidFill>
            <a:schemeClr val="accent5">
              <a:lumMod val="75000"/>
            </a:schemeClr>
          </a:solid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nvGrpSpPr>
          <p:cNvPr id="72" name="图形 4">
            <a:extLst>
              <a:ext uri="{FF2B5EF4-FFF2-40B4-BE49-F238E27FC236}">
                <a16:creationId xmlns:a16="http://schemas.microsoft.com/office/drawing/2014/main" id="{666EB6A7-D531-4614-6A4F-FC6BB8451ADA}"/>
              </a:ext>
            </a:extLst>
          </p:cNvPr>
          <p:cNvGrpSpPr/>
          <p:nvPr/>
        </p:nvGrpSpPr>
        <p:grpSpPr>
          <a:xfrm>
            <a:off x="2549171" y="1813544"/>
            <a:ext cx="394751" cy="442162"/>
            <a:chOff x="7567004" y="2256821"/>
            <a:chExt cx="1957493" cy="2080656"/>
          </a:xfrm>
          <a:solidFill>
            <a:schemeClr val="accent5">
              <a:lumMod val="75000"/>
            </a:schemeClr>
          </a:solidFill>
        </p:grpSpPr>
        <p:sp>
          <p:nvSpPr>
            <p:cNvPr id="73" name="任意多边形: 形状 72">
              <a:extLst>
                <a:ext uri="{FF2B5EF4-FFF2-40B4-BE49-F238E27FC236}">
                  <a16:creationId xmlns:a16="http://schemas.microsoft.com/office/drawing/2014/main" id="{F7B1F3B3-D0CE-F80D-0923-F02B7ECF9DBB}"/>
                </a:ext>
              </a:extLst>
            </p:cNvPr>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4" name="任意多边形: 形状 73">
              <a:extLst>
                <a:ext uri="{FF2B5EF4-FFF2-40B4-BE49-F238E27FC236}">
                  <a16:creationId xmlns:a16="http://schemas.microsoft.com/office/drawing/2014/main" id="{36980709-C759-3636-12B6-3F829A745111}"/>
                </a:ext>
              </a:extLst>
            </p:cNvPr>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76" name="矩形 75">
            <a:extLst>
              <a:ext uri="{FF2B5EF4-FFF2-40B4-BE49-F238E27FC236}">
                <a16:creationId xmlns:a16="http://schemas.microsoft.com/office/drawing/2014/main" id="{E46215C7-8162-7B18-9368-55C346AE6F0A}"/>
              </a:ext>
            </a:extLst>
          </p:cNvPr>
          <p:cNvSpPr/>
          <p:nvPr>
            <p:custDataLst>
              <p:tags r:id="rId1"/>
            </p:custDataLst>
          </p:nvPr>
        </p:nvSpPr>
        <p:spPr>
          <a:xfrm>
            <a:off x="1381760" y="2388329"/>
            <a:ext cx="2774230" cy="44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mn-ea"/>
                <a:sym typeface="+mn-lt"/>
              </a:rPr>
              <a:t>AI for Science: </a:t>
            </a:r>
            <a:endParaRPr kumimoji="0" lang="zh-CN" altLang="en-US" sz="2400" b="1" u="none" strike="noStrike" kern="1200" cap="none" spc="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78" name="文本框 77">
            <a:extLst>
              <a:ext uri="{FF2B5EF4-FFF2-40B4-BE49-F238E27FC236}">
                <a16:creationId xmlns:a16="http://schemas.microsoft.com/office/drawing/2014/main" id="{5C4C29A7-C653-3786-B809-AEF9001DD227}"/>
              </a:ext>
            </a:extLst>
          </p:cNvPr>
          <p:cNvSpPr txBox="1"/>
          <p:nvPr/>
        </p:nvSpPr>
        <p:spPr>
          <a:xfrm>
            <a:off x="1160236" y="3046939"/>
            <a:ext cx="3208873" cy="2264787"/>
          </a:xfrm>
          <a:prstGeom prst="rect">
            <a:avLst/>
          </a:prstGeom>
          <a:noFill/>
          <a:ln>
            <a:solidFill>
              <a:schemeClr val="accent1"/>
            </a:solidFill>
            <a:prstDash val="dash"/>
          </a:ln>
        </p:spPr>
        <p:txBody>
          <a:bodyPr wrap="square">
            <a:spAutoFit/>
          </a:bodyPr>
          <a:lstStyle>
            <a:defPPr>
              <a:defRPr lang="zh-CN"/>
            </a:defPPr>
            <a:lvl1pPr marL="285750" lvl="0" indent="-285750" algn="ctr">
              <a:lnSpc>
                <a:spcPct val="150000"/>
              </a:lnSpc>
              <a:buFont typeface="Wingdings" pitchFamily="2" charset="2"/>
              <a:buChar char="Ø"/>
              <a:defRPr sz="1600">
                <a:solidFill>
                  <a:prstClr val="black">
                    <a:lumMod val="75000"/>
                    <a:lumOff val="25000"/>
                  </a:prstClr>
                </a:solidFill>
                <a:latin typeface="Microsoft YaHei" panose="020B0503020204020204" pitchFamily="34" charset="-122"/>
                <a:ea typeface="Microsoft YaHei" panose="020B0503020204020204" pitchFamily="34" charset="-122"/>
              </a:defRPr>
            </a:lvl1pPr>
          </a:lstStyle>
          <a:p>
            <a:r>
              <a:rPr lang="en-US" altLang="zh-CN" dirty="0"/>
              <a:t>AI has emerged as a transformative technology, widely anticipated to </a:t>
            </a:r>
            <a:r>
              <a:rPr lang="en-US" altLang="zh-CN" b="1" dirty="0"/>
              <a:t>enhance the quality of scientific outputs across diverse disciplines</a:t>
            </a:r>
            <a:r>
              <a:rPr lang="en-US" altLang="zh-CN" dirty="0"/>
              <a:t>.</a:t>
            </a:r>
          </a:p>
        </p:txBody>
      </p:sp>
      <p:sp>
        <p:nvSpPr>
          <p:cNvPr id="80" name="矩形 79">
            <a:extLst>
              <a:ext uri="{FF2B5EF4-FFF2-40B4-BE49-F238E27FC236}">
                <a16:creationId xmlns:a16="http://schemas.microsoft.com/office/drawing/2014/main" id="{4F4780C5-D5DE-D3BB-E0F4-B647015CE4B5}"/>
              </a:ext>
            </a:extLst>
          </p:cNvPr>
          <p:cNvSpPr/>
          <p:nvPr>
            <p:custDataLst>
              <p:tags r:id="rId2"/>
            </p:custDataLst>
          </p:nvPr>
        </p:nvSpPr>
        <p:spPr>
          <a:xfrm>
            <a:off x="4538619" y="2383630"/>
            <a:ext cx="3216222" cy="44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tx2"/>
                </a:solidFill>
                <a:latin typeface="Microsoft YaHei" panose="020B0503020204020204" pitchFamily="34" charset="-122"/>
                <a:ea typeface="Microsoft YaHei" panose="020B0503020204020204" pitchFamily="34" charset="-122"/>
                <a:cs typeface="+mn-ea"/>
                <a:sym typeface="+mn-lt"/>
              </a:rPr>
              <a:t>Interdisciplinarity </a:t>
            </a:r>
            <a:endParaRPr kumimoji="0" lang="zh-CN" altLang="en-US" sz="2400" b="1" u="none" strike="noStrike" kern="1200" cap="none" spc="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82" name="文本框 81">
            <a:extLst>
              <a:ext uri="{FF2B5EF4-FFF2-40B4-BE49-F238E27FC236}">
                <a16:creationId xmlns:a16="http://schemas.microsoft.com/office/drawing/2014/main" id="{EC4E87FA-171C-1DF8-30BD-72D25A0B9E02}"/>
              </a:ext>
            </a:extLst>
          </p:cNvPr>
          <p:cNvSpPr txBox="1"/>
          <p:nvPr/>
        </p:nvSpPr>
        <p:spPr>
          <a:xfrm>
            <a:off x="4542421" y="3124996"/>
            <a:ext cx="3216223" cy="2135521"/>
          </a:xfrm>
          <a:prstGeom prst="rect">
            <a:avLst/>
          </a:prstGeom>
          <a:noFill/>
          <a:ln>
            <a:solidFill>
              <a:schemeClr val="accent1"/>
            </a:solidFill>
            <a:prstDash val="dash"/>
          </a:ln>
        </p:spPr>
        <p:txBody>
          <a:bodyPr wrap="square">
            <a:spAutoFit/>
          </a:bodyPr>
          <a:lstStyle>
            <a:defPPr>
              <a:defRPr lang="zh-CN"/>
            </a:defPPr>
            <a:lvl1pPr marL="285750" lvl="0" indent="-285750" algn="ctr">
              <a:lnSpc>
                <a:spcPct val="150000"/>
              </a:lnSpc>
              <a:buFont typeface="Wingdings" pitchFamily="2" charset="2"/>
              <a:buChar char="Ø"/>
              <a:defRPr sz="1600">
                <a:solidFill>
                  <a:prstClr val="black">
                    <a:lumMod val="75000"/>
                    <a:lumOff val="25000"/>
                  </a:prstClr>
                </a:solidFill>
                <a:latin typeface="Microsoft YaHei" panose="020B0503020204020204" pitchFamily="34" charset="-122"/>
                <a:ea typeface="Microsoft YaHei" panose="020B0503020204020204" pitchFamily="34" charset="-122"/>
              </a:defRPr>
            </a:lvl1pPr>
          </a:lstStyle>
          <a:p>
            <a:pPr>
              <a:lnSpc>
                <a:spcPct val="120000"/>
              </a:lnSpc>
            </a:pPr>
            <a:r>
              <a:rPr lang="en-US" altLang="zh-CN" dirty="0"/>
              <a:t>The quality of AI4S research is not only defined by the novelty of the methods used, but by </a:t>
            </a:r>
            <a:r>
              <a:rPr lang="en-US" altLang="zh-CN" b="1" dirty="0"/>
              <a:t>the extent to which the research engages with the existing scientific knowledge</a:t>
            </a:r>
            <a:r>
              <a:rPr lang="en-US" altLang="zh-CN" dirty="0"/>
              <a:t>.</a:t>
            </a:r>
          </a:p>
        </p:txBody>
      </p:sp>
      <p:sp>
        <p:nvSpPr>
          <p:cNvPr id="85" name="矩形 84">
            <a:extLst>
              <a:ext uri="{FF2B5EF4-FFF2-40B4-BE49-F238E27FC236}">
                <a16:creationId xmlns:a16="http://schemas.microsoft.com/office/drawing/2014/main" id="{DDF6B8E8-8633-6BE3-B5C6-9E181DCF72FA}"/>
              </a:ext>
            </a:extLst>
          </p:cNvPr>
          <p:cNvSpPr/>
          <p:nvPr>
            <p:custDataLst>
              <p:tags r:id="rId3"/>
            </p:custDataLst>
          </p:nvPr>
        </p:nvSpPr>
        <p:spPr>
          <a:xfrm>
            <a:off x="7890898" y="2251696"/>
            <a:ext cx="3216222" cy="44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2"/>
                </a:solidFill>
                <a:latin typeface="Microsoft YaHei" panose="020B0503020204020204" pitchFamily="34" charset="-122"/>
                <a:ea typeface="Microsoft YaHei" panose="020B0503020204020204" pitchFamily="34" charset="-122"/>
                <a:cs typeface="+mn-ea"/>
                <a:sym typeface="+mn-lt"/>
              </a:rPr>
              <a:t>Research Gap </a:t>
            </a:r>
            <a:endParaRPr kumimoji="0" lang="zh-CN" altLang="en-US" sz="2400" b="1" u="none" strike="noStrike" kern="1200" cap="none" spc="0" normalizeH="0" baseline="0" noProof="0" dirty="0">
              <a:ln>
                <a:noFill/>
              </a:ln>
              <a:solidFill>
                <a:schemeClr val="tx2"/>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87" name="文本框 86">
            <a:extLst>
              <a:ext uri="{FF2B5EF4-FFF2-40B4-BE49-F238E27FC236}">
                <a16:creationId xmlns:a16="http://schemas.microsoft.com/office/drawing/2014/main" id="{5FFC39D1-B3EF-B5C2-AE3B-EB5CC04F8FA4}"/>
              </a:ext>
            </a:extLst>
          </p:cNvPr>
          <p:cNvSpPr txBox="1"/>
          <p:nvPr/>
        </p:nvSpPr>
        <p:spPr>
          <a:xfrm>
            <a:off x="7898246" y="2565640"/>
            <a:ext cx="3240490" cy="3046988"/>
          </a:xfrm>
          <a:prstGeom prst="rect">
            <a:avLst/>
          </a:prstGeom>
          <a:noFill/>
        </p:spPr>
        <p:txBody>
          <a:bodyPr wrap="square">
            <a:spAutoFit/>
          </a:bodyPr>
          <a:lstStyle/>
          <a:p>
            <a:pPr lvl="0" algn="ctr"/>
            <a:r>
              <a:rPr lang="en-US" altLang="zh-CN" sz="1600" dirty="0">
                <a:solidFill>
                  <a:prstClr val="black">
                    <a:lumMod val="75000"/>
                    <a:lumOff val="25000"/>
                  </a:prstClr>
                </a:solidFill>
                <a:latin typeface="Microsoft YaHei" panose="020B0503020204020204" pitchFamily="34" charset="-122"/>
                <a:ea typeface="Microsoft YaHei" panose="020B0503020204020204" pitchFamily="34" charset="-122"/>
              </a:rPr>
              <a:t>However, despite the increasing prevalence of AI-enabled methodologies across disciplines, it is not clear what kind of interdisciplinary knowledge recombination model can promote the quality of AI4S research in terms of </a:t>
            </a:r>
            <a:r>
              <a:rPr lang="en-US" altLang="zh-CN" sz="1600" b="1" dirty="0">
                <a:solidFill>
                  <a:srgbClr val="2F5597"/>
                </a:solidFill>
                <a:latin typeface="Microsoft YaHei" panose="020B0503020204020204" pitchFamily="34" charset="-122"/>
                <a:ea typeface="Microsoft YaHei" panose="020B0503020204020204" pitchFamily="34" charset="-122"/>
              </a:rPr>
              <a:t>“knowledge” and “team” dimensions</a:t>
            </a:r>
            <a:r>
              <a:rPr lang="en-US" altLang="zh-CN" sz="1600" dirty="0">
                <a:solidFill>
                  <a:prstClr val="black">
                    <a:lumMod val="75000"/>
                    <a:lumOff val="25000"/>
                  </a:prstClr>
                </a:solidFill>
                <a:latin typeface="Microsoft YaHei" panose="020B0503020204020204" pitchFamily="34" charset="-122"/>
                <a:ea typeface="Microsoft YaHei" panose="020B0503020204020204" pitchFamily="34" charset="-122"/>
              </a:rPr>
              <a:t>, and its mechanism remain largely unexplored.</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endParaRPr>
          </a:p>
        </p:txBody>
      </p:sp>
      <p:sp>
        <p:nvSpPr>
          <p:cNvPr id="2" name="矩形: 圆角 17">
            <a:extLst>
              <a:ext uri="{FF2B5EF4-FFF2-40B4-BE49-F238E27FC236}">
                <a16:creationId xmlns:a16="http://schemas.microsoft.com/office/drawing/2014/main" id="{8866643D-2C9F-E28C-8ED5-4D46134F5A6C}"/>
              </a:ext>
            </a:extLst>
          </p:cNvPr>
          <p:cNvSpPr/>
          <p:nvPr/>
        </p:nvSpPr>
        <p:spPr>
          <a:xfrm>
            <a:off x="0" y="5801812"/>
            <a:ext cx="12192000" cy="903787"/>
          </a:xfrm>
          <a:prstGeom prst="roundRect">
            <a:avLst>
              <a:gd name="adj" fmla="val 5000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icrosoft YaHei" panose="020B0503020204020204" pitchFamily="34" charset="-122"/>
                <a:ea typeface="Microsoft YaHei" panose="020B0503020204020204" pitchFamily="34" charset="-122"/>
              </a:rPr>
              <a:t>Research Question:</a:t>
            </a:r>
            <a:r>
              <a:rPr lang="zh-CN" altLang="en-US" sz="2400" b="1" dirty="0">
                <a:solidFill>
                  <a:schemeClr val="bg1"/>
                </a:solidFill>
                <a:latin typeface="Microsoft YaHei" panose="020B0503020204020204" pitchFamily="34" charset="-122"/>
                <a:ea typeface="Microsoft YaHei" panose="020B0503020204020204" pitchFamily="34" charset="-122"/>
              </a:rPr>
              <a:t> </a:t>
            </a:r>
            <a:r>
              <a:rPr lang="en-US" altLang="zh-CN" sz="2400" b="1" i="1" dirty="0">
                <a:solidFill>
                  <a:schemeClr val="bg1"/>
                </a:solidFill>
                <a:latin typeface="Microsoft YaHei" panose="020B0503020204020204" pitchFamily="34" charset="-122"/>
                <a:ea typeface="Microsoft YaHei" panose="020B0503020204020204" pitchFamily="34" charset="-122"/>
              </a:rPr>
              <a:t>What role did interdisciplinarity play in promoting the quality of AI4S at both the knowledge base level and research team level? </a:t>
            </a:r>
            <a:endParaRPr lang="zh-CN" altLang="en-US" sz="2400" b="1" i="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8746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7168"/>
            <a:ext cx="12192000" cy="45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p:cNvGrpSpPr/>
          <p:nvPr/>
        </p:nvGrpSpPr>
        <p:grpSpPr>
          <a:xfrm>
            <a:off x="4919821" y="680041"/>
            <a:ext cx="2352353" cy="497128"/>
            <a:chOff x="9271922" y="328372"/>
            <a:chExt cx="2352353" cy="497128"/>
          </a:xfrm>
        </p:grpSpPr>
        <p:grpSp>
          <p:nvGrpSpPr>
            <p:cNvPr id="6" name="组合 5"/>
            <p:cNvGrpSpPr/>
            <p:nvPr/>
          </p:nvGrpSpPr>
          <p:grpSpPr>
            <a:xfrm>
              <a:off x="9271922" y="328372"/>
              <a:ext cx="2352353" cy="497128"/>
              <a:chOff x="9753600" y="368300"/>
              <a:chExt cx="1502375" cy="317500"/>
            </a:xfrm>
          </p:grpSpPr>
          <p:sp>
            <p:nvSpPr>
              <p:cNvPr id="14" name="椭圆 13"/>
              <p:cNvSpPr/>
              <p:nvPr/>
            </p:nvSpPr>
            <p:spPr>
              <a:xfrm>
                <a:off x="9753600"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椭圆 14"/>
              <p:cNvSpPr/>
              <p:nvPr/>
            </p:nvSpPr>
            <p:spPr>
              <a:xfrm>
                <a:off x="10346038"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椭圆 15"/>
              <p:cNvSpPr/>
              <p:nvPr/>
            </p:nvSpPr>
            <p:spPr>
              <a:xfrm>
                <a:off x="10938475" y="368300"/>
                <a:ext cx="317500" cy="317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7" name="任意多边形: 形状 6"/>
            <p:cNvSpPr/>
            <p:nvPr/>
          </p:nvSpPr>
          <p:spPr>
            <a:xfrm>
              <a:off x="9364766" y="430942"/>
              <a:ext cx="297524" cy="297484"/>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 name="图形 4"/>
            <p:cNvGrpSpPr/>
            <p:nvPr/>
          </p:nvGrpSpPr>
          <p:grpSpPr>
            <a:xfrm>
              <a:off x="10308669" y="437286"/>
              <a:ext cx="286717" cy="271398"/>
              <a:chOff x="7567305" y="-62"/>
              <a:chExt cx="1997151" cy="1890443"/>
            </a:xfrm>
            <a:solidFill>
              <a:schemeClr val="bg1"/>
            </a:solidFill>
          </p:grpSpPr>
          <p:sp>
            <p:nvSpPr>
              <p:cNvPr id="12" name="任意多边形: 形状 11"/>
              <p:cNvSpPr/>
              <p:nvPr/>
            </p:nvSpPr>
            <p:spPr>
              <a:xfrm>
                <a:off x="7879555" y="257308"/>
                <a:ext cx="1677359" cy="1443861"/>
              </a:xfrm>
              <a:custGeom>
                <a:avLst/>
                <a:gdLst>
                  <a:gd name="connsiteX0" fmla="*/ 76997 w 1677359"/>
                  <a:gd name="connsiteY0" fmla="*/ 1441722 h 1443861"/>
                  <a:gd name="connsiteX1" fmla="*/ 179210 w 1677359"/>
                  <a:gd name="connsiteY1" fmla="*/ 1393371 h 1443861"/>
                  <a:gd name="connsiteX2" fmla="*/ 189168 w 1677359"/>
                  <a:gd name="connsiteY2" fmla="*/ 1331681 h 1443861"/>
                  <a:gd name="connsiteX3" fmla="*/ 135368 w 1677359"/>
                  <a:gd name="connsiteY3" fmla="*/ 1260408 h 1443861"/>
                  <a:gd name="connsiteX4" fmla="*/ 372611 w 1677359"/>
                  <a:gd name="connsiteY4" fmla="*/ 190497 h 1443861"/>
                  <a:gd name="connsiteX5" fmla="*/ 418457 w 1677359"/>
                  <a:gd name="connsiteY5" fmla="*/ 190497 h 1443861"/>
                  <a:gd name="connsiteX6" fmla="*/ 712881 w 1677359"/>
                  <a:gd name="connsiteY6" fmla="*/ 700620 h 1443861"/>
                  <a:gd name="connsiteX7" fmla="*/ 712818 w 1677359"/>
                  <a:gd name="connsiteY7" fmla="*/ 827696 h 1443861"/>
                  <a:gd name="connsiteX8" fmla="*/ 765114 w 1677359"/>
                  <a:gd name="connsiteY8" fmla="*/ 858134 h 1443861"/>
                  <a:gd name="connsiteX9" fmla="*/ 844717 w 1677359"/>
                  <a:gd name="connsiteY9" fmla="*/ 839784 h 1443861"/>
                  <a:gd name="connsiteX10" fmla="*/ 861001 w 1677359"/>
                  <a:gd name="connsiteY10" fmla="*/ 853750 h 1443861"/>
                  <a:gd name="connsiteX11" fmla="*/ 1111960 w 1677359"/>
                  <a:gd name="connsiteY11" fmla="*/ 1078718 h 1443861"/>
                  <a:gd name="connsiteX12" fmla="*/ 1126929 w 1677359"/>
                  <a:gd name="connsiteY12" fmla="*/ 1108091 h 1443861"/>
                  <a:gd name="connsiteX13" fmla="*/ 1201083 w 1677359"/>
                  <a:gd name="connsiteY13" fmla="*/ 1191327 h 1443861"/>
                  <a:gd name="connsiteX14" fmla="*/ 1301416 w 1677359"/>
                  <a:gd name="connsiteY14" fmla="*/ 1150617 h 1443861"/>
                  <a:gd name="connsiteX15" fmla="*/ 1297470 w 1677359"/>
                  <a:gd name="connsiteY15" fmla="*/ 1040764 h 1443861"/>
                  <a:gd name="connsiteX16" fmla="*/ 1287262 w 1677359"/>
                  <a:gd name="connsiteY16" fmla="*/ 1027361 h 1443861"/>
                  <a:gd name="connsiteX17" fmla="*/ 1554567 w 1677359"/>
                  <a:gd name="connsiteY17" fmla="*/ 440391 h 1443861"/>
                  <a:gd name="connsiteX18" fmla="*/ 1572354 w 1677359"/>
                  <a:gd name="connsiteY18" fmla="*/ 441832 h 1443861"/>
                  <a:gd name="connsiteX19" fmla="*/ 1620266 w 1677359"/>
                  <a:gd name="connsiteY19" fmla="*/ 433752 h 1443861"/>
                  <a:gd name="connsiteX20" fmla="*/ 1666425 w 1677359"/>
                  <a:gd name="connsiteY20" fmla="*/ 302856 h 1443861"/>
                  <a:gd name="connsiteX21" fmla="*/ 1532459 w 1677359"/>
                  <a:gd name="connsiteY21" fmla="*/ 264589 h 1443861"/>
                  <a:gd name="connsiteX22" fmla="*/ 1502584 w 1677359"/>
                  <a:gd name="connsiteY22" fmla="*/ 400371 h 1443861"/>
                  <a:gd name="connsiteX23" fmla="*/ 1505340 w 1677359"/>
                  <a:gd name="connsiteY23" fmla="*/ 437135 h 1443861"/>
                  <a:gd name="connsiteX24" fmla="*/ 1254820 w 1677359"/>
                  <a:gd name="connsiteY24" fmla="*/ 986526 h 1443861"/>
                  <a:gd name="connsiteX25" fmla="*/ 1245550 w 1677359"/>
                  <a:gd name="connsiteY25" fmla="*/ 1005315 h 1443861"/>
                  <a:gd name="connsiteX26" fmla="*/ 1141835 w 1677359"/>
                  <a:gd name="connsiteY26" fmla="*/ 1043582 h 1443861"/>
                  <a:gd name="connsiteX27" fmla="*/ 873214 w 1677359"/>
                  <a:gd name="connsiteY27" fmla="*/ 802456 h 1443861"/>
                  <a:gd name="connsiteX28" fmla="*/ 854550 w 1677359"/>
                  <a:gd name="connsiteY28" fmla="*/ 699993 h 1443861"/>
                  <a:gd name="connsiteX29" fmla="*/ 751587 w 1677359"/>
                  <a:gd name="connsiteY29" fmla="*/ 674816 h 1443861"/>
                  <a:gd name="connsiteX30" fmla="*/ 457601 w 1677359"/>
                  <a:gd name="connsiteY30" fmla="*/ 165883 h 1443861"/>
                  <a:gd name="connsiteX31" fmla="*/ 468373 w 1677359"/>
                  <a:gd name="connsiteY31" fmla="*/ 151729 h 1443861"/>
                  <a:gd name="connsiteX32" fmla="*/ 454093 w 1677359"/>
                  <a:gd name="connsiteY32" fmla="*/ 23462 h 1443861"/>
                  <a:gd name="connsiteX33" fmla="*/ 325075 w 1677359"/>
                  <a:gd name="connsiteY33" fmla="*/ 26719 h 1443861"/>
                  <a:gd name="connsiteX34" fmla="*/ 317810 w 1677359"/>
                  <a:gd name="connsiteY34" fmla="*/ 155236 h 1443861"/>
                  <a:gd name="connsiteX35" fmla="*/ 325702 w 1677359"/>
                  <a:gd name="connsiteY35" fmla="*/ 188368 h 1443861"/>
                  <a:gd name="connsiteX36" fmla="*/ 109314 w 1677359"/>
                  <a:gd name="connsiteY36" fmla="*/ 1164521 h 1443861"/>
                  <a:gd name="connsiteX37" fmla="*/ 89586 w 1677359"/>
                  <a:gd name="connsiteY37" fmla="*/ 1251326 h 1443861"/>
                  <a:gd name="connsiteX38" fmla="*/ 25 w 1677359"/>
                  <a:gd name="connsiteY38" fmla="*/ 1349969 h 1443861"/>
                  <a:gd name="connsiteX39" fmla="*/ 76997 w 1677359"/>
                  <a:gd name="connsiteY39" fmla="*/ 1441722 h 1443861"/>
                  <a:gd name="connsiteX40" fmla="*/ 1580997 w 1677359"/>
                  <a:gd name="connsiteY40" fmla="*/ 299223 h 1443861"/>
                  <a:gd name="connsiteX41" fmla="*/ 1630037 w 1677359"/>
                  <a:gd name="connsiteY41" fmla="*/ 349077 h 1443861"/>
                  <a:gd name="connsiteX42" fmla="*/ 1579933 w 1677359"/>
                  <a:gd name="connsiteY42" fmla="*/ 395924 h 1443861"/>
                  <a:gd name="connsiteX43" fmla="*/ 1532521 w 1677359"/>
                  <a:gd name="connsiteY43" fmla="*/ 346947 h 1443861"/>
                  <a:gd name="connsiteX44" fmla="*/ 1580997 w 1677359"/>
                  <a:gd name="connsiteY44" fmla="*/ 299223 h 1443861"/>
                  <a:gd name="connsiteX45" fmla="*/ 1222502 w 1677359"/>
                  <a:gd name="connsiteY45" fmla="*/ 1049031 h 1443861"/>
                  <a:gd name="connsiteX46" fmla="*/ 1270101 w 1677359"/>
                  <a:gd name="connsiteY46" fmla="*/ 1097945 h 1443861"/>
                  <a:gd name="connsiteX47" fmla="*/ 1220748 w 1677359"/>
                  <a:gd name="connsiteY47" fmla="*/ 1146671 h 1443861"/>
                  <a:gd name="connsiteX48" fmla="*/ 1172649 w 1677359"/>
                  <a:gd name="connsiteY48" fmla="*/ 1098258 h 1443861"/>
                  <a:gd name="connsiteX49" fmla="*/ 1222502 w 1677359"/>
                  <a:gd name="connsiteY49" fmla="*/ 1049031 h 1443861"/>
                  <a:gd name="connsiteX50" fmla="*/ 784592 w 1677359"/>
                  <a:gd name="connsiteY50" fmla="*/ 716465 h 1443861"/>
                  <a:gd name="connsiteX51" fmla="*/ 833506 w 1677359"/>
                  <a:gd name="connsiteY51" fmla="*/ 766193 h 1443861"/>
                  <a:gd name="connsiteX52" fmla="*/ 784780 w 1677359"/>
                  <a:gd name="connsiteY52" fmla="*/ 813730 h 1443861"/>
                  <a:gd name="connsiteX53" fmla="*/ 736054 w 1677359"/>
                  <a:gd name="connsiteY53" fmla="*/ 766381 h 1443861"/>
                  <a:gd name="connsiteX54" fmla="*/ 784592 w 1677359"/>
                  <a:gd name="connsiteY54" fmla="*/ 716465 h 1443861"/>
                  <a:gd name="connsiteX55" fmla="*/ 390711 w 1677359"/>
                  <a:gd name="connsiteY55" fmla="*/ 46824 h 1443861"/>
                  <a:gd name="connsiteX56" fmla="*/ 439751 w 1677359"/>
                  <a:gd name="connsiteY56" fmla="*/ 96301 h 1443861"/>
                  <a:gd name="connsiteX57" fmla="*/ 391776 w 1677359"/>
                  <a:gd name="connsiteY57" fmla="*/ 144339 h 1443861"/>
                  <a:gd name="connsiteX58" fmla="*/ 342361 w 1677359"/>
                  <a:gd name="connsiteY58" fmla="*/ 95299 h 1443861"/>
                  <a:gd name="connsiteX59" fmla="*/ 390711 w 1677359"/>
                  <a:gd name="connsiteY59" fmla="*/ 46824 h 1443861"/>
                  <a:gd name="connsiteX60" fmla="*/ 96037 w 1677359"/>
                  <a:gd name="connsiteY60" fmla="*/ 1299802 h 1443861"/>
                  <a:gd name="connsiteX61" fmla="*/ 143886 w 1677359"/>
                  <a:gd name="connsiteY61" fmla="*/ 1348027 h 1443861"/>
                  <a:gd name="connsiteX62" fmla="*/ 94847 w 1677359"/>
                  <a:gd name="connsiteY62" fmla="*/ 1397067 h 1443861"/>
                  <a:gd name="connsiteX63" fmla="*/ 46496 w 1677359"/>
                  <a:gd name="connsiteY63" fmla="*/ 1348842 h 1443861"/>
                  <a:gd name="connsiteX64" fmla="*/ 96037 w 1677359"/>
                  <a:gd name="connsiteY64" fmla="*/ 1299802 h 14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7359" h="1443861">
                    <a:moveTo>
                      <a:pt x="76997" y="1441722"/>
                    </a:moveTo>
                    <a:cubicBezTo>
                      <a:pt x="115703" y="1450866"/>
                      <a:pt x="159669" y="1429947"/>
                      <a:pt x="179210" y="1393371"/>
                    </a:cubicBezTo>
                    <a:cubicBezTo>
                      <a:pt x="189606" y="1373894"/>
                      <a:pt x="192863" y="1353226"/>
                      <a:pt x="189168" y="1331681"/>
                    </a:cubicBezTo>
                    <a:cubicBezTo>
                      <a:pt x="183594" y="1299113"/>
                      <a:pt x="162801" y="1277130"/>
                      <a:pt x="135368" y="1260408"/>
                    </a:cubicBezTo>
                    <a:cubicBezTo>
                      <a:pt x="214595" y="903040"/>
                      <a:pt x="293510" y="547113"/>
                      <a:pt x="372611" y="190497"/>
                    </a:cubicBezTo>
                    <a:cubicBezTo>
                      <a:pt x="388832" y="190497"/>
                      <a:pt x="403050" y="190497"/>
                      <a:pt x="418457" y="190497"/>
                    </a:cubicBezTo>
                    <a:cubicBezTo>
                      <a:pt x="516598" y="360538"/>
                      <a:pt x="615053" y="531142"/>
                      <a:pt x="712881" y="700620"/>
                    </a:cubicBezTo>
                    <a:cubicBezTo>
                      <a:pt x="682130" y="751538"/>
                      <a:pt x="682505" y="793563"/>
                      <a:pt x="712818" y="827696"/>
                    </a:cubicBezTo>
                    <a:cubicBezTo>
                      <a:pt x="726910" y="843542"/>
                      <a:pt x="744321" y="853688"/>
                      <a:pt x="765114" y="858134"/>
                    </a:cubicBezTo>
                    <a:cubicBezTo>
                      <a:pt x="794425" y="864460"/>
                      <a:pt x="820292" y="855504"/>
                      <a:pt x="844717" y="839784"/>
                    </a:cubicBezTo>
                    <a:cubicBezTo>
                      <a:pt x="850667" y="844857"/>
                      <a:pt x="855928" y="849178"/>
                      <a:pt x="861001" y="853750"/>
                    </a:cubicBezTo>
                    <a:cubicBezTo>
                      <a:pt x="944612" y="928781"/>
                      <a:pt x="1028098" y="1003937"/>
                      <a:pt x="1111960" y="1078718"/>
                    </a:cubicBezTo>
                    <a:cubicBezTo>
                      <a:pt x="1121167" y="1086985"/>
                      <a:pt x="1125739" y="1095315"/>
                      <a:pt x="1126929" y="1108091"/>
                    </a:cubicBezTo>
                    <a:cubicBezTo>
                      <a:pt x="1131000" y="1149740"/>
                      <a:pt x="1160686" y="1181932"/>
                      <a:pt x="1201083" y="1191327"/>
                    </a:cubicBezTo>
                    <a:cubicBezTo>
                      <a:pt x="1238786" y="1200095"/>
                      <a:pt x="1279997" y="1183373"/>
                      <a:pt x="1301416" y="1150617"/>
                    </a:cubicBezTo>
                    <a:cubicBezTo>
                      <a:pt x="1323212" y="1117235"/>
                      <a:pt x="1321709" y="1073832"/>
                      <a:pt x="1297470" y="1040764"/>
                    </a:cubicBezTo>
                    <a:cubicBezTo>
                      <a:pt x="1294277" y="1036442"/>
                      <a:pt x="1290957" y="1032183"/>
                      <a:pt x="1287262" y="1027361"/>
                    </a:cubicBezTo>
                    <a:cubicBezTo>
                      <a:pt x="1376448" y="831517"/>
                      <a:pt x="1465507" y="636048"/>
                      <a:pt x="1554567" y="440391"/>
                    </a:cubicBezTo>
                    <a:cubicBezTo>
                      <a:pt x="1561644" y="441018"/>
                      <a:pt x="1567156" y="442458"/>
                      <a:pt x="1572354" y="441832"/>
                    </a:cubicBezTo>
                    <a:cubicBezTo>
                      <a:pt x="1588450" y="439765"/>
                      <a:pt x="1605674" y="439828"/>
                      <a:pt x="1620266" y="433752"/>
                    </a:cubicBezTo>
                    <a:cubicBezTo>
                      <a:pt x="1671498" y="412396"/>
                      <a:pt x="1691853" y="352208"/>
                      <a:pt x="1666425" y="302856"/>
                    </a:cubicBezTo>
                    <a:cubicBezTo>
                      <a:pt x="1641123" y="253753"/>
                      <a:pt x="1580872" y="236530"/>
                      <a:pt x="1532459" y="264589"/>
                    </a:cubicBezTo>
                    <a:cubicBezTo>
                      <a:pt x="1485423" y="291833"/>
                      <a:pt x="1470643" y="355214"/>
                      <a:pt x="1502584" y="400371"/>
                    </a:cubicBezTo>
                    <a:cubicBezTo>
                      <a:pt x="1512041" y="413711"/>
                      <a:pt x="1511728" y="423231"/>
                      <a:pt x="1505340" y="437135"/>
                    </a:cubicBezTo>
                    <a:cubicBezTo>
                      <a:pt x="1421478" y="620077"/>
                      <a:pt x="1338243" y="803333"/>
                      <a:pt x="1254820" y="986526"/>
                    </a:cubicBezTo>
                    <a:cubicBezTo>
                      <a:pt x="1252001" y="992664"/>
                      <a:pt x="1248870" y="998614"/>
                      <a:pt x="1245550" y="1005315"/>
                    </a:cubicBezTo>
                    <a:cubicBezTo>
                      <a:pt x="1203150" y="996484"/>
                      <a:pt x="1169580" y="1011077"/>
                      <a:pt x="1141835" y="1043582"/>
                    </a:cubicBezTo>
                    <a:cubicBezTo>
                      <a:pt x="1051710" y="962664"/>
                      <a:pt x="962650" y="882748"/>
                      <a:pt x="873214" y="802456"/>
                    </a:cubicBezTo>
                    <a:cubicBezTo>
                      <a:pt x="886241" y="764064"/>
                      <a:pt x="881732" y="729429"/>
                      <a:pt x="854550" y="699993"/>
                    </a:cubicBezTo>
                    <a:cubicBezTo>
                      <a:pt x="826555" y="669680"/>
                      <a:pt x="791294" y="664419"/>
                      <a:pt x="751587" y="674816"/>
                    </a:cubicBezTo>
                    <a:cubicBezTo>
                      <a:pt x="653320" y="504712"/>
                      <a:pt x="555491" y="335298"/>
                      <a:pt x="457601" y="165883"/>
                    </a:cubicBezTo>
                    <a:cubicBezTo>
                      <a:pt x="461797" y="160372"/>
                      <a:pt x="465179" y="156113"/>
                      <a:pt x="468373" y="151729"/>
                    </a:cubicBezTo>
                    <a:cubicBezTo>
                      <a:pt x="497496" y="111270"/>
                      <a:pt x="491233" y="55466"/>
                      <a:pt x="454093" y="23462"/>
                    </a:cubicBezTo>
                    <a:cubicBezTo>
                      <a:pt x="416327" y="-9043"/>
                      <a:pt x="360210" y="-7602"/>
                      <a:pt x="325075" y="26719"/>
                    </a:cubicBezTo>
                    <a:cubicBezTo>
                      <a:pt x="289376" y="61604"/>
                      <a:pt x="285555" y="116781"/>
                      <a:pt x="317810" y="155236"/>
                    </a:cubicBezTo>
                    <a:cubicBezTo>
                      <a:pt x="326891" y="166071"/>
                      <a:pt x="328708" y="174965"/>
                      <a:pt x="325702" y="188368"/>
                    </a:cubicBezTo>
                    <a:cubicBezTo>
                      <a:pt x="253301" y="513669"/>
                      <a:pt x="181339" y="839095"/>
                      <a:pt x="109314" y="1164521"/>
                    </a:cubicBezTo>
                    <a:cubicBezTo>
                      <a:pt x="102801" y="1193832"/>
                      <a:pt x="96037" y="1223018"/>
                      <a:pt x="89586" y="1251326"/>
                    </a:cubicBezTo>
                    <a:cubicBezTo>
                      <a:pt x="28333" y="1269113"/>
                      <a:pt x="-977" y="1301869"/>
                      <a:pt x="25" y="1349969"/>
                    </a:cubicBezTo>
                    <a:cubicBezTo>
                      <a:pt x="901" y="1394749"/>
                      <a:pt x="31152" y="1430887"/>
                      <a:pt x="76997" y="1441722"/>
                    </a:cubicBezTo>
                    <a:close/>
                    <a:moveTo>
                      <a:pt x="1580997" y="299223"/>
                    </a:moveTo>
                    <a:cubicBezTo>
                      <a:pt x="1608805" y="299286"/>
                      <a:pt x="1631289" y="322083"/>
                      <a:pt x="1630037" y="349077"/>
                    </a:cubicBezTo>
                    <a:cubicBezTo>
                      <a:pt x="1628784" y="375882"/>
                      <a:pt x="1606801" y="396425"/>
                      <a:pt x="1579933" y="395924"/>
                    </a:cubicBezTo>
                    <a:cubicBezTo>
                      <a:pt x="1552751" y="395423"/>
                      <a:pt x="1532333" y="374316"/>
                      <a:pt x="1532521" y="346947"/>
                    </a:cubicBezTo>
                    <a:cubicBezTo>
                      <a:pt x="1532709" y="319703"/>
                      <a:pt x="1553565" y="299223"/>
                      <a:pt x="1580997" y="299223"/>
                    </a:cubicBezTo>
                    <a:close/>
                    <a:moveTo>
                      <a:pt x="1222502" y="1049031"/>
                    </a:moveTo>
                    <a:cubicBezTo>
                      <a:pt x="1248932" y="1049532"/>
                      <a:pt x="1270101" y="1071327"/>
                      <a:pt x="1270101" y="1097945"/>
                    </a:cubicBezTo>
                    <a:cubicBezTo>
                      <a:pt x="1270101" y="1125816"/>
                      <a:pt x="1248557" y="1147047"/>
                      <a:pt x="1220748" y="1146671"/>
                    </a:cubicBezTo>
                    <a:cubicBezTo>
                      <a:pt x="1194256" y="1146296"/>
                      <a:pt x="1172586" y="1124500"/>
                      <a:pt x="1172649" y="1098258"/>
                    </a:cubicBezTo>
                    <a:cubicBezTo>
                      <a:pt x="1172712" y="1071453"/>
                      <a:pt x="1195947" y="1048530"/>
                      <a:pt x="1222502" y="1049031"/>
                    </a:cubicBezTo>
                    <a:close/>
                    <a:moveTo>
                      <a:pt x="784592" y="716465"/>
                    </a:moveTo>
                    <a:cubicBezTo>
                      <a:pt x="811711" y="716402"/>
                      <a:pt x="833945" y="739012"/>
                      <a:pt x="833506" y="766193"/>
                    </a:cubicBezTo>
                    <a:cubicBezTo>
                      <a:pt x="833068" y="792623"/>
                      <a:pt x="811461" y="813730"/>
                      <a:pt x="784780" y="813730"/>
                    </a:cubicBezTo>
                    <a:cubicBezTo>
                      <a:pt x="757912" y="813792"/>
                      <a:pt x="736492" y="792936"/>
                      <a:pt x="736054" y="766381"/>
                    </a:cubicBezTo>
                    <a:cubicBezTo>
                      <a:pt x="735616" y="738761"/>
                      <a:pt x="757223" y="716528"/>
                      <a:pt x="784592" y="716465"/>
                    </a:cubicBezTo>
                    <a:close/>
                    <a:moveTo>
                      <a:pt x="390711" y="46824"/>
                    </a:moveTo>
                    <a:cubicBezTo>
                      <a:pt x="417768" y="46448"/>
                      <a:pt x="439876" y="68744"/>
                      <a:pt x="439751" y="96301"/>
                    </a:cubicBezTo>
                    <a:cubicBezTo>
                      <a:pt x="439625" y="123232"/>
                      <a:pt x="418770" y="144151"/>
                      <a:pt x="391776" y="144339"/>
                    </a:cubicBezTo>
                    <a:cubicBezTo>
                      <a:pt x="364282" y="144527"/>
                      <a:pt x="341985" y="122418"/>
                      <a:pt x="342361" y="95299"/>
                    </a:cubicBezTo>
                    <a:cubicBezTo>
                      <a:pt x="342674" y="69308"/>
                      <a:pt x="364720" y="47199"/>
                      <a:pt x="390711" y="46824"/>
                    </a:cubicBezTo>
                    <a:close/>
                    <a:moveTo>
                      <a:pt x="96037" y="1299802"/>
                    </a:moveTo>
                    <a:cubicBezTo>
                      <a:pt x="123030" y="1300115"/>
                      <a:pt x="143761" y="1321034"/>
                      <a:pt x="143886" y="1348027"/>
                    </a:cubicBezTo>
                    <a:cubicBezTo>
                      <a:pt x="144011" y="1375898"/>
                      <a:pt x="122529" y="1397380"/>
                      <a:pt x="94847" y="1397067"/>
                    </a:cubicBezTo>
                    <a:cubicBezTo>
                      <a:pt x="68417" y="1396754"/>
                      <a:pt x="46872" y="1375271"/>
                      <a:pt x="46496" y="1348842"/>
                    </a:cubicBezTo>
                    <a:cubicBezTo>
                      <a:pt x="46121" y="1321848"/>
                      <a:pt x="68730" y="1299426"/>
                      <a:pt x="96037" y="1299802"/>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任意多边形: 形状 12"/>
              <p:cNvSpPr/>
              <p:nvPr/>
            </p:nvSpPr>
            <p:spPr>
              <a:xfrm>
                <a:off x="7567305" y="-62"/>
                <a:ext cx="1997151" cy="1890443"/>
              </a:xfrm>
              <a:custGeom>
                <a:avLst/>
                <a:gdLst>
                  <a:gd name="connsiteX0" fmla="*/ 1966651 w 1997151"/>
                  <a:gd name="connsiteY0" fmla="*/ 1843581 h 1890443"/>
                  <a:gd name="connsiteX1" fmla="*/ 203362 w 1997151"/>
                  <a:gd name="connsiteY1" fmla="*/ 1843581 h 1890443"/>
                  <a:gd name="connsiteX2" fmla="*/ 178685 w 1997151"/>
                  <a:gd name="connsiteY2" fmla="*/ 1843518 h 1890443"/>
                  <a:gd name="connsiteX3" fmla="*/ 108038 w 1997151"/>
                  <a:gd name="connsiteY3" fmla="*/ 1772370 h 1890443"/>
                  <a:gd name="connsiteX4" fmla="*/ 108038 w 1997151"/>
                  <a:gd name="connsiteY4" fmla="*/ 1665523 h 1890443"/>
                  <a:gd name="connsiteX5" fmla="*/ 110356 w 1997151"/>
                  <a:gd name="connsiteY5" fmla="*/ 1650617 h 1890443"/>
                  <a:gd name="connsiteX6" fmla="*/ 144113 w 1997151"/>
                  <a:gd name="connsiteY6" fmla="*/ 1650492 h 1890443"/>
                  <a:gd name="connsiteX7" fmla="*/ 171170 w 1997151"/>
                  <a:gd name="connsiteY7" fmla="*/ 1626004 h 1890443"/>
                  <a:gd name="connsiteX8" fmla="*/ 144051 w 1997151"/>
                  <a:gd name="connsiteY8" fmla="*/ 1604208 h 1890443"/>
                  <a:gd name="connsiteX9" fmla="*/ 109041 w 1997151"/>
                  <a:gd name="connsiteY9" fmla="*/ 1603081 h 1890443"/>
                  <a:gd name="connsiteX10" fmla="*/ 109041 w 1997151"/>
                  <a:gd name="connsiteY10" fmla="*/ 1364022 h 1890443"/>
                  <a:gd name="connsiteX11" fmla="*/ 127892 w 1997151"/>
                  <a:gd name="connsiteY11" fmla="*/ 1362456 h 1890443"/>
                  <a:gd name="connsiteX12" fmla="*/ 150439 w 1997151"/>
                  <a:gd name="connsiteY12" fmla="*/ 1361454 h 1890443"/>
                  <a:gd name="connsiteX13" fmla="*/ 171295 w 1997151"/>
                  <a:gd name="connsiteY13" fmla="*/ 1337655 h 1890443"/>
                  <a:gd name="connsiteX14" fmla="*/ 150126 w 1997151"/>
                  <a:gd name="connsiteY14" fmla="*/ 1316235 h 1890443"/>
                  <a:gd name="connsiteX15" fmla="*/ 127579 w 1997151"/>
                  <a:gd name="connsiteY15" fmla="*/ 1315358 h 1890443"/>
                  <a:gd name="connsiteX16" fmla="*/ 110418 w 1997151"/>
                  <a:gd name="connsiteY16" fmla="*/ 1313605 h 1890443"/>
                  <a:gd name="connsiteX17" fmla="*/ 111483 w 1997151"/>
                  <a:gd name="connsiteY17" fmla="*/ 1088449 h 1890443"/>
                  <a:gd name="connsiteX18" fmla="*/ 127516 w 1997151"/>
                  <a:gd name="connsiteY18" fmla="*/ 1087572 h 1890443"/>
                  <a:gd name="connsiteX19" fmla="*/ 143926 w 1997151"/>
                  <a:gd name="connsiteY19" fmla="*/ 1087447 h 1890443"/>
                  <a:gd name="connsiteX20" fmla="*/ 171170 w 1997151"/>
                  <a:gd name="connsiteY20" fmla="*/ 1063585 h 1890443"/>
                  <a:gd name="connsiteX21" fmla="*/ 144364 w 1997151"/>
                  <a:gd name="connsiteY21" fmla="*/ 1041226 h 1890443"/>
                  <a:gd name="connsiteX22" fmla="*/ 109291 w 1997151"/>
                  <a:gd name="connsiteY22" fmla="*/ 1040349 h 1890443"/>
                  <a:gd name="connsiteX23" fmla="*/ 109291 w 1997151"/>
                  <a:gd name="connsiteY23" fmla="*/ 825528 h 1890443"/>
                  <a:gd name="connsiteX24" fmla="*/ 132652 w 1997151"/>
                  <a:gd name="connsiteY24" fmla="*/ 825528 h 1890443"/>
                  <a:gd name="connsiteX25" fmla="*/ 151128 w 1997151"/>
                  <a:gd name="connsiteY25" fmla="*/ 825215 h 1890443"/>
                  <a:gd name="connsiteX26" fmla="*/ 171170 w 1997151"/>
                  <a:gd name="connsiteY26" fmla="*/ 805048 h 1890443"/>
                  <a:gd name="connsiteX27" fmla="*/ 155575 w 1997151"/>
                  <a:gd name="connsiteY27" fmla="*/ 781374 h 1890443"/>
                  <a:gd name="connsiteX28" fmla="*/ 135283 w 1997151"/>
                  <a:gd name="connsiteY28" fmla="*/ 779369 h 1890443"/>
                  <a:gd name="connsiteX29" fmla="*/ 109103 w 1997151"/>
                  <a:gd name="connsiteY29" fmla="*/ 778305 h 1890443"/>
                  <a:gd name="connsiteX30" fmla="*/ 109103 w 1997151"/>
                  <a:gd name="connsiteY30" fmla="*/ 558285 h 1890443"/>
                  <a:gd name="connsiteX31" fmla="*/ 124009 w 1997151"/>
                  <a:gd name="connsiteY31" fmla="*/ 556030 h 1890443"/>
                  <a:gd name="connsiteX32" fmla="*/ 150689 w 1997151"/>
                  <a:gd name="connsiteY32" fmla="*/ 554966 h 1890443"/>
                  <a:gd name="connsiteX33" fmla="*/ 171232 w 1997151"/>
                  <a:gd name="connsiteY33" fmla="*/ 533045 h 1890443"/>
                  <a:gd name="connsiteX34" fmla="*/ 151692 w 1997151"/>
                  <a:gd name="connsiteY34" fmla="*/ 510185 h 1890443"/>
                  <a:gd name="connsiteX35" fmla="*/ 131274 w 1997151"/>
                  <a:gd name="connsiteY35" fmla="*/ 508933 h 1890443"/>
                  <a:gd name="connsiteX36" fmla="*/ 109228 w 1997151"/>
                  <a:gd name="connsiteY36" fmla="*/ 507492 h 1890443"/>
                  <a:gd name="connsiteX37" fmla="*/ 109228 w 1997151"/>
                  <a:gd name="connsiteY37" fmla="*/ 287284 h 1890443"/>
                  <a:gd name="connsiteX38" fmla="*/ 128456 w 1997151"/>
                  <a:gd name="connsiteY38" fmla="*/ 286094 h 1890443"/>
                  <a:gd name="connsiteX39" fmla="*/ 146932 w 1997151"/>
                  <a:gd name="connsiteY39" fmla="*/ 285907 h 1890443"/>
                  <a:gd name="connsiteX40" fmla="*/ 171420 w 1997151"/>
                  <a:gd name="connsiteY40" fmla="*/ 263234 h 1890443"/>
                  <a:gd name="connsiteX41" fmla="*/ 147809 w 1997151"/>
                  <a:gd name="connsiteY41" fmla="*/ 240061 h 1890443"/>
                  <a:gd name="connsiteX42" fmla="*/ 125199 w 1997151"/>
                  <a:gd name="connsiteY42" fmla="*/ 239748 h 1890443"/>
                  <a:gd name="connsiteX43" fmla="*/ 107537 w 1997151"/>
                  <a:gd name="connsiteY43" fmla="*/ 237556 h 1890443"/>
                  <a:gd name="connsiteX44" fmla="*/ 107537 w 1997151"/>
                  <a:gd name="connsiteY44" fmla="*/ 0 h 1890443"/>
                  <a:gd name="connsiteX45" fmla="*/ 61504 w 1997151"/>
                  <a:gd name="connsiteY45" fmla="*/ 0 h 1890443"/>
                  <a:gd name="connsiteX46" fmla="*/ 61504 w 1997151"/>
                  <a:gd name="connsiteY46" fmla="*/ 60814 h 1890443"/>
                  <a:gd name="connsiteX47" fmla="*/ 61504 w 1997151"/>
                  <a:gd name="connsiteY47" fmla="*/ 120438 h 1890443"/>
                  <a:gd name="connsiteX48" fmla="*/ 61441 w 1997151"/>
                  <a:gd name="connsiteY48" fmla="*/ 180062 h 1890443"/>
                  <a:gd name="connsiteX49" fmla="*/ 60001 w 1997151"/>
                  <a:gd name="connsiteY49" fmla="*/ 239936 h 1890443"/>
                  <a:gd name="connsiteX50" fmla="*/ 27246 w 1997151"/>
                  <a:gd name="connsiteY50" fmla="*/ 240124 h 1890443"/>
                  <a:gd name="connsiteX51" fmla="*/ 9834 w 1997151"/>
                  <a:gd name="connsiteY51" fmla="*/ 244696 h 1890443"/>
                  <a:gd name="connsiteX52" fmla="*/ 753 w 1997151"/>
                  <a:gd name="connsiteY52" fmla="*/ 267869 h 1890443"/>
                  <a:gd name="connsiteX53" fmla="*/ 22987 w 1997151"/>
                  <a:gd name="connsiteY53" fmla="*/ 285781 h 1890443"/>
                  <a:gd name="connsiteX54" fmla="*/ 58686 w 1997151"/>
                  <a:gd name="connsiteY54" fmla="*/ 285969 h 1890443"/>
                  <a:gd name="connsiteX55" fmla="*/ 57997 w 1997151"/>
                  <a:gd name="connsiteY55" fmla="*/ 508056 h 1890443"/>
                  <a:gd name="connsiteX56" fmla="*/ 42026 w 1997151"/>
                  <a:gd name="connsiteY56" fmla="*/ 508995 h 1890443"/>
                  <a:gd name="connsiteX57" fmla="*/ 25617 w 1997151"/>
                  <a:gd name="connsiteY57" fmla="*/ 509308 h 1890443"/>
                  <a:gd name="connsiteX58" fmla="*/ 127 w 1997151"/>
                  <a:gd name="connsiteY58" fmla="*/ 533358 h 1890443"/>
                  <a:gd name="connsiteX59" fmla="*/ 25053 w 1997151"/>
                  <a:gd name="connsiteY59" fmla="*/ 555655 h 1890443"/>
                  <a:gd name="connsiteX60" fmla="*/ 43529 w 1997151"/>
                  <a:gd name="connsiteY60" fmla="*/ 556156 h 1890443"/>
                  <a:gd name="connsiteX61" fmla="*/ 60001 w 1997151"/>
                  <a:gd name="connsiteY61" fmla="*/ 558097 h 1890443"/>
                  <a:gd name="connsiteX62" fmla="*/ 60001 w 1997151"/>
                  <a:gd name="connsiteY62" fmla="*/ 779808 h 1890443"/>
                  <a:gd name="connsiteX63" fmla="*/ 21922 w 1997151"/>
                  <a:gd name="connsiteY63" fmla="*/ 779996 h 1890443"/>
                  <a:gd name="connsiteX64" fmla="*/ 314 w 1997151"/>
                  <a:gd name="connsiteY64" fmla="*/ 798847 h 1890443"/>
                  <a:gd name="connsiteX65" fmla="*/ 12402 w 1997151"/>
                  <a:gd name="connsiteY65" fmla="*/ 822897 h 1890443"/>
                  <a:gd name="connsiteX66" fmla="*/ 28310 w 1997151"/>
                  <a:gd name="connsiteY66" fmla="*/ 825590 h 1890443"/>
                  <a:gd name="connsiteX67" fmla="*/ 59813 w 1997151"/>
                  <a:gd name="connsiteY67" fmla="*/ 826405 h 1890443"/>
                  <a:gd name="connsiteX68" fmla="*/ 57684 w 1997151"/>
                  <a:gd name="connsiteY68" fmla="*/ 1041602 h 1890443"/>
                  <a:gd name="connsiteX69" fmla="*/ 25743 w 1997151"/>
                  <a:gd name="connsiteY69" fmla="*/ 1041915 h 1890443"/>
                  <a:gd name="connsiteX70" fmla="*/ 7267 w 1997151"/>
                  <a:gd name="connsiteY70" fmla="*/ 1048679 h 1890443"/>
                  <a:gd name="connsiteX71" fmla="*/ 1442 w 1997151"/>
                  <a:gd name="connsiteY71" fmla="*/ 1071038 h 1890443"/>
                  <a:gd name="connsiteX72" fmla="*/ 22861 w 1997151"/>
                  <a:gd name="connsiteY72" fmla="*/ 1087447 h 1890443"/>
                  <a:gd name="connsiteX73" fmla="*/ 60126 w 1997151"/>
                  <a:gd name="connsiteY73" fmla="*/ 1087572 h 1890443"/>
                  <a:gd name="connsiteX74" fmla="*/ 60126 w 1997151"/>
                  <a:gd name="connsiteY74" fmla="*/ 1313980 h 1890443"/>
                  <a:gd name="connsiteX75" fmla="*/ 42778 w 1997151"/>
                  <a:gd name="connsiteY75" fmla="*/ 1315609 h 1890443"/>
                  <a:gd name="connsiteX76" fmla="*/ 24302 w 1997151"/>
                  <a:gd name="connsiteY76" fmla="*/ 1316110 h 1890443"/>
                  <a:gd name="connsiteX77" fmla="*/ 1 w 1997151"/>
                  <a:gd name="connsiteY77" fmla="*/ 1338907 h 1890443"/>
                  <a:gd name="connsiteX78" fmla="*/ 23989 w 1997151"/>
                  <a:gd name="connsiteY78" fmla="*/ 1362206 h 1890443"/>
                  <a:gd name="connsiteX79" fmla="*/ 36327 w 1997151"/>
                  <a:gd name="connsiteY79" fmla="*/ 1362644 h 1890443"/>
                  <a:gd name="connsiteX80" fmla="*/ 60377 w 1997151"/>
                  <a:gd name="connsiteY80" fmla="*/ 1363959 h 1890443"/>
                  <a:gd name="connsiteX81" fmla="*/ 60377 w 1997151"/>
                  <a:gd name="connsiteY81" fmla="*/ 1604709 h 1890443"/>
                  <a:gd name="connsiteX82" fmla="*/ 20795 w 1997151"/>
                  <a:gd name="connsiteY82" fmla="*/ 1604897 h 1890443"/>
                  <a:gd name="connsiteX83" fmla="*/ 314 w 1997151"/>
                  <a:gd name="connsiteY83" fmla="*/ 1624688 h 1890443"/>
                  <a:gd name="connsiteX84" fmla="*/ 15972 w 1997151"/>
                  <a:gd name="connsiteY84" fmla="*/ 1648425 h 1890443"/>
                  <a:gd name="connsiteX85" fmla="*/ 36202 w 1997151"/>
                  <a:gd name="connsiteY85" fmla="*/ 1650805 h 1890443"/>
                  <a:gd name="connsiteX86" fmla="*/ 61567 w 1997151"/>
                  <a:gd name="connsiteY86" fmla="*/ 1651933 h 1890443"/>
                  <a:gd name="connsiteX87" fmla="*/ 61567 w 1997151"/>
                  <a:gd name="connsiteY87" fmla="*/ 1676421 h 1890443"/>
                  <a:gd name="connsiteX88" fmla="*/ 61755 w 1997151"/>
                  <a:gd name="connsiteY88" fmla="*/ 1777130 h 1890443"/>
                  <a:gd name="connsiteX89" fmla="*/ 137788 w 1997151"/>
                  <a:gd name="connsiteY89" fmla="*/ 1883413 h 1890443"/>
                  <a:gd name="connsiteX90" fmla="*/ 184197 w 1997151"/>
                  <a:gd name="connsiteY90" fmla="*/ 1890052 h 1890443"/>
                  <a:gd name="connsiteX91" fmla="*/ 420500 w 1997151"/>
                  <a:gd name="connsiteY91" fmla="*/ 1890366 h 1890443"/>
                  <a:gd name="connsiteX92" fmla="*/ 1967966 w 1997151"/>
                  <a:gd name="connsiteY92" fmla="*/ 1890366 h 1890443"/>
                  <a:gd name="connsiteX93" fmla="*/ 1997151 w 1997151"/>
                  <a:gd name="connsiteY93" fmla="*/ 1890366 h 1890443"/>
                  <a:gd name="connsiteX94" fmla="*/ 1997151 w 1997151"/>
                  <a:gd name="connsiteY94" fmla="*/ 1843769 h 1890443"/>
                  <a:gd name="connsiteX95" fmla="*/ 1966651 w 1997151"/>
                  <a:gd name="connsiteY95" fmla="*/ 1843581 h 18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97151" h="1890443">
                    <a:moveTo>
                      <a:pt x="1966651" y="1843581"/>
                    </a:moveTo>
                    <a:cubicBezTo>
                      <a:pt x="1378867" y="1843581"/>
                      <a:pt x="791145" y="1843581"/>
                      <a:pt x="203362" y="1843581"/>
                    </a:cubicBezTo>
                    <a:cubicBezTo>
                      <a:pt x="195157" y="1843581"/>
                      <a:pt x="186890" y="1843706"/>
                      <a:pt x="178685" y="1843518"/>
                    </a:cubicBezTo>
                    <a:cubicBezTo>
                      <a:pt x="135032" y="1842516"/>
                      <a:pt x="108665" y="1816337"/>
                      <a:pt x="108038" y="1772370"/>
                    </a:cubicBezTo>
                    <a:cubicBezTo>
                      <a:pt x="107537" y="1736734"/>
                      <a:pt x="107851" y="1701097"/>
                      <a:pt x="108038" y="1665523"/>
                    </a:cubicBezTo>
                    <a:cubicBezTo>
                      <a:pt x="108038" y="1661014"/>
                      <a:pt x="109416" y="1656567"/>
                      <a:pt x="110356" y="1650617"/>
                    </a:cubicBezTo>
                    <a:cubicBezTo>
                      <a:pt x="122318" y="1650617"/>
                      <a:pt x="133216" y="1651056"/>
                      <a:pt x="144113" y="1650492"/>
                    </a:cubicBezTo>
                    <a:cubicBezTo>
                      <a:pt x="161211" y="1649615"/>
                      <a:pt x="171858" y="1639657"/>
                      <a:pt x="171170" y="1626004"/>
                    </a:cubicBezTo>
                    <a:cubicBezTo>
                      <a:pt x="170481" y="1612789"/>
                      <a:pt x="160710" y="1604897"/>
                      <a:pt x="144051" y="1604208"/>
                    </a:cubicBezTo>
                    <a:cubicBezTo>
                      <a:pt x="132652" y="1603770"/>
                      <a:pt x="121316" y="1603457"/>
                      <a:pt x="109041" y="1603081"/>
                    </a:cubicBezTo>
                    <a:cubicBezTo>
                      <a:pt x="109041" y="1522351"/>
                      <a:pt x="109041" y="1443938"/>
                      <a:pt x="109041" y="1364022"/>
                    </a:cubicBezTo>
                    <a:cubicBezTo>
                      <a:pt x="115992" y="1363458"/>
                      <a:pt x="121942" y="1362832"/>
                      <a:pt x="127892" y="1362456"/>
                    </a:cubicBezTo>
                    <a:cubicBezTo>
                      <a:pt x="135408" y="1362018"/>
                      <a:pt x="143049" y="1362644"/>
                      <a:pt x="150439" y="1361454"/>
                    </a:cubicBezTo>
                    <a:cubicBezTo>
                      <a:pt x="163779" y="1359325"/>
                      <a:pt x="172046" y="1349366"/>
                      <a:pt x="171295" y="1337655"/>
                    </a:cubicBezTo>
                    <a:cubicBezTo>
                      <a:pt x="170606" y="1326506"/>
                      <a:pt x="162464" y="1317863"/>
                      <a:pt x="150126" y="1316235"/>
                    </a:cubicBezTo>
                    <a:cubicBezTo>
                      <a:pt x="142673" y="1315296"/>
                      <a:pt x="135095" y="1315797"/>
                      <a:pt x="127579" y="1315358"/>
                    </a:cubicBezTo>
                    <a:cubicBezTo>
                      <a:pt x="121692" y="1314982"/>
                      <a:pt x="115804" y="1314168"/>
                      <a:pt x="110418" y="1313605"/>
                    </a:cubicBezTo>
                    <a:cubicBezTo>
                      <a:pt x="106159" y="1288239"/>
                      <a:pt x="107162" y="1103794"/>
                      <a:pt x="111483" y="1088449"/>
                    </a:cubicBezTo>
                    <a:cubicBezTo>
                      <a:pt x="116681" y="1088136"/>
                      <a:pt x="122067" y="1087760"/>
                      <a:pt x="127516" y="1087572"/>
                    </a:cubicBezTo>
                    <a:cubicBezTo>
                      <a:pt x="132965" y="1087385"/>
                      <a:pt x="138477" y="1087698"/>
                      <a:pt x="143926" y="1087447"/>
                    </a:cubicBezTo>
                    <a:cubicBezTo>
                      <a:pt x="161274" y="1086758"/>
                      <a:pt x="171921" y="1077426"/>
                      <a:pt x="171170" y="1063585"/>
                    </a:cubicBezTo>
                    <a:cubicBezTo>
                      <a:pt x="170606" y="1053627"/>
                      <a:pt x="163028" y="1040474"/>
                      <a:pt x="144364" y="1041226"/>
                    </a:cubicBezTo>
                    <a:cubicBezTo>
                      <a:pt x="132965" y="1041664"/>
                      <a:pt x="121567" y="1040725"/>
                      <a:pt x="109291" y="1040349"/>
                    </a:cubicBezTo>
                    <a:cubicBezTo>
                      <a:pt x="109291" y="968137"/>
                      <a:pt x="109291" y="897991"/>
                      <a:pt x="109291" y="825528"/>
                    </a:cubicBezTo>
                    <a:cubicBezTo>
                      <a:pt x="117997" y="825528"/>
                      <a:pt x="125324" y="825528"/>
                      <a:pt x="132652" y="825528"/>
                    </a:cubicBezTo>
                    <a:cubicBezTo>
                      <a:pt x="138790" y="825465"/>
                      <a:pt x="145053" y="825904"/>
                      <a:pt x="151128" y="825215"/>
                    </a:cubicBezTo>
                    <a:cubicBezTo>
                      <a:pt x="162025" y="823962"/>
                      <a:pt x="169980" y="815570"/>
                      <a:pt x="171170" y="805048"/>
                    </a:cubicBezTo>
                    <a:cubicBezTo>
                      <a:pt x="172360" y="794776"/>
                      <a:pt x="166159" y="784380"/>
                      <a:pt x="155575" y="781374"/>
                    </a:cubicBezTo>
                    <a:cubicBezTo>
                      <a:pt x="149124" y="779557"/>
                      <a:pt x="142109" y="779808"/>
                      <a:pt x="135283" y="779369"/>
                    </a:cubicBezTo>
                    <a:cubicBezTo>
                      <a:pt x="126702" y="778868"/>
                      <a:pt x="118059" y="778681"/>
                      <a:pt x="109103" y="778305"/>
                    </a:cubicBezTo>
                    <a:cubicBezTo>
                      <a:pt x="109103" y="703712"/>
                      <a:pt x="109103" y="631437"/>
                      <a:pt x="109103" y="558285"/>
                    </a:cubicBezTo>
                    <a:cubicBezTo>
                      <a:pt x="114802" y="557408"/>
                      <a:pt x="119374" y="556344"/>
                      <a:pt x="124009" y="556030"/>
                    </a:cubicBezTo>
                    <a:cubicBezTo>
                      <a:pt x="132903" y="555467"/>
                      <a:pt x="141859" y="556093"/>
                      <a:pt x="150689" y="554966"/>
                    </a:cubicBezTo>
                    <a:cubicBezTo>
                      <a:pt x="162965" y="553400"/>
                      <a:pt x="170919" y="544256"/>
                      <a:pt x="171232" y="533045"/>
                    </a:cubicBezTo>
                    <a:cubicBezTo>
                      <a:pt x="171545" y="521960"/>
                      <a:pt x="163842" y="512440"/>
                      <a:pt x="151692" y="510185"/>
                    </a:cubicBezTo>
                    <a:cubicBezTo>
                      <a:pt x="145053" y="508933"/>
                      <a:pt x="138038" y="509371"/>
                      <a:pt x="131274" y="508933"/>
                    </a:cubicBezTo>
                    <a:cubicBezTo>
                      <a:pt x="124072" y="508494"/>
                      <a:pt x="116807" y="507993"/>
                      <a:pt x="109228" y="507492"/>
                    </a:cubicBezTo>
                    <a:cubicBezTo>
                      <a:pt x="109228" y="433025"/>
                      <a:pt x="109228" y="360750"/>
                      <a:pt x="109228" y="287284"/>
                    </a:cubicBezTo>
                    <a:cubicBezTo>
                      <a:pt x="116431" y="286846"/>
                      <a:pt x="122443" y="286282"/>
                      <a:pt x="128456" y="286094"/>
                    </a:cubicBezTo>
                    <a:cubicBezTo>
                      <a:pt x="134593" y="285907"/>
                      <a:pt x="140794" y="286345"/>
                      <a:pt x="146932" y="285907"/>
                    </a:cubicBezTo>
                    <a:cubicBezTo>
                      <a:pt x="161525" y="284842"/>
                      <a:pt x="171044" y="275823"/>
                      <a:pt x="171420" y="263234"/>
                    </a:cubicBezTo>
                    <a:cubicBezTo>
                      <a:pt x="171796" y="250646"/>
                      <a:pt x="162401" y="241189"/>
                      <a:pt x="147809" y="240061"/>
                    </a:cubicBezTo>
                    <a:cubicBezTo>
                      <a:pt x="140293" y="239498"/>
                      <a:pt x="132715" y="240124"/>
                      <a:pt x="125199" y="239748"/>
                    </a:cubicBezTo>
                    <a:cubicBezTo>
                      <a:pt x="120001" y="239498"/>
                      <a:pt x="114802" y="238496"/>
                      <a:pt x="107537" y="237556"/>
                    </a:cubicBezTo>
                    <a:cubicBezTo>
                      <a:pt x="107537" y="157828"/>
                      <a:pt x="107537" y="79352"/>
                      <a:pt x="107537" y="0"/>
                    </a:cubicBezTo>
                    <a:cubicBezTo>
                      <a:pt x="91379" y="0"/>
                      <a:pt x="77600" y="0"/>
                      <a:pt x="61504" y="0"/>
                    </a:cubicBezTo>
                    <a:cubicBezTo>
                      <a:pt x="61504" y="21357"/>
                      <a:pt x="61504" y="41085"/>
                      <a:pt x="61504" y="60814"/>
                    </a:cubicBezTo>
                    <a:cubicBezTo>
                      <a:pt x="61504" y="80668"/>
                      <a:pt x="61504" y="100521"/>
                      <a:pt x="61504" y="120438"/>
                    </a:cubicBezTo>
                    <a:cubicBezTo>
                      <a:pt x="61504" y="140354"/>
                      <a:pt x="61755" y="160145"/>
                      <a:pt x="61441" y="180062"/>
                    </a:cubicBezTo>
                    <a:cubicBezTo>
                      <a:pt x="61128" y="199602"/>
                      <a:pt x="62944" y="219268"/>
                      <a:pt x="60001" y="239936"/>
                    </a:cubicBezTo>
                    <a:cubicBezTo>
                      <a:pt x="47663" y="239936"/>
                      <a:pt x="37392" y="239435"/>
                      <a:pt x="27246" y="240124"/>
                    </a:cubicBezTo>
                    <a:cubicBezTo>
                      <a:pt x="21296" y="240562"/>
                      <a:pt x="14782" y="241690"/>
                      <a:pt x="9834" y="244696"/>
                    </a:cubicBezTo>
                    <a:cubicBezTo>
                      <a:pt x="1567" y="249706"/>
                      <a:pt x="-1565" y="258099"/>
                      <a:pt x="753" y="267869"/>
                    </a:cubicBezTo>
                    <a:cubicBezTo>
                      <a:pt x="3195" y="278203"/>
                      <a:pt x="11087" y="285092"/>
                      <a:pt x="22987" y="285781"/>
                    </a:cubicBezTo>
                    <a:cubicBezTo>
                      <a:pt x="35074" y="286470"/>
                      <a:pt x="47225" y="285969"/>
                      <a:pt x="58686" y="285969"/>
                    </a:cubicBezTo>
                    <a:cubicBezTo>
                      <a:pt x="63133" y="311648"/>
                      <a:pt x="62318" y="492336"/>
                      <a:pt x="57997" y="508056"/>
                    </a:cubicBezTo>
                    <a:cubicBezTo>
                      <a:pt x="52861" y="508369"/>
                      <a:pt x="47475" y="508807"/>
                      <a:pt x="42026" y="508995"/>
                    </a:cubicBezTo>
                    <a:cubicBezTo>
                      <a:pt x="36577" y="509183"/>
                      <a:pt x="31066" y="508807"/>
                      <a:pt x="25617" y="509308"/>
                    </a:cubicBezTo>
                    <a:cubicBezTo>
                      <a:pt x="9834" y="510749"/>
                      <a:pt x="-312" y="520456"/>
                      <a:pt x="127" y="533358"/>
                    </a:cubicBezTo>
                    <a:cubicBezTo>
                      <a:pt x="565" y="545696"/>
                      <a:pt x="9897" y="554277"/>
                      <a:pt x="25053" y="555655"/>
                    </a:cubicBezTo>
                    <a:cubicBezTo>
                      <a:pt x="31191" y="556218"/>
                      <a:pt x="37392" y="555717"/>
                      <a:pt x="43529" y="556156"/>
                    </a:cubicBezTo>
                    <a:cubicBezTo>
                      <a:pt x="48790" y="556469"/>
                      <a:pt x="54051" y="557346"/>
                      <a:pt x="60001" y="558097"/>
                    </a:cubicBezTo>
                    <a:cubicBezTo>
                      <a:pt x="60001" y="632063"/>
                      <a:pt x="60001" y="704902"/>
                      <a:pt x="60001" y="779808"/>
                    </a:cubicBezTo>
                    <a:cubicBezTo>
                      <a:pt x="46285" y="779808"/>
                      <a:pt x="34009" y="779056"/>
                      <a:pt x="21922" y="779996"/>
                    </a:cubicBezTo>
                    <a:cubicBezTo>
                      <a:pt x="10210" y="780935"/>
                      <a:pt x="2194" y="788827"/>
                      <a:pt x="314" y="798847"/>
                    </a:cubicBezTo>
                    <a:cubicBezTo>
                      <a:pt x="-1314" y="807741"/>
                      <a:pt x="3759" y="819140"/>
                      <a:pt x="12402" y="822897"/>
                    </a:cubicBezTo>
                    <a:cubicBezTo>
                      <a:pt x="17225" y="824964"/>
                      <a:pt x="22924" y="825277"/>
                      <a:pt x="28310" y="825590"/>
                    </a:cubicBezTo>
                    <a:cubicBezTo>
                      <a:pt x="38957" y="826154"/>
                      <a:pt x="49605" y="826154"/>
                      <a:pt x="59813" y="826405"/>
                    </a:cubicBezTo>
                    <a:cubicBezTo>
                      <a:pt x="63696" y="862668"/>
                      <a:pt x="62193" y="1025005"/>
                      <a:pt x="57684" y="1041602"/>
                    </a:cubicBezTo>
                    <a:cubicBezTo>
                      <a:pt x="47412" y="1041602"/>
                      <a:pt x="36452" y="1040850"/>
                      <a:pt x="25743" y="1041915"/>
                    </a:cubicBezTo>
                    <a:cubicBezTo>
                      <a:pt x="19354" y="1042541"/>
                      <a:pt x="12089" y="1044733"/>
                      <a:pt x="7267" y="1048679"/>
                    </a:cubicBezTo>
                    <a:cubicBezTo>
                      <a:pt x="690" y="1054003"/>
                      <a:pt x="-1815" y="1062207"/>
                      <a:pt x="1442" y="1071038"/>
                    </a:cubicBezTo>
                    <a:cubicBezTo>
                      <a:pt x="5137" y="1080996"/>
                      <a:pt x="12152" y="1087009"/>
                      <a:pt x="22861" y="1087447"/>
                    </a:cubicBezTo>
                    <a:cubicBezTo>
                      <a:pt x="34949" y="1087886"/>
                      <a:pt x="47099" y="1087572"/>
                      <a:pt x="60126" y="1087572"/>
                    </a:cubicBezTo>
                    <a:cubicBezTo>
                      <a:pt x="60126" y="1164607"/>
                      <a:pt x="60126" y="1238887"/>
                      <a:pt x="60126" y="1313980"/>
                    </a:cubicBezTo>
                    <a:cubicBezTo>
                      <a:pt x="53488" y="1314607"/>
                      <a:pt x="48164" y="1315296"/>
                      <a:pt x="42778" y="1315609"/>
                    </a:cubicBezTo>
                    <a:cubicBezTo>
                      <a:pt x="36640" y="1315922"/>
                      <a:pt x="30440" y="1315546"/>
                      <a:pt x="24302" y="1316110"/>
                    </a:cubicBezTo>
                    <a:cubicBezTo>
                      <a:pt x="9521" y="1317550"/>
                      <a:pt x="189" y="1326506"/>
                      <a:pt x="1" y="1338907"/>
                    </a:cubicBezTo>
                    <a:cubicBezTo>
                      <a:pt x="-124" y="1351183"/>
                      <a:pt x="9145" y="1360389"/>
                      <a:pt x="23989" y="1362206"/>
                    </a:cubicBezTo>
                    <a:cubicBezTo>
                      <a:pt x="28060" y="1362707"/>
                      <a:pt x="32193" y="1362456"/>
                      <a:pt x="36327" y="1362644"/>
                    </a:cubicBezTo>
                    <a:cubicBezTo>
                      <a:pt x="44218" y="1363020"/>
                      <a:pt x="52110" y="1363458"/>
                      <a:pt x="60377" y="1363959"/>
                    </a:cubicBezTo>
                    <a:cubicBezTo>
                      <a:pt x="60377" y="1444815"/>
                      <a:pt x="60377" y="1523290"/>
                      <a:pt x="60377" y="1604709"/>
                    </a:cubicBezTo>
                    <a:cubicBezTo>
                      <a:pt x="46473" y="1604709"/>
                      <a:pt x="33571" y="1604021"/>
                      <a:pt x="20795" y="1604897"/>
                    </a:cubicBezTo>
                    <a:cubicBezTo>
                      <a:pt x="9834" y="1605649"/>
                      <a:pt x="1755" y="1614354"/>
                      <a:pt x="314" y="1624688"/>
                    </a:cubicBezTo>
                    <a:cubicBezTo>
                      <a:pt x="-1001" y="1634396"/>
                      <a:pt x="5513" y="1645231"/>
                      <a:pt x="15972" y="1648425"/>
                    </a:cubicBezTo>
                    <a:cubicBezTo>
                      <a:pt x="22360" y="1650367"/>
                      <a:pt x="29375" y="1650367"/>
                      <a:pt x="36202" y="1650805"/>
                    </a:cubicBezTo>
                    <a:cubicBezTo>
                      <a:pt x="44093" y="1651369"/>
                      <a:pt x="52047" y="1651557"/>
                      <a:pt x="61567" y="1651933"/>
                    </a:cubicBezTo>
                    <a:cubicBezTo>
                      <a:pt x="61567" y="1661578"/>
                      <a:pt x="61567" y="1669031"/>
                      <a:pt x="61567" y="1676421"/>
                    </a:cubicBezTo>
                    <a:cubicBezTo>
                      <a:pt x="61567" y="1709991"/>
                      <a:pt x="61066" y="1743560"/>
                      <a:pt x="61755" y="1777130"/>
                    </a:cubicBezTo>
                    <a:cubicBezTo>
                      <a:pt x="62757" y="1827297"/>
                      <a:pt x="92256" y="1869134"/>
                      <a:pt x="137788" y="1883413"/>
                    </a:cubicBezTo>
                    <a:cubicBezTo>
                      <a:pt x="152506" y="1888048"/>
                      <a:pt x="168664" y="1889927"/>
                      <a:pt x="184197" y="1890052"/>
                    </a:cubicBezTo>
                    <a:cubicBezTo>
                      <a:pt x="262985" y="1890679"/>
                      <a:pt x="341774" y="1890366"/>
                      <a:pt x="420500" y="1890366"/>
                    </a:cubicBezTo>
                    <a:cubicBezTo>
                      <a:pt x="936322" y="1890366"/>
                      <a:pt x="1452144" y="1890366"/>
                      <a:pt x="1967966" y="1890366"/>
                    </a:cubicBezTo>
                    <a:cubicBezTo>
                      <a:pt x="1977297" y="1890366"/>
                      <a:pt x="1986692" y="1890366"/>
                      <a:pt x="1997151" y="1890366"/>
                    </a:cubicBezTo>
                    <a:cubicBezTo>
                      <a:pt x="1997151" y="1874019"/>
                      <a:pt x="1997151" y="1860616"/>
                      <a:pt x="1997151" y="1843769"/>
                    </a:cubicBezTo>
                    <a:cubicBezTo>
                      <a:pt x="1985627" y="1843581"/>
                      <a:pt x="1976170" y="1843581"/>
                      <a:pt x="1966651" y="1843581"/>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图形 4"/>
            <p:cNvGrpSpPr/>
            <p:nvPr/>
          </p:nvGrpSpPr>
          <p:grpSpPr>
            <a:xfrm>
              <a:off x="11230320" y="409978"/>
              <a:ext cx="281024" cy="298706"/>
              <a:chOff x="7567004" y="2256821"/>
              <a:chExt cx="1957493" cy="2080656"/>
            </a:xfrm>
            <a:solidFill>
              <a:schemeClr val="bg1"/>
            </a:solidFill>
          </p:grpSpPr>
          <p:sp>
            <p:nvSpPr>
              <p:cNvPr id="10" name="任意多边形: 形状 9"/>
              <p:cNvSpPr/>
              <p:nvPr/>
            </p:nvSpPr>
            <p:spPr>
              <a:xfrm>
                <a:off x="7567004" y="2256821"/>
                <a:ext cx="1957493" cy="2080656"/>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任意多边形: 形状 10"/>
              <p:cNvSpPr/>
              <p:nvPr/>
            </p:nvSpPr>
            <p:spPr>
              <a:xfrm>
                <a:off x="8367131" y="3342320"/>
                <a:ext cx="356623" cy="682226"/>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139" name="组合 138"/>
          <p:cNvGrpSpPr/>
          <p:nvPr/>
        </p:nvGrpSpPr>
        <p:grpSpPr>
          <a:xfrm>
            <a:off x="2099362" y="3241916"/>
            <a:ext cx="4383236" cy="605397"/>
            <a:chOff x="1810076" y="3166502"/>
            <a:chExt cx="4383236" cy="605397"/>
          </a:xfrm>
        </p:grpSpPr>
        <p:sp>
          <p:nvSpPr>
            <p:cNvPr id="21" name="矩形: 圆角 20"/>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文本框 21"/>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矩形 136"/>
            <p:cNvSpPr/>
            <p:nvPr/>
          </p:nvSpPr>
          <p:spPr>
            <a:xfrm>
              <a:off x="2857596" y="3336581"/>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Introduction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5" name="矩形: 圆角 154">
            <a:extLst>
              <a:ext uri="{FF2B5EF4-FFF2-40B4-BE49-F238E27FC236}">
                <a16:creationId xmlns:a16="http://schemas.microsoft.com/office/drawing/2014/main" id="{CE1A1892-D33F-9CF7-C891-41F266CDAC4B}"/>
              </a:ext>
            </a:extLst>
          </p:cNvPr>
          <p:cNvSpPr/>
          <p:nvPr/>
        </p:nvSpPr>
        <p:spPr>
          <a:xfrm>
            <a:off x="6187842" y="2926502"/>
            <a:ext cx="4862449" cy="1253765"/>
          </a:xfrm>
          <a:prstGeom prst="roundRect">
            <a:avLst>
              <a:gd name="adj" fmla="val 11404"/>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矩形: 圆角 140"/>
          <p:cNvSpPr/>
          <p:nvPr/>
        </p:nvSpPr>
        <p:spPr>
          <a:xfrm>
            <a:off x="6342642" y="3241916"/>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2" name="文本框 141"/>
          <p:cNvSpPr txBox="1"/>
          <p:nvPr/>
        </p:nvSpPr>
        <p:spPr>
          <a:xfrm>
            <a:off x="6245854" y="3358733"/>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矩形 142"/>
          <p:cNvSpPr/>
          <p:nvPr/>
        </p:nvSpPr>
        <p:spPr>
          <a:xfrm>
            <a:off x="7293373" y="3242662"/>
            <a:ext cx="4426187" cy="646331"/>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Research framework and hypotheses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45" name="组合 144"/>
          <p:cNvGrpSpPr/>
          <p:nvPr/>
        </p:nvGrpSpPr>
        <p:grpSpPr>
          <a:xfrm>
            <a:off x="2099362" y="4438819"/>
            <a:ext cx="4383236" cy="605397"/>
            <a:chOff x="1810076" y="3166502"/>
            <a:chExt cx="4383236" cy="605397"/>
          </a:xfrm>
        </p:grpSpPr>
        <p:sp>
          <p:nvSpPr>
            <p:cNvPr id="146" name="矩形: 圆角 145"/>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7" name="文本框 146"/>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147"/>
            <p:cNvSpPr/>
            <p:nvPr/>
          </p:nvSpPr>
          <p:spPr>
            <a:xfrm>
              <a:off x="2857596" y="3347870"/>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Data and method</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0" name="组合 149"/>
          <p:cNvGrpSpPr/>
          <p:nvPr/>
        </p:nvGrpSpPr>
        <p:grpSpPr>
          <a:xfrm>
            <a:off x="6245854" y="4438819"/>
            <a:ext cx="4383236" cy="605397"/>
            <a:chOff x="1810076" y="3166502"/>
            <a:chExt cx="4383236" cy="605397"/>
          </a:xfrm>
        </p:grpSpPr>
        <p:sp>
          <p:nvSpPr>
            <p:cNvPr id="151" name="矩形: 圆角 150"/>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2" name="文本框 151"/>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152"/>
            <p:cNvSpPr/>
            <p:nvPr/>
          </p:nvSpPr>
          <p:spPr>
            <a:xfrm>
              <a:off x="2857596" y="3314004"/>
              <a:ext cx="3335716"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Empirical analysis</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58" name="图形 156"/>
          <p:cNvGrpSpPr/>
          <p:nvPr/>
        </p:nvGrpSpPr>
        <p:grpSpPr>
          <a:xfrm>
            <a:off x="1506631" y="3371302"/>
            <a:ext cx="505213" cy="713525"/>
            <a:chOff x="4737497" y="1518591"/>
            <a:chExt cx="2691442" cy="3801191"/>
          </a:xfrm>
        </p:grpSpPr>
        <p:sp>
          <p:nvSpPr>
            <p:cNvPr id="160" name="任意多边形: 形状 159"/>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noFill/>
            <a:ln w="28575" cap="flat">
              <a:solidFill>
                <a:srgbClr val="4D4D4D"/>
              </a:solid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rgbClr val="0573E1"/>
              </a:solidFill>
              <a:prstDash val="solid"/>
              <a:round/>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组合 1">
            <a:extLst>
              <a:ext uri="{FF2B5EF4-FFF2-40B4-BE49-F238E27FC236}">
                <a16:creationId xmlns:a16="http://schemas.microsoft.com/office/drawing/2014/main" id="{0AA0E4EE-82CA-B663-9FE4-DB6335E11404}"/>
              </a:ext>
            </a:extLst>
          </p:cNvPr>
          <p:cNvGrpSpPr/>
          <p:nvPr/>
        </p:nvGrpSpPr>
        <p:grpSpPr>
          <a:xfrm>
            <a:off x="3378200" y="1408317"/>
            <a:ext cx="5372100" cy="400110"/>
            <a:chOff x="3378200" y="1695400"/>
            <a:chExt cx="5372100" cy="400110"/>
          </a:xfrm>
        </p:grpSpPr>
        <p:sp>
          <p:nvSpPr>
            <p:cNvPr id="3" name="文本框 2">
              <a:extLst>
                <a:ext uri="{FF2B5EF4-FFF2-40B4-BE49-F238E27FC236}">
                  <a16:creationId xmlns:a16="http://schemas.microsoft.com/office/drawing/2014/main" id="{8F4FB022-A553-245F-4D99-C2914BC34691}"/>
                </a:ext>
              </a:extLst>
            </p:cNvPr>
            <p:cNvSpPr txBox="1"/>
            <p:nvPr/>
          </p:nvSpPr>
          <p:spPr>
            <a:xfrm>
              <a:off x="4718048" y="1695400"/>
              <a:ext cx="2755900" cy="400110"/>
            </a:xfrm>
            <a:prstGeom prst="rect">
              <a:avLst/>
            </a:prstGeom>
            <a:noFill/>
          </p:spPr>
          <p:txBody>
            <a:bodyPr wrap="square" rtlCol="0">
              <a:spAutoFit/>
            </a:bodyPr>
            <a:lstStyle/>
            <a:p>
              <a:pPr algn="ctr"/>
              <a:r>
                <a:rPr lang="en-US" altLang="zh-CN"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AII-EEKE2025</a:t>
              </a:r>
              <a:endParaRPr lang="zh-CN" altLang="en-US" sz="2000" b="1" spc="300" dirty="0">
                <a:solidFill>
                  <a:schemeClr val="accent5">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3" name="直接连接符 21">
              <a:extLst>
                <a:ext uri="{FF2B5EF4-FFF2-40B4-BE49-F238E27FC236}">
                  <a16:creationId xmlns:a16="http://schemas.microsoft.com/office/drawing/2014/main" id="{566BDCD9-5290-AA67-21B1-BE0FC03BB1C6}"/>
                </a:ext>
              </a:extLst>
            </p:cNvPr>
            <p:cNvCxnSpPr/>
            <p:nvPr/>
          </p:nvCxnSpPr>
          <p:spPr>
            <a:xfrm>
              <a:off x="33782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90CAB2FA-ACE0-2599-A3C3-4E5449369254}"/>
                </a:ext>
              </a:extLst>
            </p:cNvPr>
            <p:cNvCxnSpPr/>
            <p:nvPr/>
          </p:nvCxnSpPr>
          <p:spPr>
            <a:xfrm>
              <a:off x="7200900" y="1898450"/>
              <a:ext cx="15494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EB900FBE-5212-8437-C224-F9CC0D74383C}"/>
              </a:ext>
            </a:extLst>
          </p:cNvPr>
          <p:cNvGrpSpPr/>
          <p:nvPr/>
        </p:nvGrpSpPr>
        <p:grpSpPr>
          <a:xfrm>
            <a:off x="2099362" y="5466108"/>
            <a:ext cx="5181970" cy="605397"/>
            <a:chOff x="1810076" y="3166502"/>
            <a:chExt cx="5181970" cy="605397"/>
          </a:xfrm>
        </p:grpSpPr>
        <p:sp>
          <p:nvSpPr>
            <p:cNvPr id="18" name="矩形: 圆角 17">
              <a:extLst>
                <a:ext uri="{FF2B5EF4-FFF2-40B4-BE49-F238E27FC236}">
                  <a16:creationId xmlns:a16="http://schemas.microsoft.com/office/drawing/2014/main" id="{AF2628D6-D6CA-F5DB-C67F-1FB115F304A1}"/>
                </a:ext>
              </a:extLst>
            </p:cNvPr>
            <p:cNvSpPr/>
            <p:nvPr/>
          </p:nvSpPr>
          <p:spPr>
            <a:xfrm>
              <a:off x="1906864" y="3166502"/>
              <a:ext cx="758532" cy="605397"/>
            </a:xfrm>
            <a:prstGeom prst="roundRect">
              <a:avLst>
                <a:gd name="adj" fmla="val 4874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文本框 18">
              <a:extLst>
                <a:ext uri="{FF2B5EF4-FFF2-40B4-BE49-F238E27FC236}">
                  <a16:creationId xmlns:a16="http://schemas.microsoft.com/office/drawing/2014/main" id="{77FB8265-BB32-0DFE-620A-CC305D7E2240}"/>
                </a:ext>
              </a:extLst>
            </p:cNvPr>
            <p:cNvSpPr txBox="1"/>
            <p:nvPr/>
          </p:nvSpPr>
          <p:spPr>
            <a:xfrm>
              <a:off x="1810076" y="3283319"/>
              <a:ext cx="952107"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05C18670-BE7D-5725-9E02-939DD889D26A}"/>
                </a:ext>
              </a:extLst>
            </p:cNvPr>
            <p:cNvSpPr/>
            <p:nvPr/>
          </p:nvSpPr>
          <p:spPr>
            <a:xfrm>
              <a:off x="2857595" y="3347870"/>
              <a:ext cx="4134451" cy="369332"/>
            </a:xfrm>
            <a:prstGeom prst="rect">
              <a:avLst/>
            </a:prstGeom>
          </p:spPr>
          <p:txBody>
            <a:bodyPr wrap="square">
              <a:spAutoFit/>
            </a:bodyPr>
            <a:lstStyle/>
            <a:p>
              <a:r>
                <a:rPr lang="en-US" altLang="zh-CN"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rPr>
                <a:t>Discussion and conclusion</a:t>
              </a:r>
              <a:endParaRPr lang="zh-CN" altLang="en-US" spc="300" dirty="0">
                <a:solidFill>
                  <a:srgbClr val="2D508F"/>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9EAC-0E21-951E-1C3B-B4E433A7B4D4}"/>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F05B251F-E926-667E-81BD-AEF3037FB8BB}"/>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F9F67D57-84D7-9E38-2E3B-FAD37FB0CF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523EB39C-44BA-1B37-7902-E0B1FEFF7D14}"/>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BBB33A27-8DE0-8E94-FC00-3BB2D554C0E6}"/>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3E277222-56AC-155E-CD21-9F42DB3EF377}"/>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99654E54-0C79-6BF7-4360-177313A1C458}"/>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84CFC3CC-866B-FE10-201E-8B155E4AAF83}"/>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0F59D3D6-00A9-3AED-F861-7CE096271E53}"/>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2074835D-87C6-C6E4-E672-EEE51414DCB9}"/>
              </a:ext>
            </a:extLst>
          </p:cNvPr>
          <p:cNvSpPr/>
          <p:nvPr/>
        </p:nvSpPr>
        <p:spPr>
          <a:xfrm>
            <a:off x="1125000" y="304747"/>
            <a:ext cx="5583003" cy="492443"/>
          </a:xfrm>
          <a:prstGeom prst="rect">
            <a:avLst/>
          </a:prstGeom>
        </p:spPr>
        <p:txBody>
          <a:bodyPr wrap="square">
            <a:spAutoFit/>
          </a:bodyPr>
          <a:lstStyle/>
          <a:p>
            <a:pPr>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Conceptual</a:t>
            </a:r>
            <a:r>
              <a:rPr kumimoji="0" lang="zh-CN" altLang="en-US"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 </a:t>
            </a: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Framework</a:t>
            </a:r>
          </a:p>
        </p:txBody>
      </p:sp>
      <p:grpSp>
        <p:nvGrpSpPr>
          <p:cNvPr id="1042" name="组合 1041">
            <a:extLst>
              <a:ext uri="{FF2B5EF4-FFF2-40B4-BE49-F238E27FC236}">
                <a16:creationId xmlns:a16="http://schemas.microsoft.com/office/drawing/2014/main" id="{FEBACECD-4342-BBB5-6E4E-4BFCB957275B}"/>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1598FD04-DCDE-22E7-5BB9-20BCB224B27D}"/>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C1B7E9F0-1499-D54A-76CE-CFA8ED34F2C5}"/>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C3DE5964-4673-E907-50D9-D95227229FE5}"/>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80F90E32-6825-3D1B-EC01-2EE9E105FAC5}"/>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E2F5DC19-2921-8E56-42EB-63C46F21F045}"/>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pic>
        <p:nvPicPr>
          <p:cNvPr id="2" name="图片 1">
            <a:extLst>
              <a:ext uri="{FF2B5EF4-FFF2-40B4-BE49-F238E27FC236}">
                <a16:creationId xmlns:a16="http://schemas.microsoft.com/office/drawing/2014/main" id="{2583E36B-DCBE-91C8-2F87-56C23AD1F7F8}"/>
              </a:ext>
            </a:extLst>
          </p:cNvPr>
          <p:cNvPicPr>
            <a:picLocks noChangeAspect="1"/>
          </p:cNvPicPr>
          <p:nvPr/>
        </p:nvPicPr>
        <p:blipFill>
          <a:blip r:embed="rId5"/>
          <a:stretch>
            <a:fillRect/>
          </a:stretch>
        </p:blipFill>
        <p:spPr>
          <a:xfrm>
            <a:off x="3427619" y="3464913"/>
            <a:ext cx="5278700" cy="2636520"/>
          </a:xfrm>
          <a:prstGeom prst="rect">
            <a:avLst/>
          </a:prstGeom>
        </p:spPr>
      </p:pic>
      <p:sp>
        <p:nvSpPr>
          <p:cNvPr id="3" name="文本框 2">
            <a:extLst>
              <a:ext uri="{FF2B5EF4-FFF2-40B4-BE49-F238E27FC236}">
                <a16:creationId xmlns:a16="http://schemas.microsoft.com/office/drawing/2014/main" id="{7844B26B-3E2C-BCED-C8E8-08F7775C49B5}"/>
              </a:ext>
            </a:extLst>
          </p:cNvPr>
          <p:cNvSpPr txBox="1"/>
          <p:nvPr/>
        </p:nvSpPr>
        <p:spPr>
          <a:xfrm>
            <a:off x="512957" y="1187637"/>
            <a:ext cx="10955397" cy="2212465"/>
          </a:xfrm>
          <a:prstGeom prst="rect">
            <a:avLst/>
          </a:prstGeom>
          <a:noFill/>
          <a:ln>
            <a:solidFill>
              <a:schemeClr val="accent1"/>
            </a:solidFill>
            <a:prstDash val="dash"/>
          </a:ln>
        </p:spPr>
        <p:txBody>
          <a:bodyPr wrap="square" rtlCol="0">
            <a:spAutoFit/>
          </a:bodyPr>
          <a:lstStyle/>
          <a:p>
            <a:pPr marL="285750" indent="-285750" algn="just">
              <a:lnSpc>
                <a:spcPct val="120000"/>
              </a:lnSpc>
              <a:spcBef>
                <a:spcPts val="600"/>
              </a:spcBef>
              <a:spcAft>
                <a:spcPts val="600"/>
              </a:spcAft>
              <a:buFont typeface="Wingdings" pitchFamily="2" charset="2"/>
              <a:buChar char="n"/>
            </a:pPr>
            <a:r>
              <a:rPr kumimoji="1" lang="en-US" altLang="zh-CN" dirty="0">
                <a:latin typeface="Microsoft YaHei" panose="020B0503020204020204" pitchFamily="34" charset="-122"/>
                <a:ea typeface="Microsoft YaHei" panose="020B0503020204020204" pitchFamily="34" charset="-122"/>
              </a:rPr>
              <a:t> This study seeks to elucidate the factors that contribute to the production of high-quality research in the field of AI4S by examining the relationships among </a:t>
            </a:r>
            <a:r>
              <a:rPr kumimoji="1" lang="en-US" altLang="zh-CN" b="1" dirty="0">
                <a:solidFill>
                  <a:srgbClr val="2F5597"/>
                </a:solidFill>
                <a:latin typeface="Microsoft YaHei" panose="020B0503020204020204" pitchFamily="34" charset="-122"/>
                <a:ea typeface="Microsoft YaHei" panose="020B0503020204020204" pitchFamily="34" charset="-122"/>
              </a:rPr>
              <a:t>“knowledge” and “team” dimensions</a:t>
            </a:r>
            <a:r>
              <a:rPr kumimoji="1" lang="en-US" altLang="zh-CN" dirty="0">
                <a:latin typeface="Microsoft YaHei" panose="020B0503020204020204" pitchFamily="34" charset="-122"/>
                <a:ea typeface="Microsoft YaHei" panose="020B0503020204020204" pitchFamily="34" charset="-122"/>
              </a:rPr>
              <a:t>. </a:t>
            </a:r>
          </a:p>
          <a:p>
            <a:pPr marL="285750" indent="-285750" algn="just">
              <a:lnSpc>
                <a:spcPct val="120000"/>
              </a:lnSpc>
              <a:spcBef>
                <a:spcPts val="600"/>
              </a:spcBef>
              <a:spcAft>
                <a:spcPts val="600"/>
              </a:spcAft>
              <a:buFont typeface="Wingdings" pitchFamily="2" charset="2"/>
              <a:buChar char="n"/>
            </a:pPr>
            <a:r>
              <a:rPr kumimoji="1" lang="en-US" altLang="zh-CN" dirty="0">
                <a:latin typeface="Microsoft YaHei" panose="020B0503020204020204" pitchFamily="34" charset="-122"/>
                <a:ea typeface="Microsoft YaHei" panose="020B0503020204020204" pitchFamily="34" charset="-122"/>
              </a:rPr>
              <a:t>Based on the knowledge-based view and the knowledge recombination perspective, this study analyzes </a:t>
            </a:r>
            <a:r>
              <a:rPr kumimoji="1" lang="en-US" altLang="zh-CN" b="1" dirty="0">
                <a:solidFill>
                  <a:srgbClr val="2F5597"/>
                </a:solidFill>
                <a:latin typeface="Microsoft YaHei" panose="020B0503020204020204" pitchFamily="34" charset="-122"/>
                <a:ea typeface="Microsoft YaHei" panose="020B0503020204020204" pitchFamily="34" charset="-122"/>
              </a:rPr>
              <a:t>6,643 AI4S publication</a:t>
            </a:r>
            <a:r>
              <a:rPr kumimoji="1" lang="en-US" altLang="zh-CN" dirty="0">
                <a:latin typeface="Microsoft YaHei" panose="020B0503020204020204" pitchFamily="34" charset="-122"/>
                <a:ea typeface="Microsoft YaHei" panose="020B0503020204020204" pitchFamily="34" charset="-122"/>
              </a:rPr>
              <a:t> data identified through an advanced </a:t>
            </a:r>
            <a:r>
              <a:rPr kumimoji="1" lang="en-US" altLang="zh-CN" b="1" dirty="0">
                <a:solidFill>
                  <a:srgbClr val="2F5597"/>
                </a:solidFill>
                <a:latin typeface="Microsoft YaHei" panose="020B0503020204020204" pitchFamily="34" charset="-122"/>
                <a:ea typeface="Microsoft YaHei" panose="020B0503020204020204" pitchFamily="34" charset="-122"/>
              </a:rPr>
              <a:t>Large Language Model (LLM) methodology</a:t>
            </a:r>
            <a:r>
              <a:rPr kumimoji="1" lang="en-US" altLang="zh-CN" dirty="0">
                <a:latin typeface="Microsoft YaHei" panose="020B0503020204020204" pitchFamily="34" charset="-122"/>
                <a:ea typeface="Microsoft YaHei" panose="020B0503020204020204" pitchFamily="34" charset="-122"/>
              </a:rPr>
              <a:t>.</a:t>
            </a:r>
            <a:endParaRPr kumimoji="1" lang="zh-CN" altLang="en-US"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AFB6818A-0892-DB22-D4A0-34B565772207}"/>
              </a:ext>
            </a:extLst>
          </p:cNvPr>
          <p:cNvSpPr txBox="1"/>
          <p:nvPr/>
        </p:nvSpPr>
        <p:spPr>
          <a:xfrm>
            <a:off x="4362913" y="6245476"/>
            <a:ext cx="3177999" cy="307777"/>
          </a:xfrm>
          <a:prstGeom prst="rect">
            <a:avLst/>
          </a:prstGeom>
          <a:noFill/>
        </p:spPr>
        <p:txBody>
          <a:bodyPr wrap="square">
            <a:spAutoFit/>
          </a:bodyPr>
          <a:lstStyle/>
          <a:p>
            <a:r>
              <a:rPr lang="en-US" altLang="zh-CN" sz="1400" b="1" dirty="0">
                <a:latin typeface="Microsoft YaHei" panose="020B0503020204020204" pitchFamily="34" charset="-122"/>
                <a:ea typeface="Microsoft YaHei" panose="020B0503020204020204" pitchFamily="34" charset="-122"/>
              </a:rPr>
              <a:t> Fig.1 The conceptual framework</a:t>
            </a:r>
            <a:endParaRPr lang="zh-CN" altLang="en-US" sz="1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8812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9C14-0874-160A-C023-BEE94CCDE799}"/>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91ACEB96-96A9-E318-3349-D166CF054B3C}"/>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B96A1BFD-9A4D-902E-7904-C4F5C62488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62A77F39-8C1D-E48F-76F5-72DBE15F8849}"/>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45131EC8-C074-DF64-EB9D-3A6E24F0EFBC}"/>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2A387FEC-16BB-EAB6-B8AB-0A7D8F6E1647}"/>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01C17178-89C6-04A7-AA93-5FA352F3ECBE}"/>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F3EBC8A8-604A-8BC8-17CB-8844EC2CA720}"/>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3DF1D3C2-2A40-91B6-F5F6-061D58D47204}"/>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DB20A203-021D-4572-50B9-C4C1DAE78EC6}"/>
              </a:ext>
            </a:extLst>
          </p:cNvPr>
          <p:cNvSpPr/>
          <p:nvPr/>
        </p:nvSpPr>
        <p:spPr>
          <a:xfrm>
            <a:off x="1125000" y="304747"/>
            <a:ext cx="6352861" cy="492443"/>
          </a:xfrm>
          <a:prstGeom prst="rect">
            <a:avLst/>
          </a:prstGeom>
        </p:spPr>
        <p:txBody>
          <a:bodyPr wrap="square">
            <a:spAutoFit/>
          </a:bodyPr>
          <a:lstStyle/>
          <a:p>
            <a:pPr>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Hypotheses—Knowledge-level </a:t>
            </a:r>
          </a:p>
        </p:txBody>
      </p:sp>
      <p:grpSp>
        <p:nvGrpSpPr>
          <p:cNvPr id="1042" name="组合 1041">
            <a:extLst>
              <a:ext uri="{FF2B5EF4-FFF2-40B4-BE49-F238E27FC236}">
                <a16:creationId xmlns:a16="http://schemas.microsoft.com/office/drawing/2014/main" id="{31B7710B-7C1D-5D6A-E6B6-B7AC605C7908}"/>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4350B00F-83C4-0B48-43ED-4364A58DFEDE}"/>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DE626453-F58D-5646-7432-A76A91D466C4}"/>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9F22E43A-964B-533F-E080-359D6BF08F25}"/>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887B3873-87C5-BFE7-4A0A-07FD3B9A29FA}"/>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0043CAE6-071F-31E9-84DA-79F15C7C75C9}"/>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2" name="文本框 1">
            <a:extLst>
              <a:ext uri="{FF2B5EF4-FFF2-40B4-BE49-F238E27FC236}">
                <a16:creationId xmlns:a16="http://schemas.microsoft.com/office/drawing/2014/main" id="{9763006D-BA48-DD83-7F84-D55255B0979B}"/>
              </a:ext>
            </a:extLst>
          </p:cNvPr>
          <p:cNvSpPr txBox="1"/>
          <p:nvPr/>
        </p:nvSpPr>
        <p:spPr>
          <a:xfrm>
            <a:off x="512957" y="1173160"/>
            <a:ext cx="10955397" cy="1766959"/>
          </a:xfrm>
          <a:prstGeom prst="rect">
            <a:avLst/>
          </a:prstGeom>
          <a:noFill/>
          <a:ln>
            <a:solidFill>
              <a:schemeClr val="accent1"/>
            </a:solidFill>
            <a:prstDash val="dash"/>
          </a:ln>
        </p:spPr>
        <p:txBody>
          <a:bodyPr wrap="square" rtlCol="0">
            <a:spAutoFit/>
          </a:bodyPr>
          <a:lstStyle/>
          <a:p>
            <a:pPr marL="285750" indent="-285750" algn="just">
              <a:lnSpc>
                <a:spcPct val="150000"/>
              </a:lnSpc>
              <a:spcBef>
                <a:spcPts val="600"/>
              </a:spcBef>
              <a:spcAft>
                <a:spcPts val="600"/>
              </a:spcAft>
              <a:buFont typeface="Wingdings" pitchFamily="2" charset="2"/>
              <a:buChar char="n"/>
            </a:pPr>
            <a:r>
              <a:rPr kumimoji="1" lang="en-US" altLang="zh-CN" dirty="0">
                <a:latin typeface="Microsoft YaHei" panose="020B0503020204020204" pitchFamily="34" charset="-122"/>
                <a:ea typeface="Microsoft YaHei" panose="020B0503020204020204" pitchFamily="34" charset="-122"/>
              </a:rPr>
              <a:t> </a:t>
            </a:r>
            <a:r>
              <a:rPr kumimoji="1" lang="en-US" altLang="zh-CN" sz="1600" dirty="0">
                <a:latin typeface="Microsoft YaHei" panose="020B0503020204020204" pitchFamily="34" charset="-122"/>
                <a:ea typeface="Microsoft YaHei" panose="020B0503020204020204" pitchFamily="34" charset="-122"/>
              </a:rPr>
              <a:t>The methodological depth of AI integration critically determines research outcomes. Methodologically grounded integration—where domain expertise and AI techniques undergo reciprocal refinement—systematically generates novel, replicable discoveries  (Uzzi et al., 2013). </a:t>
            </a:r>
          </a:p>
          <a:p>
            <a:pPr marL="285750" indent="-285750" algn="just">
              <a:lnSpc>
                <a:spcPct val="150000"/>
              </a:lnSpc>
              <a:spcBef>
                <a:spcPts val="600"/>
              </a:spcBef>
              <a:spcAft>
                <a:spcPts val="600"/>
              </a:spcAft>
              <a:buFont typeface="Wingdings" pitchFamily="2" charset="2"/>
              <a:buChar char="ü"/>
            </a:pPr>
            <a:r>
              <a:rPr lang="en-US" altLang="zh-CN" b="1" dirty="0">
                <a:latin typeface="Microsoft YaHei" panose="020B0503020204020204" pitchFamily="34" charset="-122"/>
                <a:ea typeface="Microsoft YaHei" panose="020B0503020204020204" pitchFamily="34" charset="-122"/>
              </a:rPr>
              <a:t>H1: Paper AI interdisciplinarity positively affects scientific output quality.</a:t>
            </a:r>
            <a:endParaRPr lang="zh-CN" altLang="zh-CN" b="1"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7E0535BA-D44F-CE5F-9D78-F4B1E224D309}"/>
              </a:ext>
            </a:extLst>
          </p:cNvPr>
          <p:cNvSpPr txBox="1"/>
          <p:nvPr/>
        </p:nvSpPr>
        <p:spPr>
          <a:xfrm>
            <a:off x="581205" y="3438623"/>
            <a:ext cx="10955397" cy="2874954"/>
          </a:xfrm>
          <a:prstGeom prst="rect">
            <a:avLst/>
          </a:prstGeom>
          <a:noFill/>
          <a:ln>
            <a:solidFill>
              <a:schemeClr val="accent1"/>
            </a:solidFill>
            <a:prstDash val="dash"/>
          </a:ln>
        </p:spPr>
        <p:txBody>
          <a:bodyPr wrap="square" rtlCol="0">
            <a:spAutoFit/>
          </a:bodyPr>
          <a:lstStyle/>
          <a:p>
            <a:pPr marL="285750" indent="-285750" algn="just">
              <a:lnSpc>
                <a:spcPct val="150000"/>
              </a:lnSpc>
              <a:spcBef>
                <a:spcPts val="600"/>
              </a:spcBef>
              <a:spcAft>
                <a:spcPts val="600"/>
              </a:spcAft>
              <a:buFont typeface="Wingdings" pitchFamily="2" charset="2"/>
              <a:buChar char="n"/>
            </a:pPr>
            <a:r>
              <a:rPr kumimoji="1" lang="en-US" altLang="zh-CN" dirty="0">
                <a:latin typeface="Microsoft YaHei" panose="020B0503020204020204" pitchFamily="34" charset="-122"/>
                <a:ea typeface="Microsoft YaHei" panose="020B0503020204020204" pitchFamily="34" charset="-122"/>
              </a:rPr>
              <a:t> </a:t>
            </a:r>
            <a:r>
              <a:rPr kumimoji="1" lang="en-US" altLang="zh-CN" sz="1600" dirty="0">
                <a:latin typeface="Microsoft YaHei" panose="020B0503020204020204" pitchFamily="34" charset="-122"/>
                <a:ea typeface="Microsoft YaHei" panose="020B0503020204020204" pitchFamily="34" charset="-122"/>
              </a:rPr>
              <a:t>The strength of a research team's </a:t>
            </a:r>
            <a:r>
              <a:rPr kumimoji="1" lang="en-US" altLang="zh-CN" sz="1600" b="1" dirty="0">
                <a:latin typeface="Microsoft YaHei" panose="020B0503020204020204" pitchFamily="34" charset="-122"/>
                <a:ea typeface="Microsoft YaHei" panose="020B0503020204020204" pitchFamily="34" charset="-122"/>
              </a:rPr>
              <a:t>artificial intelligence (AI) knowledge background</a:t>
            </a:r>
            <a:r>
              <a:rPr kumimoji="1" lang="en-US" altLang="zh-CN" sz="1600" dirty="0">
                <a:latin typeface="Microsoft YaHei" panose="020B0503020204020204" pitchFamily="34" charset="-122"/>
                <a:ea typeface="Microsoft YaHei" panose="020B0503020204020204" pitchFamily="34" charset="-122"/>
              </a:rPr>
              <a:t>, which reflects the extent of members' previous AI research and specialization in the AI field, significantly enhances the team's capability to effectively apply AI theories and methods to interdisciplinary research problems, thereby producing higher-quality research outputs. Therefore, </a:t>
            </a:r>
            <a:r>
              <a:rPr kumimoji="1" lang="en-US" altLang="zh-CN" sz="1600" b="1" dirty="0">
                <a:latin typeface="Microsoft YaHei" panose="020B0503020204020204" pitchFamily="34" charset="-122"/>
                <a:ea typeface="Microsoft YaHei" panose="020B0503020204020204" pitchFamily="34" charset="-122"/>
              </a:rPr>
              <a:t>teams well-versed in AI </a:t>
            </a:r>
            <a:r>
              <a:rPr kumimoji="1" lang="en-US" altLang="zh-CN" sz="1600" dirty="0">
                <a:latin typeface="Microsoft YaHei" panose="020B0503020204020204" pitchFamily="34" charset="-122"/>
                <a:ea typeface="Microsoft YaHei" panose="020B0503020204020204" pitchFamily="34" charset="-122"/>
              </a:rPr>
              <a:t>are not only proficient in recognizing opportunities for AI application but also in integrating AI methods into </a:t>
            </a:r>
            <a:r>
              <a:rPr kumimoji="1" lang="en-US" altLang="zh-CN" sz="1600" b="1" dirty="0">
                <a:latin typeface="Microsoft YaHei" panose="020B0503020204020204" pitchFamily="34" charset="-122"/>
                <a:ea typeface="Microsoft YaHei" panose="020B0503020204020204" pitchFamily="34" charset="-122"/>
              </a:rPr>
              <a:t>research practices, ultimately driving more substantial scientific advances</a:t>
            </a:r>
            <a:r>
              <a:rPr kumimoji="1" lang="en-US" altLang="zh-CN" sz="1600" dirty="0">
                <a:latin typeface="Microsoft YaHei" panose="020B0503020204020204" pitchFamily="34" charset="-122"/>
                <a:ea typeface="Microsoft YaHei" panose="020B0503020204020204" pitchFamily="34" charset="-122"/>
              </a:rPr>
              <a:t>. </a:t>
            </a:r>
          </a:p>
          <a:p>
            <a:pPr marL="285750" indent="-285750" algn="just">
              <a:lnSpc>
                <a:spcPct val="15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H2: Team AI interdisciplinarity positively affects scientific output quality.</a:t>
            </a:r>
            <a:endParaRPr lang="zh-CN"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5919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BE154-D2B8-E1E3-D024-5F7AC673EFCE}"/>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616A06B7-BA81-0E8C-11FA-94226FB6C316}"/>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26F067FB-20FC-66E1-410C-C0A3FD2A12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02BCA309-63CA-E240-05B0-0443D7766C33}"/>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D6511A78-017D-7E2A-5650-2A72191EA086}"/>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68891F22-4F8C-7EE5-49C8-EF9780BD65C4}"/>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F24E4E31-9835-D7CA-2CE8-BC3F03D767CA}"/>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207860BB-836A-4168-2556-7228ADC5E70F}"/>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5AB18DC7-876D-8A51-6A14-912F446426EE}"/>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45EE1D80-D3DF-CD94-C2BA-D11EF522F1B3}"/>
              </a:ext>
            </a:extLst>
          </p:cNvPr>
          <p:cNvSpPr/>
          <p:nvPr/>
        </p:nvSpPr>
        <p:spPr>
          <a:xfrm>
            <a:off x="1125000" y="304747"/>
            <a:ext cx="5365010" cy="492443"/>
          </a:xfrm>
          <a:prstGeom prst="rect">
            <a:avLst/>
          </a:prstGeom>
        </p:spPr>
        <p:txBody>
          <a:bodyPr wrap="square">
            <a:spAutoFit/>
          </a:bodyPr>
          <a:lstStyle/>
          <a:p>
            <a:pPr>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Hypotheses—Team -level</a:t>
            </a:r>
          </a:p>
        </p:txBody>
      </p:sp>
      <p:grpSp>
        <p:nvGrpSpPr>
          <p:cNvPr id="1042" name="组合 1041">
            <a:extLst>
              <a:ext uri="{FF2B5EF4-FFF2-40B4-BE49-F238E27FC236}">
                <a16:creationId xmlns:a16="http://schemas.microsoft.com/office/drawing/2014/main" id="{D0D28FA1-AF71-63F1-8C3E-563DCB871404}"/>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68A20899-4CA0-250D-AFBB-4518C55E2964}"/>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BFB9C567-5430-F34C-304A-E5B2CF58BCA2}"/>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996BBC20-C2B9-7F3A-18A5-EC61B07CC5BB}"/>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A1143653-11D6-7B95-1626-A34078D71213}"/>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4AC362AB-0454-FA36-A15D-56F3CBAF559A}"/>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2" name="文本框 1">
            <a:extLst>
              <a:ext uri="{FF2B5EF4-FFF2-40B4-BE49-F238E27FC236}">
                <a16:creationId xmlns:a16="http://schemas.microsoft.com/office/drawing/2014/main" id="{AC9135C5-B9A8-16AE-71D3-50EBDCDADF83}"/>
              </a:ext>
            </a:extLst>
          </p:cNvPr>
          <p:cNvSpPr txBox="1"/>
          <p:nvPr/>
        </p:nvSpPr>
        <p:spPr>
          <a:xfrm>
            <a:off x="421083" y="1050499"/>
            <a:ext cx="11165034" cy="2090124"/>
          </a:xfrm>
          <a:prstGeom prst="rect">
            <a:avLst/>
          </a:prstGeom>
          <a:noFill/>
          <a:ln>
            <a:solidFill>
              <a:schemeClr val="accent1"/>
            </a:solidFill>
            <a:prstDash val="dash"/>
          </a:ln>
        </p:spPr>
        <p:txBody>
          <a:bodyPr wrap="square" rtlCol="0">
            <a:spAutoFit/>
          </a:bodyPr>
          <a:lstStyle/>
          <a:p>
            <a:pPr marL="285750" indent="-285750" algn="just">
              <a:lnSpc>
                <a:spcPct val="150000"/>
              </a:lnSpc>
              <a:spcBef>
                <a:spcPts val="600"/>
              </a:spcBef>
              <a:spcAft>
                <a:spcPts val="600"/>
              </a:spcAft>
              <a:buFont typeface="Wingdings" pitchFamily="2" charset="2"/>
              <a:buChar char="n"/>
            </a:pPr>
            <a:r>
              <a:rPr kumimoji="1" lang="en-US" altLang="zh-CN" sz="1600" dirty="0">
                <a:latin typeface="Microsoft YaHei" panose="020B0503020204020204" pitchFamily="34" charset="-122"/>
                <a:ea typeface="Microsoft YaHei" panose="020B0503020204020204" pitchFamily="34" charset="-122"/>
              </a:rPr>
              <a:t>AI4S research requires integrating artificial intelligence techniques with various scientific disciplines (e.g., biology, physics, environmental sciences). Interdisciplinary teams can effectively combine specialized AI knowledge—such as machine learning models and data-driven algorithms—with domain-specific scientific expertise, resulting in more robust, innovative, and practically valuable solutions (</a:t>
            </a:r>
            <a:r>
              <a:rPr kumimoji="1" lang="en-US" altLang="zh-CN" sz="1600" dirty="0" err="1">
                <a:latin typeface="Microsoft YaHei" panose="020B0503020204020204" pitchFamily="34" charset="-122"/>
                <a:ea typeface="Microsoft YaHei" panose="020B0503020204020204" pitchFamily="34" charset="-122"/>
              </a:rPr>
              <a:t>Wuchty</a:t>
            </a:r>
            <a:r>
              <a:rPr kumimoji="1" lang="en-US" altLang="zh-CN" sz="1600" dirty="0">
                <a:latin typeface="Microsoft YaHei" panose="020B0503020204020204" pitchFamily="34" charset="-122"/>
                <a:ea typeface="Microsoft YaHei" panose="020B0503020204020204" pitchFamily="34" charset="-122"/>
              </a:rPr>
              <a:t> et al., 2007;). </a:t>
            </a:r>
          </a:p>
          <a:p>
            <a:pPr marL="285750" indent="-285750" algn="just">
              <a:lnSpc>
                <a:spcPct val="15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H3: Team interdisciplinarity positively affects scientific output quality.</a:t>
            </a:r>
            <a:endParaRPr lang="zh-CN" altLang="zh-CN" b="1"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BC7EAABD-CF59-CDB9-BD9C-FD2594BF929A}"/>
              </a:ext>
            </a:extLst>
          </p:cNvPr>
          <p:cNvSpPr txBox="1"/>
          <p:nvPr/>
        </p:nvSpPr>
        <p:spPr>
          <a:xfrm>
            <a:off x="421083" y="3617148"/>
            <a:ext cx="11165034" cy="3198120"/>
          </a:xfrm>
          <a:prstGeom prst="rect">
            <a:avLst/>
          </a:prstGeom>
          <a:noFill/>
          <a:ln>
            <a:solidFill>
              <a:schemeClr val="accent1"/>
            </a:solidFill>
            <a:prstDash val="dash"/>
          </a:ln>
        </p:spPr>
        <p:txBody>
          <a:bodyPr wrap="square" rtlCol="0">
            <a:spAutoFit/>
          </a:bodyPr>
          <a:lstStyle/>
          <a:p>
            <a:pPr marL="285750" indent="-285750" algn="just">
              <a:lnSpc>
                <a:spcPct val="150000"/>
              </a:lnSpc>
              <a:spcBef>
                <a:spcPts val="600"/>
              </a:spcBef>
              <a:spcAft>
                <a:spcPts val="600"/>
              </a:spcAft>
              <a:buFont typeface="Wingdings" pitchFamily="2" charset="2"/>
              <a:buChar char="n"/>
            </a:pPr>
            <a:r>
              <a:rPr kumimoji="1" lang="en-US" altLang="zh-CN" sz="1600" dirty="0">
                <a:latin typeface="Microsoft YaHei" panose="020B0503020204020204" pitchFamily="34" charset="-122"/>
                <a:ea typeface="Microsoft YaHei" panose="020B0503020204020204" pitchFamily="34" charset="-122"/>
              </a:rPr>
              <a:t> Team Interdisciplinarity in individual level is defined as a situation in which a single researcher has expertise in all the different disciplines present in the team (Haeussler and </a:t>
            </a:r>
            <a:r>
              <a:rPr kumimoji="1" lang="en-US" altLang="zh-CN" sz="1600" dirty="0" err="1">
                <a:latin typeface="Microsoft YaHei" panose="020B0503020204020204" pitchFamily="34" charset="-122"/>
                <a:ea typeface="Microsoft YaHei" panose="020B0503020204020204" pitchFamily="34" charset="-122"/>
              </a:rPr>
              <a:t>Sauermann</a:t>
            </a:r>
            <a:r>
              <a:rPr kumimoji="1" lang="en-US" altLang="zh-CN" sz="1600" dirty="0">
                <a:latin typeface="Microsoft YaHei" panose="020B0503020204020204" pitchFamily="34" charset="-122"/>
                <a:ea typeface="Microsoft YaHei" panose="020B0503020204020204" pitchFamily="34" charset="-122"/>
              </a:rPr>
              <a:t>, 2020).</a:t>
            </a:r>
            <a:r>
              <a:rPr kumimoji="1" lang="zh-CN" altLang="en-US" sz="1600" dirty="0">
                <a:latin typeface="Microsoft YaHei" panose="020B0503020204020204" pitchFamily="34" charset="-122"/>
                <a:ea typeface="Microsoft YaHei" panose="020B0503020204020204" pitchFamily="34" charset="-122"/>
              </a:rPr>
              <a:t> </a:t>
            </a:r>
            <a:r>
              <a:rPr kumimoji="1" lang="en-US" altLang="zh-CN" sz="1600" dirty="0">
                <a:latin typeface="Microsoft YaHei" panose="020B0503020204020204" pitchFamily="34" charset="-122"/>
                <a:ea typeface="Microsoft YaHei" panose="020B0503020204020204" pitchFamily="34" charset="-122"/>
              </a:rPr>
              <a:t>The presence of  a scientist with a multifaceted profile bridges the gap between the different backgrounds of other team members. The higher the degree of disciplinary crossover at the individual level, the more likely the researcher is to independently complete key aspects from algorithm development to scientific problem solving, reduce communication costs within and outside the team, and increase the ability to </a:t>
            </a:r>
            <a:r>
              <a:rPr kumimoji="1" lang="en-US" altLang="zh-CN" sz="1600" dirty="0" err="1">
                <a:latin typeface="Microsoft YaHei" panose="020B0503020204020204" pitchFamily="34" charset="-122"/>
                <a:ea typeface="Microsoft YaHei" panose="020B0503020204020204" pitchFamily="34" charset="-122"/>
              </a:rPr>
              <a:t>reorganise</a:t>
            </a:r>
            <a:r>
              <a:rPr kumimoji="1" lang="en-US" altLang="zh-CN" sz="1600" dirty="0">
                <a:latin typeface="Microsoft YaHei" panose="020B0503020204020204" pitchFamily="34" charset="-122"/>
                <a:ea typeface="Microsoft YaHei" panose="020B0503020204020204" pitchFamily="34" charset="-122"/>
              </a:rPr>
              <a:t> knowledge. </a:t>
            </a:r>
          </a:p>
          <a:p>
            <a:pPr marL="285750" indent="-285750" algn="just">
              <a:lnSpc>
                <a:spcPct val="15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H4: Team Interdisciplinarity in individual level positively affects scientific output quality.</a:t>
            </a:r>
            <a:endParaRPr lang="zh-CN"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9749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F3C11-5371-8B44-F06E-C325DCC5C86B}"/>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9C564A08-98C6-E01D-AA63-344ED660A693}"/>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254642C4-94E8-CA66-A328-A862B017C3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4F12BF60-53EE-1D2A-5760-E1A1074B4E9B}"/>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EAD83F9A-B5A4-03D4-58F5-333B3B4A1D53}"/>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861C85AB-3D27-5043-27E7-FB0C030BD254}"/>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4E3C9B82-2F56-98F4-23F9-DC8334875593}"/>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72FC6D46-5272-4429-D4C6-1183EB9E30E6}"/>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55170C43-A6F1-CEB3-147E-59929417F726}"/>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2FFC60AE-4D25-7309-EB07-AB0818462855}"/>
              </a:ext>
            </a:extLst>
          </p:cNvPr>
          <p:cNvSpPr/>
          <p:nvPr/>
        </p:nvSpPr>
        <p:spPr>
          <a:xfrm>
            <a:off x="1125000" y="304747"/>
            <a:ext cx="6352861" cy="492443"/>
          </a:xfrm>
          <a:prstGeom prst="rect">
            <a:avLst/>
          </a:prstGeom>
        </p:spPr>
        <p:txBody>
          <a:bodyPr wrap="square">
            <a:spAutoFit/>
          </a:bodyPr>
          <a:lstStyle/>
          <a:p>
            <a:pPr>
              <a:defRPr/>
            </a:pPr>
            <a:r>
              <a:rPr kumimoji="0" lang="en-US" altLang="zh-CN" sz="2600" b="1" i="0" u="none" strike="noStrike" kern="1200" cap="none" normalizeH="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Hypotheses-Interaction effects</a:t>
            </a:r>
          </a:p>
        </p:txBody>
      </p:sp>
      <p:grpSp>
        <p:nvGrpSpPr>
          <p:cNvPr id="1042" name="组合 1041">
            <a:extLst>
              <a:ext uri="{FF2B5EF4-FFF2-40B4-BE49-F238E27FC236}">
                <a16:creationId xmlns:a16="http://schemas.microsoft.com/office/drawing/2014/main" id="{070019A0-2EEB-6750-EAB7-8303A0345705}"/>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FF6E5305-6CF8-3C06-C422-0A335470259D}"/>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C4C61C3A-A51F-65F0-5D83-D863A41594D6}"/>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9F5A85D1-424A-A6CF-08B0-B0AC96B4B42F}"/>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196BC555-CD0B-02AE-FCE6-AF355F78FE44}"/>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DE4162A4-17D9-BF30-C566-7A3C85791436}"/>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2" name="文本框 1">
            <a:extLst>
              <a:ext uri="{FF2B5EF4-FFF2-40B4-BE49-F238E27FC236}">
                <a16:creationId xmlns:a16="http://schemas.microsoft.com/office/drawing/2014/main" id="{18C683D9-3F5E-2F64-A62F-2C667BE373D4}"/>
              </a:ext>
            </a:extLst>
          </p:cNvPr>
          <p:cNvSpPr txBox="1"/>
          <p:nvPr/>
        </p:nvSpPr>
        <p:spPr>
          <a:xfrm>
            <a:off x="591244" y="1113200"/>
            <a:ext cx="10877110" cy="2211696"/>
          </a:xfrm>
          <a:prstGeom prst="rect">
            <a:avLst/>
          </a:prstGeom>
          <a:noFill/>
          <a:ln>
            <a:solidFill>
              <a:schemeClr val="accent1"/>
            </a:solidFill>
            <a:prstDash val="dash"/>
          </a:ln>
        </p:spPr>
        <p:txBody>
          <a:bodyPr wrap="square" rtlCol="0">
            <a:spAutoFit/>
          </a:bodyPr>
          <a:lstStyle/>
          <a:p>
            <a:pPr marL="285750" indent="-285750" algn="just">
              <a:lnSpc>
                <a:spcPct val="130000"/>
              </a:lnSpc>
              <a:spcBef>
                <a:spcPts val="600"/>
              </a:spcBef>
              <a:spcAft>
                <a:spcPts val="600"/>
              </a:spcAft>
              <a:buFont typeface="Wingdings" pitchFamily="2" charset="2"/>
              <a:buChar char="n"/>
            </a:pPr>
            <a:r>
              <a:rPr kumimoji="1" lang="en-US" altLang="zh-CN" sz="1600" dirty="0">
                <a:latin typeface="Microsoft YaHei" panose="020B0503020204020204" pitchFamily="34" charset="-122"/>
                <a:ea typeface="Microsoft YaHei" panose="020B0503020204020204" pitchFamily="34" charset="-122"/>
              </a:rPr>
              <a:t>When the team's AI expertise is high, the AI expertise at the paper level will be more fully translated into high-quality research results. If the team's AI expertise is low, even if the paper tries to use advanced AI methods, the effect on the quality of the results may be weakened by problems of algorithm selection, parameter tuning and insufficient explanation.</a:t>
            </a:r>
          </a:p>
          <a:p>
            <a:pPr marL="285750" indent="-285750" algn="just">
              <a:lnSpc>
                <a:spcPct val="13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H5a: Team AI interdisciplinarity positively moderates moderates the relationships between paper AI interdisciplinarity on scientific output quality.</a:t>
            </a:r>
            <a:endParaRPr lang="zh-CN" altLang="zh-CN" b="1"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92AD4B9C-2EB5-86CA-C13A-3D471FCDD913}"/>
              </a:ext>
            </a:extLst>
          </p:cNvPr>
          <p:cNvSpPr txBox="1"/>
          <p:nvPr/>
        </p:nvSpPr>
        <p:spPr>
          <a:xfrm>
            <a:off x="591242" y="3689879"/>
            <a:ext cx="10877111" cy="2851871"/>
          </a:xfrm>
          <a:prstGeom prst="rect">
            <a:avLst/>
          </a:prstGeom>
          <a:noFill/>
          <a:ln>
            <a:solidFill>
              <a:schemeClr val="accent1"/>
            </a:solidFill>
            <a:prstDash val="dash"/>
          </a:ln>
        </p:spPr>
        <p:txBody>
          <a:bodyPr wrap="square" rtlCol="0">
            <a:spAutoFit/>
          </a:bodyPr>
          <a:lstStyle/>
          <a:p>
            <a:pPr marL="285750" indent="-285750" algn="just">
              <a:lnSpc>
                <a:spcPct val="130000"/>
              </a:lnSpc>
              <a:spcBef>
                <a:spcPts val="600"/>
              </a:spcBef>
              <a:spcAft>
                <a:spcPts val="600"/>
              </a:spcAft>
              <a:buFont typeface="Wingdings" pitchFamily="2" charset="2"/>
              <a:buChar char="n"/>
            </a:pPr>
            <a:r>
              <a:rPr kumimoji="1" lang="en-US" altLang="zh-CN" sz="1600" dirty="0">
                <a:latin typeface="Microsoft YaHei" panose="020B0503020204020204" pitchFamily="34" charset="-122"/>
                <a:ea typeface="Microsoft YaHei" panose="020B0503020204020204" pitchFamily="34" charset="-122"/>
              </a:rPr>
              <a:t>AI interdisciplinarity at the paper-level, which integrates AI methodologies with multiple scientific disciplines, involves significant complexity due to differences in terminologies and methodologies across disciplines. When team interdisciplinarity is high, researchers are better equipped to bridge these disciplinary divides, effectively manage the inherent cognitive complexity, and coordinate diverse disciplinary insights, thereby significantly reducing communication and collaboration costs (Cummings &amp; Kiesler, 2007; Leahey &amp; Beckman, 2016). </a:t>
            </a:r>
          </a:p>
          <a:p>
            <a:pPr marL="285750" indent="-285750" algn="just">
              <a:lnSpc>
                <a:spcPct val="13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H5b: Team interdisciplinarity positively moderates the relationships between paper AI interdisciplinarity on scientific output quality. </a:t>
            </a:r>
            <a:endParaRPr lang="zh-CN"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644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B56E-D923-344C-15C4-F9DEC73E9145}"/>
            </a:ext>
          </a:extLst>
        </p:cNvPr>
        <p:cNvGrpSpPr/>
        <p:nvPr/>
      </p:nvGrpSpPr>
      <p:grpSpPr>
        <a:xfrm>
          <a:off x="0" y="0"/>
          <a:ext cx="0" cy="0"/>
          <a:chOff x="0" y="0"/>
          <a:chExt cx="0" cy="0"/>
        </a:xfrm>
      </p:grpSpPr>
      <p:sp>
        <p:nvSpPr>
          <p:cNvPr id="43" name="任意多边形: 形状 42">
            <a:extLst>
              <a:ext uri="{FF2B5EF4-FFF2-40B4-BE49-F238E27FC236}">
                <a16:creationId xmlns:a16="http://schemas.microsoft.com/office/drawing/2014/main" id="{C335CC04-4534-599A-29A3-78DA17A0246E}"/>
              </a:ext>
            </a:extLst>
          </p:cNvPr>
          <p:cNvSpPr/>
          <p:nvPr/>
        </p:nvSpPr>
        <p:spPr>
          <a:xfrm>
            <a:off x="868973" y="255375"/>
            <a:ext cx="10851902" cy="532388"/>
          </a:xfrm>
          <a:custGeom>
            <a:avLst/>
            <a:gdLst>
              <a:gd name="connsiteX0" fmla="*/ 0 w 10851902"/>
              <a:gd name="connsiteY0" fmla="*/ 0 h 532388"/>
              <a:gd name="connsiteX1" fmla="*/ 10763169 w 10851902"/>
              <a:gd name="connsiteY1" fmla="*/ 0 h 532388"/>
              <a:gd name="connsiteX2" fmla="*/ 10851902 w 10851902"/>
              <a:gd name="connsiteY2" fmla="*/ 88733 h 532388"/>
              <a:gd name="connsiteX3" fmla="*/ 10851902 w 10851902"/>
              <a:gd name="connsiteY3" fmla="*/ 443655 h 532388"/>
              <a:gd name="connsiteX4" fmla="*/ 10763169 w 10851902"/>
              <a:gd name="connsiteY4" fmla="*/ 532388 h 532388"/>
              <a:gd name="connsiteX5" fmla="*/ 0 w 10851902"/>
              <a:gd name="connsiteY5" fmla="*/ 532388 h 532388"/>
              <a:gd name="connsiteX6" fmla="*/ 8000 w 10851902"/>
              <a:gd name="connsiteY6" fmla="*/ 522692 h 532388"/>
              <a:gd name="connsiteX7" fmla="*/ 86349 w 10851902"/>
              <a:gd name="connsiteY7" fmla="*/ 266194 h 532388"/>
              <a:gd name="connsiteX8" fmla="*/ 8000 w 10851902"/>
              <a:gd name="connsiteY8" fmla="*/ 9696 h 5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1902" h="532388">
                <a:moveTo>
                  <a:pt x="0" y="0"/>
                </a:moveTo>
                <a:lnTo>
                  <a:pt x="10763169" y="0"/>
                </a:lnTo>
                <a:cubicBezTo>
                  <a:pt x="10812175" y="0"/>
                  <a:pt x="10851902" y="39727"/>
                  <a:pt x="10851902" y="88733"/>
                </a:cubicBezTo>
                <a:lnTo>
                  <a:pt x="10851902" y="443655"/>
                </a:lnTo>
                <a:cubicBezTo>
                  <a:pt x="10851902" y="492661"/>
                  <a:pt x="10812175" y="532388"/>
                  <a:pt x="10763169" y="532388"/>
                </a:cubicBezTo>
                <a:lnTo>
                  <a:pt x="0" y="532388"/>
                </a:lnTo>
                <a:lnTo>
                  <a:pt x="8000" y="522692"/>
                </a:lnTo>
                <a:cubicBezTo>
                  <a:pt x="57466" y="449473"/>
                  <a:pt x="86349" y="361207"/>
                  <a:pt x="86349" y="266194"/>
                </a:cubicBezTo>
                <a:cubicBezTo>
                  <a:pt x="86349" y="171181"/>
                  <a:pt x="57466" y="82915"/>
                  <a:pt x="8000" y="96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pic>
        <p:nvPicPr>
          <p:cNvPr id="19" name="图形 18">
            <a:extLst>
              <a:ext uri="{FF2B5EF4-FFF2-40B4-BE49-F238E27FC236}">
                <a16:creationId xmlns:a16="http://schemas.microsoft.com/office/drawing/2014/main" id="{28425EF2-E103-884A-1C38-166944A508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561" y="226244"/>
            <a:ext cx="613078" cy="622169"/>
          </a:xfrm>
          <a:prstGeom prst="rect">
            <a:avLst/>
          </a:prstGeom>
        </p:spPr>
      </p:pic>
      <p:grpSp>
        <p:nvGrpSpPr>
          <p:cNvPr id="4" name="图形 156">
            <a:extLst>
              <a:ext uri="{FF2B5EF4-FFF2-40B4-BE49-F238E27FC236}">
                <a16:creationId xmlns:a16="http://schemas.microsoft.com/office/drawing/2014/main" id="{A8C9BE59-90C2-C0D1-3C3F-58D3F086932B}"/>
              </a:ext>
            </a:extLst>
          </p:cNvPr>
          <p:cNvGrpSpPr/>
          <p:nvPr/>
        </p:nvGrpSpPr>
        <p:grpSpPr>
          <a:xfrm>
            <a:off x="421083" y="424207"/>
            <a:ext cx="416304" cy="587956"/>
            <a:chOff x="4737497" y="1518591"/>
            <a:chExt cx="2691442" cy="3801191"/>
          </a:xfrm>
        </p:grpSpPr>
        <p:sp>
          <p:nvSpPr>
            <p:cNvPr id="5" name="任意多边形: 形状 4">
              <a:extLst>
                <a:ext uri="{FF2B5EF4-FFF2-40B4-BE49-F238E27FC236}">
                  <a16:creationId xmlns:a16="http://schemas.microsoft.com/office/drawing/2014/main" id="{FCE227C7-2DDF-E566-BBB7-165724BEC6C0}"/>
                </a:ext>
              </a:extLst>
            </p:cNvPr>
            <p:cNvSpPr/>
            <p:nvPr/>
          </p:nvSpPr>
          <p:spPr>
            <a:xfrm>
              <a:off x="5837604" y="2857476"/>
              <a:ext cx="724619" cy="828136"/>
            </a:xfrm>
            <a:custGeom>
              <a:avLst/>
              <a:gdLst>
                <a:gd name="connsiteX0" fmla="*/ 153955 w 724618"/>
                <a:gd name="connsiteY0" fmla="*/ 632852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3086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2852"/>
                  </a:moveTo>
                  <a:lnTo>
                    <a:pt x="153955" y="377467"/>
                  </a:lnTo>
                  <a:cubicBezTo>
                    <a:pt x="153955" y="253759"/>
                    <a:pt x="249398" y="154169"/>
                    <a:pt x="367952" y="154169"/>
                  </a:cubicBezTo>
                  <a:lnTo>
                    <a:pt x="367952" y="154169"/>
                  </a:lnTo>
                  <a:cubicBezTo>
                    <a:pt x="486506" y="154169"/>
                    <a:pt x="581949" y="253759"/>
                    <a:pt x="581949" y="377467"/>
                  </a:cubicBezTo>
                  <a:lnTo>
                    <a:pt x="581949" y="693086"/>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6" name="任意多边形: 形状 5">
              <a:extLst>
                <a:ext uri="{FF2B5EF4-FFF2-40B4-BE49-F238E27FC236}">
                  <a16:creationId xmlns:a16="http://schemas.microsoft.com/office/drawing/2014/main" id="{1CC73654-FF0C-96A8-D59F-30C9C55DB312}"/>
                </a:ext>
              </a:extLst>
            </p:cNvPr>
            <p:cNvSpPr/>
            <p:nvPr/>
          </p:nvSpPr>
          <p:spPr>
            <a:xfrm>
              <a:off x="6265599" y="2918703"/>
              <a:ext cx="724619" cy="828136"/>
            </a:xfrm>
            <a:custGeom>
              <a:avLst/>
              <a:gdLst>
                <a:gd name="connsiteX0" fmla="*/ 153955 w 724618"/>
                <a:gd name="connsiteY0" fmla="*/ 631859 h 828135"/>
                <a:gd name="connsiteX1" fmla="*/ 153955 w 724618"/>
                <a:gd name="connsiteY1" fmla="*/ 377470 h 828135"/>
                <a:gd name="connsiteX2" fmla="*/ 367952 w 724618"/>
                <a:gd name="connsiteY2" fmla="*/ 154169 h 828135"/>
                <a:gd name="connsiteX3" fmla="*/ 367952 w 724618"/>
                <a:gd name="connsiteY3" fmla="*/ 154169 h 828135"/>
                <a:gd name="connsiteX4" fmla="*/ 581949 w 724618"/>
                <a:gd name="connsiteY4" fmla="*/ 377470 h 828135"/>
                <a:gd name="connsiteX5" fmla="*/ 581949 w 724618"/>
                <a:gd name="connsiteY5" fmla="*/ 692094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1859"/>
                  </a:moveTo>
                  <a:lnTo>
                    <a:pt x="153955" y="377470"/>
                  </a:lnTo>
                  <a:cubicBezTo>
                    <a:pt x="153955" y="253761"/>
                    <a:pt x="249397" y="154169"/>
                    <a:pt x="367952" y="154169"/>
                  </a:cubicBezTo>
                  <a:lnTo>
                    <a:pt x="367952" y="154169"/>
                  </a:lnTo>
                  <a:cubicBezTo>
                    <a:pt x="486506" y="154169"/>
                    <a:pt x="581949" y="253761"/>
                    <a:pt x="581949" y="377470"/>
                  </a:cubicBezTo>
                  <a:lnTo>
                    <a:pt x="581949" y="692094"/>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任意多边形: 形状 6">
              <a:extLst>
                <a:ext uri="{FF2B5EF4-FFF2-40B4-BE49-F238E27FC236}">
                  <a16:creationId xmlns:a16="http://schemas.microsoft.com/office/drawing/2014/main" id="{AEE829C4-FF78-C75E-56CC-AEBE2C2B994D}"/>
                </a:ext>
              </a:extLst>
            </p:cNvPr>
            <p:cNvSpPr/>
            <p:nvPr/>
          </p:nvSpPr>
          <p:spPr>
            <a:xfrm>
              <a:off x="6693593" y="2979932"/>
              <a:ext cx="724619" cy="828136"/>
            </a:xfrm>
            <a:custGeom>
              <a:avLst/>
              <a:gdLst>
                <a:gd name="connsiteX0" fmla="*/ 153955 w 724618"/>
                <a:gd name="connsiteY0" fmla="*/ 630866 h 828135"/>
                <a:gd name="connsiteX1" fmla="*/ 153955 w 724618"/>
                <a:gd name="connsiteY1" fmla="*/ 377467 h 828135"/>
                <a:gd name="connsiteX2" fmla="*/ 367952 w 724618"/>
                <a:gd name="connsiteY2" fmla="*/ 154169 h 828135"/>
                <a:gd name="connsiteX3" fmla="*/ 367952 w 724618"/>
                <a:gd name="connsiteY3" fmla="*/ 154169 h 828135"/>
                <a:gd name="connsiteX4" fmla="*/ 581949 w 724618"/>
                <a:gd name="connsiteY4" fmla="*/ 377467 h 828135"/>
                <a:gd name="connsiteX5" fmla="*/ 581949 w 724618"/>
                <a:gd name="connsiteY5" fmla="*/ 691088 h 8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618" h="828135">
                  <a:moveTo>
                    <a:pt x="153955" y="630866"/>
                  </a:moveTo>
                  <a:lnTo>
                    <a:pt x="153955" y="377467"/>
                  </a:lnTo>
                  <a:cubicBezTo>
                    <a:pt x="153955" y="253759"/>
                    <a:pt x="249398" y="154169"/>
                    <a:pt x="367952" y="154169"/>
                  </a:cubicBezTo>
                  <a:lnTo>
                    <a:pt x="367952" y="154169"/>
                  </a:lnTo>
                  <a:cubicBezTo>
                    <a:pt x="486506" y="154169"/>
                    <a:pt x="581949" y="253759"/>
                    <a:pt x="581949" y="377467"/>
                  </a:cubicBezTo>
                  <a:lnTo>
                    <a:pt x="581949" y="691088"/>
                  </a:lnTo>
                </a:path>
              </a:pathLst>
            </a:custGeom>
            <a:noFill/>
            <a:ln w="28575" cap="rnd">
              <a:solidFill>
                <a:srgbClr val="4D4D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8" name="任意多边形: 形状 7">
              <a:extLst>
                <a:ext uri="{FF2B5EF4-FFF2-40B4-BE49-F238E27FC236}">
                  <a16:creationId xmlns:a16="http://schemas.microsoft.com/office/drawing/2014/main" id="{CC36F09B-85B4-F66F-6B3C-F6D7BABF4872}"/>
                </a:ext>
              </a:extLst>
            </p:cNvPr>
            <p:cNvSpPr/>
            <p:nvPr/>
          </p:nvSpPr>
          <p:spPr>
            <a:xfrm>
              <a:off x="4737497" y="1877842"/>
              <a:ext cx="2691442" cy="3441940"/>
            </a:xfrm>
            <a:custGeom>
              <a:avLst/>
              <a:gdLst>
                <a:gd name="connsiteX0" fmla="*/ 2538046 w 2691441"/>
                <a:gd name="connsiteY0" fmla="*/ 1793179 h 3441939"/>
                <a:gd name="connsiteX1" fmla="*/ 2551366 w 2691441"/>
                <a:gd name="connsiteY1" fmla="*/ 2444841 h 3441939"/>
                <a:gd name="connsiteX2" fmla="*/ 862560 w 2691441"/>
                <a:gd name="connsiteY2" fmla="*/ 2977427 h 3441939"/>
                <a:gd name="connsiteX3" fmla="*/ 588806 w 2691441"/>
                <a:gd name="connsiteY3" fmla="*/ 2559680 h 3441939"/>
                <a:gd name="connsiteX4" fmla="*/ 185099 w 2691441"/>
                <a:gd name="connsiteY4" fmla="*/ 1777642 h 3441939"/>
                <a:gd name="connsiteX5" fmla="*/ 258931 w 2691441"/>
                <a:gd name="connsiteY5" fmla="*/ 1477112 h 3441939"/>
                <a:gd name="connsiteX6" fmla="*/ 258931 w 2691441"/>
                <a:gd name="connsiteY6" fmla="*/ 1477112 h 3441939"/>
                <a:gd name="connsiteX7" fmla="*/ 555753 w 2691441"/>
                <a:gd name="connsiteY7" fmla="*/ 1563347 h 3441939"/>
                <a:gd name="connsiteX8" fmla="*/ 826069 w 2691441"/>
                <a:gd name="connsiteY8" fmla="*/ 2026275 h 3441939"/>
                <a:gd name="connsiteX9" fmla="*/ 826068 w 2691441"/>
                <a:gd name="connsiteY9" fmla="*/ 1484909 h 3441939"/>
                <a:gd name="connsiteX10" fmla="*/ 826068 w 2691441"/>
                <a:gd name="connsiteY10" fmla="*/ 377469 h 3441939"/>
                <a:gd name="connsiteX11" fmla="*/ 1040066 w 2691441"/>
                <a:gd name="connsiteY11" fmla="*/ 154169 h 3441939"/>
                <a:gd name="connsiteX12" fmla="*/ 1040066 w 2691441"/>
                <a:gd name="connsiteY12" fmla="*/ 154169 h 3441939"/>
                <a:gd name="connsiteX13" fmla="*/ 1254063 w 2691441"/>
                <a:gd name="connsiteY13" fmla="*/ 377469 h 3441939"/>
                <a:gd name="connsiteX14" fmla="*/ 1254063 w 2691441"/>
                <a:gd name="connsiteY14" fmla="*/ 1612483 h 3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1441" h="3441939">
                  <a:moveTo>
                    <a:pt x="2538046" y="1793179"/>
                  </a:moveTo>
                  <a:lnTo>
                    <a:pt x="2551366" y="2444841"/>
                  </a:lnTo>
                  <a:cubicBezTo>
                    <a:pt x="2569155" y="3315090"/>
                    <a:pt x="1435806" y="3563985"/>
                    <a:pt x="862560" y="2977427"/>
                  </a:cubicBezTo>
                  <a:cubicBezTo>
                    <a:pt x="731629" y="2843456"/>
                    <a:pt x="669991" y="2716948"/>
                    <a:pt x="588806" y="2559680"/>
                  </a:cubicBezTo>
                  <a:cubicBezTo>
                    <a:pt x="454237" y="2299000"/>
                    <a:pt x="185099" y="1777642"/>
                    <a:pt x="185099" y="1777642"/>
                  </a:cubicBezTo>
                  <a:cubicBezTo>
                    <a:pt x="123331" y="1670508"/>
                    <a:pt x="156261" y="1536472"/>
                    <a:pt x="258931" y="1477112"/>
                  </a:cubicBezTo>
                  <a:lnTo>
                    <a:pt x="258931" y="1477112"/>
                  </a:lnTo>
                  <a:cubicBezTo>
                    <a:pt x="361602" y="1417753"/>
                    <a:pt x="493985" y="1456213"/>
                    <a:pt x="555753" y="1563347"/>
                  </a:cubicBezTo>
                  <a:cubicBezTo>
                    <a:pt x="555753" y="1563347"/>
                    <a:pt x="826069" y="2044674"/>
                    <a:pt x="826069" y="2026275"/>
                  </a:cubicBezTo>
                  <a:lnTo>
                    <a:pt x="826068" y="1484909"/>
                  </a:lnTo>
                  <a:lnTo>
                    <a:pt x="826068" y="377469"/>
                  </a:lnTo>
                  <a:cubicBezTo>
                    <a:pt x="826068" y="253761"/>
                    <a:pt x="921511" y="154169"/>
                    <a:pt x="1040066" y="154169"/>
                  </a:cubicBezTo>
                  <a:lnTo>
                    <a:pt x="1040066" y="154169"/>
                  </a:lnTo>
                  <a:cubicBezTo>
                    <a:pt x="1158621" y="154169"/>
                    <a:pt x="1254063" y="253761"/>
                    <a:pt x="1254063" y="377469"/>
                  </a:cubicBezTo>
                  <a:lnTo>
                    <a:pt x="1254063" y="1612483"/>
                  </a:lnTo>
                </a:path>
              </a:pathLst>
            </a:custGeom>
            <a:solidFill>
              <a:schemeClr val="bg1"/>
            </a:solidFill>
            <a:ln w="28575"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9" name="任意多边形: 形状 8">
              <a:extLst>
                <a:ext uri="{FF2B5EF4-FFF2-40B4-BE49-F238E27FC236}">
                  <a16:creationId xmlns:a16="http://schemas.microsoft.com/office/drawing/2014/main" id="{6B5F284B-13B0-2965-700A-225DCE433B72}"/>
                </a:ext>
              </a:extLst>
            </p:cNvPr>
            <p:cNvSpPr/>
            <p:nvPr/>
          </p:nvSpPr>
          <p:spPr>
            <a:xfrm>
              <a:off x="5061026" y="1518591"/>
              <a:ext cx="1423358" cy="931653"/>
            </a:xfrm>
            <a:custGeom>
              <a:avLst/>
              <a:gdLst>
                <a:gd name="connsiteX0" fmla="*/ 158701 w 1423358"/>
                <a:gd name="connsiteY0" fmla="*/ 787154 h 931652"/>
                <a:gd name="connsiteX1" fmla="*/ 154063 w 1423358"/>
                <a:gd name="connsiteY1" fmla="*/ 715235 h 931652"/>
                <a:gd name="connsiteX2" fmla="*/ 716536 w 1423358"/>
                <a:gd name="connsiteY2" fmla="*/ 154063 h 931652"/>
                <a:gd name="connsiteX3" fmla="*/ 1279009 w 1423358"/>
                <a:gd name="connsiteY3" fmla="*/ 715235 h 931652"/>
                <a:gd name="connsiteX4" fmla="*/ 1279009 w 1423358"/>
                <a:gd name="connsiteY4" fmla="*/ 715235 h 931652"/>
                <a:gd name="connsiteX5" fmla="*/ 1274371 w 1423358"/>
                <a:gd name="connsiteY5" fmla="*/ 787155 h 9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58" h="931652">
                  <a:moveTo>
                    <a:pt x="158701" y="787154"/>
                  </a:moveTo>
                  <a:cubicBezTo>
                    <a:pt x="155612" y="763305"/>
                    <a:pt x="154063" y="739282"/>
                    <a:pt x="154063" y="715235"/>
                  </a:cubicBezTo>
                  <a:cubicBezTo>
                    <a:pt x="154063" y="405308"/>
                    <a:pt x="405891" y="154063"/>
                    <a:pt x="716536" y="154063"/>
                  </a:cubicBezTo>
                  <a:cubicBezTo>
                    <a:pt x="1027181" y="154063"/>
                    <a:pt x="1279009" y="405308"/>
                    <a:pt x="1279009" y="715235"/>
                  </a:cubicBezTo>
                  <a:lnTo>
                    <a:pt x="1279009" y="715235"/>
                  </a:lnTo>
                  <a:cubicBezTo>
                    <a:pt x="1279009" y="739282"/>
                    <a:pt x="1277460" y="763305"/>
                    <a:pt x="1274371" y="787155"/>
                  </a:cubicBezTo>
                </a:path>
              </a:pathLst>
            </a:custGeom>
            <a:noFill/>
            <a:ln w="28575" cap="rnd">
              <a:solidFill>
                <a:schemeClr val="accent5">
                  <a:lumMod val="7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40" name="矩形 39">
            <a:extLst>
              <a:ext uri="{FF2B5EF4-FFF2-40B4-BE49-F238E27FC236}">
                <a16:creationId xmlns:a16="http://schemas.microsoft.com/office/drawing/2014/main" id="{E30A8856-0A82-2166-2F7A-2167E40E7D3A}"/>
              </a:ext>
            </a:extLst>
          </p:cNvPr>
          <p:cNvSpPr/>
          <p:nvPr/>
        </p:nvSpPr>
        <p:spPr>
          <a:xfrm>
            <a:off x="1125000" y="304747"/>
            <a:ext cx="6352861" cy="892552"/>
          </a:xfrm>
          <a:prstGeom prst="rect">
            <a:avLst/>
          </a:prstGeom>
        </p:spPr>
        <p:txBody>
          <a:bodyPr wrap="square">
            <a:spAutoFit/>
          </a:bodyPr>
          <a:lstStyle/>
          <a:p>
            <a:pPr>
              <a:defRPr/>
            </a:pPr>
            <a:r>
              <a:rPr kumimoji="0" lang="en-US" altLang="zh-CN" sz="2600" b="1" i="0" u="none" strike="noStrike" kern="1200" cap="none" spc="300" normalizeH="0" baseline="0" noProof="0" dirty="0">
                <a:ln>
                  <a:noFill/>
                </a:ln>
                <a:solidFill>
                  <a:srgbClr val="2D508F"/>
                </a:solidFill>
                <a:effectLst/>
                <a:uLnTx/>
                <a:uFillTx/>
                <a:latin typeface="Microsoft YaHei" panose="020B0503020204020204" pitchFamily="34" charset="-122"/>
                <a:ea typeface="Microsoft YaHei" panose="020B0503020204020204" pitchFamily="34" charset="-122"/>
                <a:cs typeface="+mn-ea"/>
                <a:sym typeface="+mn-lt"/>
              </a:rPr>
              <a:t>Hypotheses-Interaction between two levels </a:t>
            </a:r>
          </a:p>
        </p:txBody>
      </p:sp>
      <p:grpSp>
        <p:nvGrpSpPr>
          <p:cNvPr id="1042" name="组合 1041">
            <a:extLst>
              <a:ext uri="{FF2B5EF4-FFF2-40B4-BE49-F238E27FC236}">
                <a16:creationId xmlns:a16="http://schemas.microsoft.com/office/drawing/2014/main" id="{E81A98F1-1D05-05B0-1C4E-78869297EEF4}"/>
              </a:ext>
            </a:extLst>
          </p:cNvPr>
          <p:cNvGrpSpPr/>
          <p:nvPr/>
        </p:nvGrpSpPr>
        <p:grpSpPr>
          <a:xfrm>
            <a:off x="7477861" y="366154"/>
            <a:ext cx="3990493" cy="454647"/>
            <a:chOff x="11596136" y="4870451"/>
            <a:chExt cx="2518183" cy="286903"/>
          </a:xfrm>
        </p:grpSpPr>
        <p:sp>
          <p:nvSpPr>
            <p:cNvPr id="1043" name="任意多边形: 形状 1042">
              <a:extLst>
                <a:ext uri="{FF2B5EF4-FFF2-40B4-BE49-F238E27FC236}">
                  <a16:creationId xmlns:a16="http://schemas.microsoft.com/office/drawing/2014/main" id="{65B58E99-4160-F878-B73D-3836ACDEBF04}"/>
                </a:ext>
              </a:extLst>
            </p:cNvPr>
            <p:cNvSpPr/>
            <p:nvPr/>
          </p:nvSpPr>
          <p:spPr>
            <a:xfrm>
              <a:off x="11596136" y="4870451"/>
              <a:ext cx="2191720" cy="286903"/>
            </a:xfrm>
            <a:custGeom>
              <a:avLst/>
              <a:gdLst>
                <a:gd name="connsiteX0" fmla="*/ 2193249 w 2191720"/>
                <a:gd name="connsiteY0" fmla="*/ 6374 h 229449"/>
                <a:gd name="connsiteX1" fmla="*/ 2193249 w 2191720"/>
                <a:gd name="connsiteY1" fmla="*/ -28039 h 229449"/>
                <a:gd name="connsiteX2" fmla="*/ 2193249 w 2191720"/>
                <a:gd name="connsiteY2" fmla="*/ 6374 h 229449"/>
                <a:gd name="connsiteX3" fmla="*/ 2193249 w 2191720"/>
                <a:gd name="connsiteY3" fmla="*/ 162146 h 229449"/>
                <a:gd name="connsiteX4" fmla="*/ 6371 w 2191720"/>
                <a:gd name="connsiteY4" fmla="*/ 162146 h 229449"/>
                <a:gd name="connsiteX5" fmla="*/ 6371 w 2191720"/>
                <a:gd name="connsiteY5" fmla="*/ 196559 h 229449"/>
                <a:gd name="connsiteX6" fmla="*/ 6371 w 2191720"/>
                <a:gd name="connsiteY6" fmla="*/ 162146 h 229449"/>
                <a:gd name="connsiteX7" fmla="*/ 6371 w 2191720"/>
                <a:gd name="connsiteY7" fmla="*/ 6374 h 2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720" h="229449">
                  <a:moveTo>
                    <a:pt x="2193249" y="6374"/>
                  </a:moveTo>
                  <a:cubicBezTo>
                    <a:pt x="2193249" y="-12632"/>
                    <a:pt x="2193249" y="-28039"/>
                    <a:pt x="2193249" y="-28039"/>
                  </a:cubicBezTo>
                  <a:cubicBezTo>
                    <a:pt x="2193249" y="-28039"/>
                    <a:pt x="2193249" y="-12632"/>
                    <a:pt x="2193249" y="6374"/>
                  </a:cubicBezTo>
                  <a:lnTo>
                    <a:pt x="2193249" y="162146"/>
                  </a:lnTo>
                  <a:lnTo>
                    <a:pt x="6371" y="162146"/>
                  </a:lnTo>
                  <a:cubicBezTo>
                    <a:pt x="6371" y="181152"/>
                    <a:pt x="6371" y="196559"/>
                    <a:pt x="6371" y="196559"/>
                  </a:cubicBezTo>
                  <a:cubicBezTo>
                    <a:pt x="6371" y="196559"/>
                    <a:pt x="6371" y="181152"/>
                    <a:pt x="6371" y="162146"/>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4" name="任意多边形: 形状 1043">
              <a:extLst>
                <a:ext uri="{FF2B5EF4-FFF2-40B4-BE49-F238E27FC236}">
                  <a16:creationId xmlns:a16="http://schemas.microsoft.com/office/drawing/2014/main" id="{92D6E1BA-F9B4-BB20-1D39-540749E1B5AB}"/>
                </a:ext>
              </a:extLst>
            </p:cNvPr>
            <p:cNvSpPr/>
            <p:nvPr/>
          </p:nvSpPr>
          <p:spPr>
            <a:xfrm>
              <a:off x="13884953" y="4875774"/>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5" name="任意多边形: 形状 1044">
              <a:extLst>
                <a:ext uri="{FF2B5EF4-FFF2-40B4-BE49-F238E27FC236}">
                  <a16:creationId xmlns:a16="http://schemas.microsoft.com/office/drawing/2014/main" id="{4A6BDF51-6948-5B75-20EB-22D8A8A6842A}"/>
                </a:ext>
              </a:extLst>
            </p:cNvPr>
            <p:cNvSpPr/>
            <p:nvPr/>
          </p:nvSpPr>
          <p:spPr>
            <a:xfrm>
              <a:off x="13884953" y="4943406"/>
              <a:ext cx="229366" cy="50989"/>
            </a:xfrm>
            <a:custGeom>
              <a:avLst/>
              <a:gdLst>
                <a:gd name="connsiteX0" fmla="*/ 226571 w 229366"/>
                <a:gd name="connsiteY0" fmla="*/ 6374 h 50988"/>
                <a:gd name="connsiteX1" fmla="*/ 226571 w 229366"/>
                <a:gd name="connsiteY1" fmla="*/ -437 h 50988"/>
                <a:gd name="connsiteX2" fmla="*/ 226571 w 229366"/>
                <a:gd name="connsiteY2" fmla="*/ 6374 h 50988"/>
                <a:gd name="connsiteX3" fmla="*/ 226571 w 229366"/>
                <a:gd name="connsiteY3" fmla="*/ 37202 h 50988"/>
                <a:gd name="connsiteX4" fmla="*/ 6371 w 229366"/>
                <a:gd name="connsiteY4" fmla="*/ 37202 h 50988"/>
                <a:gd name="connsiteX5" fmla="*/ 6371 w 229366"/>
                <a:gd name="connsiteY5" fmla="*/ 44013 h 50988"/>
                <a:gd name="connsiteX6" fmla="*/ 6371 w 229366"/>
                <a:gd name="connsiteY6" fmla="*/ 37202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612"/>
                    <a:pt x="226571" y="-437"/>
                    <a:pt x="226571" y="-437"/>
                  </a:cubicBezTo>
                  <a:cubicBezTo>
                    <a:pt x="226571" y="-437"/>
                    <a:pt x="226571" y="2612"/>
                    <a:pt x="226571" y="6374"/>
                  </a:cubicBezTo>
                  <a:lnTo>
                    <a:pt x="226571" y="37202"/>
                  </a:lnTo>
                  <a:lnTo>
                    <a:pt x="6371" y="37202"/>
                  </a:lnTo>
                  <a:cubicBezTo>
                    <a:pt x="6371" y="40964"/>
                    <a:pt x="6371" y="44013"/>
                    <a:pt x="6371" y="44013"/>
                  </a:cubicBezTo>
                  <a:cubicBezTo>
                    <a:pt x="6371" y="44013"/>
                    <a:pt x="6371" y="40963"/>
                    <a:pt x="6371" y="37202"/>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6" name="任意多边形: 形状 1045">
              <a:extLst>
                <a:ext uri="{FF2B5EF4-FFF2-40B4-BE49-F238E27FC236}">
                  <a16:creationId xmlns:a16="http://schemas.microsoft.com/office/drawing/2014/main" id="{5363CCB2-9F97-43E3-14CE-8F7355A6B6AC}"/>
                </a:ext>
              </a:extLst>
            </p:cNvPr>
            <p:cNvSpPr/>
            <p:nvPr/>
          </p:nvSpPr>
          <p:spPr>
            <a:xfrm>
              <a:off x="13884953" y="5011038"/>
              <a:ext cx="229366" cy="50989"/>
            </a:xfrm>
            <a:custGeom>
              <a:avLst/>
              <a:gdLst>
                <a:gd name="connsiteX0" fmla="*/ 226571 w 229366"/>
                <a:gd name="connsiteY0" fmla="*/ 6374 h 50988"/>
                <a:gd name="connsiteX1" fmla="*/ 226571 w 229366"/>
                <a:gd name="connsiteY1" fmla="*/ -766 h 50988"/>
                <a:gd name="connsiteX2" fmla="*/ 226571 w 229366"/>
                <a:gd name="connsiteY2" fmla="*/ 6374 h 50988"/>
                <a:gd name="connsiteX3" fmla="*/ 226571 w 229366"/>
                <a:gd name="connsiteY3" fmla="*/ 38690 h 50988"/>
                <a:gd name="connsiteX4" fmla="*/ 6371 w 229366"/>
                <a:gd name="connsiteY4" fmla="*/ 38690 h 50988"/>
                <a:gd name="connsiteX5" fmla="*/ 6371 w 229366"/>
                <a:gd name="connsiteY5" fmla="*/ 45830 h 50988"/>
                <a:gd name="connsiteX6" fmla="*/ 6371 w 229366"/>
                <a:gd name="connsiteY6" fmla="*/ 38690 h 50988"/>
                <a:gd name="connsiteX7" fmla="*/ 6371 w 229366"/>
                <a:gd name="connsiteY7" fmla="*/ 6374 h 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66" h="50988">
                  <a:moveTo>
                    <a:pt x="226571" y="6374"/>
                  </a:moveTo>
                  <a:cubicBezTo>
                    <a:pt x="226571" y="2431"/>
                    <a:pt x="226571" y="-766"/>
                    <a:pt x="226571" y="-766"/>
                  </a:cubicBezTo>
                  <a:cubicBezTo>
                    <a:pt x="226571" y="-766"/>
                    <a:pt x="226571" y="2431"/>
                    <a:pt x="226571" y="6374"/>
                  </a:cubicBezTo>
                  <a:lnTo>
                    <a:pt x="226571" y="38690"/>
                  </a:lnTo>
                  <a:lnTo>
                    <a:pt x="6371" y="38690"/>
                  </a:lnTo>
                  <a:cubicBezTo>
                    <a:pt x="6371" y="42633"/>
                    <a:pt x="6371" y="45830"/>
                    <a:pt x="6371" y="45830"/>
                  </a:cubicBezTo>
                  <a:cubicBezTo>
                    <a:pt x="6371" y="45830"/>
                    <a:pt x="6371" y="42633"/>
                    <a:pt x="6371" y="38690"/>
                  </a:cubicBezTo>
                  <a:lnTo>
                    <a:pt x="6371" y="6374"/>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047" name="任意多边形: 形状 1046">
              <a:extLst>
                <a:ext uri="{FF2B5EF4-FFF2-40B4-BE49-F238E27FC236}">
                  <a16:creationId xmlns:a16="http://schemas.microsoft.com/office/drawing/2014/main" id="{3084AA5C-D969-197E-616E-BC2113021AAC}"/>
                </a:ext>
              </a:extLst>
            </p:cNvPr>
            <p:cNvSpPr/>
            <p:nvPr/>
          </p:nvSpPr>
          <p:spPr>
            <a:xfrm>
              <a:off x="11635924" y="4882907"/>
              <a:ext cx="169901" cy="178461"/>
            </a:xfrm>
            <a:custGeom>
              <a:avLst/>
              <a:gdLst>
                <a:gd name="connsiteX0" fmla="*/ 72340 w 169900"/>
                <a:gd name="connsiteY0" fmla="*/ 6374 h 178460"/>
                <a:gd name="connsiteX1" fmla="*/ 6371 w 169900"/>
                <a:gd name="connsiteY1" fmla="*/ 75891 h 178460"/>
                <a:gd name="connsiteX2" fmla="*/ 72340 w 169900"/>
                <a:gd name="connsiteY2" fmla="*/ 145408 h 178460"/>
                <a:gd name="connsiteX3" fmla="*/ 110550 w 169900"/>
                <a:gd name="connsiteY3" fmla="*/ 132541 h 178460"/>
                <a:gd name="connsiteX4" fmla="*/ 147258 w 169900"/>
                <a:gd name="connsiteY4" fmla="*/ 171224 h 178460"/>
                <a:gd name="connsiteX5" fmla="*/ 159696 w 169900"/>
                <a:gd name="connsiteY5" fmla="*/ 171224 h 178460"/>
                <a:gd name="connsiteX6" fmla="*/ 162809 w 169900"/>
                <a:gd name="connsiteY6" fmla="*/ 167947 h 178460"/>
                <a:gd name="connsiteX7" fmla="*/ 162724 w 169900"/>
                <a:gd name="connsiteY7" fmla="*/ 154854 h 178460"/>
                <a:gd name="connsiteX8" fmla="*/ 162724 w 169900"/>
                <a:gd name="connsiteY8" fmla="*/ 154850 h 178460"/>
                <a:gd name="connsiteX9" fmla="*/ 126012 w 169900"/>
                <a:gd name="connsiteY9" fmla="*/ 116163 h 178460"/>
                <a:gd name="connsiteX10" fmla="*/ 138239 w 169900"/>
                <a:gd name="connsiteY10" fmla="*/ 75892 h 178460"/>
                <a:gd name="connsiteX11" fmla="*/ 72271 w 169900"/>
                <a:gd name="connsiteY11" fmla="*/ 6375 h 178460"/>
                <a:gd name="connsiteX12" fmla="*/ 72340 w 169900"/>
                <a:gd name="connsiteY12" fmla="*/ 24921 h 178460"/>
                <a:gd name="connsiteX13" fmla="*/ 120716 w 169900"/>
                <a:gd name="connsiteY13" fmla="*/ 75900 h 178460"/>
                <a:gd name="connsiteX14" fmla="*/ 72340 w 169900"/>
                <a:gd name="connsiteY14" fmla="*/ 126880 h 178460"/>
                <a:gd name="connsiteX15" fmla="*/ 23967 w 169900"/>
                <a:gd name="connsiteY15" fmla="*/ 75900 h 178460"/>
                <a:gd name="connsiteX16" fmla="*/ 72340 w 169900"/>
                <a:gd name="connsiteY16" fmla="*/ 24921 h 1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00" h="178460">
                  <a:moveTo>
                    <a:pt x="72340" y="6374"/>
                  </a:moveTo>
                  <a:cubicBezTo>
                    <a:pt x="35908" y="6374"/>
                    <a:pt x="6371" y="37499"/>
                    <a:pt x="6371" y="75891"/>
                  </a:cubicBezTo>
                  <a:cubicBezTo>
                    <a:pt x="6371" y="114283"/>
                    <a:pt x="35908" y="145408"/>
                    <a:pt x="72340" y="145408"/>
                  </a:cubicBezTo>
                  <a:cubicBezTo>
                    <a:pt x="86587" y="145408"/>
                    <a:pt x="99770" y="140633"/>
                    <a:pt x="110550" y="132541"/>
                  </a:cubicBezTo>
                  <a:lnTo>
                    <a:pt x="147258" y="171224"/>
                  </a:lnTo>
                  <a:cubicBezTo>
                    <a:pt x="150693" y="174844"/>
                    <a:pt x="156264" y="174844"/>
                    <a:pt x="159696" y="171224"/>
                  </a:cubicBezTo>
                  <a:lnTo>
                    <a:pt x="162809" y="167947"/>
                  </a:lnTo>
                  <a:cubicBezTo>
                    <a:pt x="166196" y="164356"/>
                    <a:pt x="166193" y="158469"/>
                    <a:pt x="162724" y="154854"/>
                  </a:cubicBezTo>
                  <a:lnTo>
                    <a:pt x="162724" y="154850"/>
                  </a:lnTo>
                  <a:lnTo>
                    <a:pt x="126012" y="116163"/>
                  </a:lnTo>
                  <a:cubicBezTo>
                    <a:pt x="133709" y="104785"/>
                    <a:pt x="138239" y="90907"/>
                    <a:pt x="138239" y="75892"/>
                  </a:cubicBezTo>
                  <a:cubicBezTo>
                    <a:pt x="138239" y="37500"/>
                    <a:pt x="108703" y="6375"/>
                    <a:pt x="72271" y="6375"/>
                  </a:cubicBezTo>
                  <a:close/>
                  <a:moveTo>
                    <a:pt x="72340" y="24921"/>
                  </a:moveTo>
                  <a:cubicBezTo>
                    <a:pt x="99057" y="24921"/>
                    <a:pt x="120716" y="47745"/>
                    <a:pt x="120716" y="75900"/>
                  </a:cubicBezTo>
                  <a:cubicBezTo>
                    <a:pt x="120716" y="104056"/>
                    <a:pt x="99057" y="126880"/>
                    <a:pt x="72340" y="126880"/>
                  </a:cubicBezTo>
                  <a:cubicBezTo>
                    <a:pt x="45624" y="126877"/>
                    <a:pt x="23967" y="104054"/>
                    <a:pt x="23967" y="75900"/>
                  </a:cubicBezTo>
                  <a:cubicBezTo>
                    <a:pt x="23967" y="47747"/>
                    <a:pt x="45624" y="24923"/>
                    <a:pt x="72340" y="2492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2" name="文本框 1">
            <a:extLst>
              <a:ext uri="{FF2B5EF4-FFF2-40B4-BE49-F238E27FC236}">
                <a16:creationId xmlns:a16="http://schemas.microsoft.com/office/drawing/2014/main" id="{C0CA8ABE-995A-13EA-B83F-85F78AEA3112}"/>
              </a:ext>
            </a:extLst>
          </p:cNvPr>
          <p:cNvSpPr txBox="1"/>
          <p:nvPr/>
        </p:nvSpPr>
        <p:spPr>
          <a:xfrm>
            <a:off x="512957" y="1173160"/>
            <a:ext cx="10955397" cy="3982950"/>
          </a:xfrm>
          <a:prstGeom prst="rect">
            <a:avLst/>
          </a:prstGeom>
          <a:noFill/>
          <a:ln>
            <a:solidFill>
              <a:schemeClr val="accent1"/>
            </a:solidFill>
            <a:prstDash val="dash"/>
          </a:ln>
        </p:spPr>
        <p:txBody>
          <a:bodyPr wrap="square" rtlCol="0">
            <a:spAutoFit/>
          </a:bodyPr>
          <a:lstStyle/>
          <a:p>
            <a:pPr marL="285750" indent="-285750" algn="just">
              <a:lnSpc>
                <a:spcPct val="150000"/>
              </a:lnSpc>
              <a:spcBef>
                <a:spcPts val="600"/>
              </a:spcBef>
              <a:spcAft>
                <a:spcPts val="600"/>
              </a:spcAft>
              <a:buFont typeface="Wingdings" pitchFamily="2" charset="2"/>
              <a:buChar char="n"/>
            </a:pPr>
            <a:r>
              <a:rPr kumimoji="1" lang="en-US" altLang="zh-CN" sz="1600" dirty="0">
                <a:latin typeface="Microsoft YaHei" panose="020B0503020204020204" pitchFamily="34" charset="-122"/>
                <a:ea typeface="Microsoft YaHei" panose="020B0503020204020204" pitchFamily="34" charset="-122"/>
              </a:rPr>
              <a:t>When the research task already involves a high degree of AI-driven interdisciplinarity, further interdisciplinarity at the individual level tends to result in significant overlap and redundancy in the knowledge bases of team members. Without deep, domain-specific expertise, team members are unable to contribute genuinely complementary perspectives, thereby reducing the marginal benefits of integrating interdisciplinary knowledge. An overly high level of individual interdisciplinarity may confine the team to surface-level amalgamations when integrating AI with other domains of knowledge, and is not conducive to </a:t>
            </a:r>
            <a:r>
              <a:rPr kumimoji="1" lang="en-US" altLang="zh-CN" sz="1600" dirty="0" err="1">
                <a:latin typeface="Microsoft YaHei" panose="020B0503020204020204" pitchFamily="34" charset="-122"/>
                <a:ea typeface="Microsoft YaHei" panose="020B0503020204020204" pitchFamily="34" charset="-122"/>
              </a:rPr>
              <a:t>reorganising</a:t>
            </a:r>
            <a:r>
              <a:rPr kumimoji="1" lang="en-US" altLang="zh-CN" sz="1600" dirty="0">
                <a:latin typeface="Microsoft YaHei" panose="020B0503020204020204" pitchFamily="34" charset="-122"/>
                <a:ea typeface="Microsoft YaHei" panose="020B0503020204020204" pitchFamily="34" charset="-122"/>
              </a:rPr>
              <a:t> knowledge from an AI-based approach alongside disciplinary specialization(Haeussler and </a:t>
            </a:r>
            <a:r>
              <a:rPr kumimoji="1" lang="en-US" altLang="zh-CN" sz="1600" dirty="0" err="1">
                <a:latin typeface="Microsoft YaHei" panose="020B0503020204020204" pitchFamily="34" charset="-122"/>
                <a:ea typeface="Microsoft YaHei" panose="020B0503020204020204" pitchFamily="34" charset="-122"/>
              </a:rPr>
              <a:t>Sauermann</a:t>
            </a:r>
            <a:r>
              <a:rPr kumimoji="1" lang="en-US" altLang="zh-CN" sz="1600" dirty="0">
                <a:latin typeface="Microsoft YaHei" panose="020B0503020204020204" pitchFamily="34" charset="-122"/>
                <a:ea typeface="Microsoft YaHei" panose="020B0503020204020204" pitchFamily="34" charset="-122"/>
              </a:rPr>
              <a:t>, 2020; Porter and Rafols, 2009). </a:t>
            </a:r>
          </a:p>
          <a:p>
            <a:pPr marL="285750" indent="-285750" algn="just">
              <a:lnSpc>
                <a:spcPct val="150000"/>
              </a:lnSpc>
              <a:spcBef>
                <a:spcPts val="600"/>
              </a:spcBef>
              <a:spcAft>
                <a:spcPts val="600"/>
              </a:spcAft>
              <a:buFont typeface="Wingdings" pitchFamily="2" charset="2"/>
              <a:buChar char="n"/>
            </a:pPr>
            <a:r>
              <a:rPr lang="en-US" altLang="zh-CN" b="1" dirty="0">
                <a:latin typeface="Microsoft YaHei" panose="020B0503020204020204" pitchFamily="34" charset="-122"/>
                <a:ea typeface="Microsoft YaHei" panose="020B0503020204020204" pitchFamily="34" charset="-122"/>
              </a:rPr>
              <a:t>H5c: Team Interdisciplinarity in individual level negatively</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moderates the relationships between paper AI interdisciplinarity on scientific output quality.</a:t>
            </a:r>
            <a:endParaRPr lang="zh-CN"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11569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TEXTSHADOWSIZE" val="100"/>
</p:tagLst>
</file>

<file path=ppt/tags/tag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TEXTSHADOWSIZE" val="100"/>
</p:tagLst>
</file>

<file path=ppt/tags/tag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TEXTSHADOWSIZE" val="1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bep4fux">
      <a:majorFont>
        <a:latin typeface="汉仪雅酷黑 75W"/>
        <a:ea typeface="汉仪雅酷黑 75W"/>
        <a:cs typeface=""/>
      </a:majorFont>
      <a:minorFont>
        <a:latin typeface="汉仪雅酷黑 75W"/>
        <a:ea typeface="汉仪雅酷黑 7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F5597"/>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TotalTime>
  <Words>3363</Words>
  <Application>Microsoft Macintosh PowerPoint</Application>
  <PresentationFormat>宽屏</PresentationFormat>
  <Paragraphs>334</Paragraphs>
  <Slides>21</Slides>
  <Notes>21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微软雅黑</vt:lpstr>
      <vt:lpstr>Libertinus Serif</vt:lpstr>
      <vt:lpstr>Arial</vt:lpstr>
      <vt:lpstr>Times New Roman</vt:lpstr>
      <vt:lpstr>等线</vt:lpstr>
      <vt:lpstr>Wingdings</vt:lpstr>
      <vt:lpstr>宋体</vt:lpstr>
      <vt:lpstr>汉仪雅酷黑 75W</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流叶</dc:creator>
  <cp:lastModifiedBy>炜钰 段</cp:lastModifiedBy>
  <cp:revision>100</cp:revision>
  <cp:lastPrinted>2025-06-23T02:58:55Z</cp:lastPrinted>
  <dcterms:created xsi:type="dcterms:W3CDTF">2025-06-11T03:46:51Z</dcterms:created>
  <dcterms:modified xsi:type="dcterms:W3CDTF">2025-06-23T07:22:13Z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2052-7.3.1.8967</vt:lpwstr>
  </property>
  <property fmtid="{D5CDD505-2E9C-101B-9397-08002B2CF9AE}" pid="3" name="KSOTemplateUUID">
    <vt:lpwstr>v1.0_mb_X+tsPeWAtlhQsxKPtMphiQ==</vt:lpwstr>
  </property>
  <property fmtid="{D5CDD505-2E9C-101B-9397-08002B2CF9AE}" pid="4" name="ICV">
    <vt:lpwstr>5583AD67857F5C1E7BFB4868DE9C55DA_41</vt:lpwstr>
  </property>
</Properties>
</file>