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3"/>
  </p:notesMasterIdLst>
  <p:handoutMasterIdLst>
    <p:handoutMasterId r:id="rId32"/>
  </p:handoutMasterIdLst>
  <p:sldIdLst>
    <p:sldId id="257" r:id="rId3"/>
    <p:sldId id="258" r:id="rId4"/>
    <p:sldId id="259" r:id="rId5"/>
    <p:sldId id="270" r:id="rId6"/>
    <p:sldId id="288" r:id="rId7"/>
    <p:sldId id="287" r:id="rId8"/>
    <p:sldId id="289" r:id="rId9"/>
    <p:sldId id="290" r:id="rId10"/>
    <p:sldId id="291" r:id="rId11"/>
    <p:sldId id="292" r:id="rId12"/>
    <p:sldId id="294" r:id="rId14"/>
    <p:sldId id="296" r:id="rId15"/>
    <p:sldId id="295" r:id="rId16"/>
    <p:sldId id="293" r:id="rId17"/>
    <p:sldId id="300" r:id="rId18"/>
    <p:sldId id="297" r:id="rId19"/>
    <p:sldId id="301" r:id="rId20"/>
    <p:sldId id="307" r:id="rId21"/>
    <p:sldId id="298" r:id="rId22"/>
    <p:sldId id="299" r:id="rId23"/>
    <p:sldId id="302" r:id="rId24"/>
    <p:sldId id="303" r:id="rId25"/>
    <p:sldId id="308" r:id="rId26"/>
    <p:sldId id="282" r:id="rId27"/>
    <p:sldId id="306" r:id="rId28"/>
    <p:sldId id="309" r:id="rId29"/>
    <p:sldId id="310" r:id="rId30"/>
    <p:sldId id="261" r:id="rId31"/>
  </p:sldIdLst>
  <p:sldSz cx="12192000" cy="6858000"/>
  <p:notesSz cx="6858000" cy="9144000"/>
  <p:embeddedFontLst>
    <p:embeddedFont>
      <p:font typeface="Calibri" panose="020F0502020204030204" charset="0"/>
      <p:regular r:id="rId36"/>
      <p:bold r:id="rId37"/>
      <p:italic r:id="rId38"/>
      <p:boldItalic r:id="rId39"/>
    </p:embeddedFont>
  </p:embeddedFontLst>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003BA3"/>
    <a:srgbClr val="1740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0" autoAdjust="0"/>
    <p:restoredTop sz="94660"/>
  </p:normalViewPr>
  <p:slideViewPr>
    <p:cSldViewPr snapToGrid="0" showGuides="1">
      <p:cViewPr varScale="1">
        <p:scale>
          <a:sx n="66" d="100"/>
          <a:sy n="66" d="100"/>
        </p:scale>
        <p:origin x="40" y="10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57.xml"/><Relationship Id="rId4" Type="http://schemas.openxmlformats.org/officeDocument/2006/relationships/slide" Target="slides/slide2.xml"/><Relationship Id="rId39" Type="http://schemas.openxmlformats.org/officeDocument/2006/relationships/font" Target="fonts/font4.fntdata"/><Relationship Id="rId38" Type="http://schemas.openxmlformats.org/officeDocument/2006/relationships/font" Target="fonts/font3.fntdata"/><Relationship Id="rId37" Type="http://schemas.openxmlformats.org/officeDocument/2006/relationships/font" Target="fonts/font2.fntdata"/><Relationship Id="rId36" Type="http://schemas.openxmlformats.org/officeDocument/2006/relationships/font" Target="fonts/font1.fntdata"/><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文本框 3"/>
          <p:cNvSpPr txBox="1"/>
          <p:nvPr userDrawn="1"/>
        </p:nvSpPr>
        <p:spPr>
          <a:xfrm>
            <a:off x="11665585" y="6536690"/>
            <a:ext cx="526415" cy="288290"/>
          </a:xfrm>
          <a:prstGeom prst="rect">
            <a:avLst/>
          </a:prstGeom>
          <a:noFill/>
        </p:spPr>
        <p:txBody>
          <a:bodyPr wrap="square" rtlCol="0">
            <a:noAutofit/>
          </a:bodyPr>
          <a:p>
            <a:fld id="{9A0DB2DC-4C9A-4742-B13C-FB6460FD350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hdr="0" dt="0"/>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descr="碗里&#10;&#10;低可信度描述已自动生成"/>
          <p:cNvPicPr>
            <a:picLocks noChangeAspect="1"/>
          </p:cNvPicPr>
          <p:nvPr userDrawn="1"/>
        </p:nvPicPr>
        <p:blipFill>
          <a:blip r:embed="rId6">
            <a:alphaModFix amt="20000"/>
            <a:extLst>
              <a:ext uri="{28A0092B-C50C-407E-A947-70E740481C1C}">
                <a14:useLocalDpi xmlns:a14="http://schemas.microsoft.com/office/drawing/2010/main" val="0"/>
              </a:ext>
            </a:extLst>
          </a:blip>
          <a:srcRect l="41590" b="43467"/>
          <a:stretch>
            <a:fillRect/>
          </a:stretch>
        </p:blipFill>
        <p:spPr>
          <a:xfrm>
            <a:off x="1" y="0"/>
            <a:ext cx="12191999" cy="6858000"/>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9" h="6858000">
                <a:moveTo>
                  <a:pt x="0" y="0"/>
                </a:moveTo>
                <a:lnTo>
                  <a:pt x="12191999" y="0"/>
                </a:lnTo>
                <a:lnTo>
                  <a:pt x="12191999" y="6858000"/>
                </a:lnTo>
                <a:lnTo>
                  <a:pt x="0" y="6858000"/>
                </a:lnTo>
                <a:close/>
              </a:path>
            </a:pathLst>
          </a:custGeom>
        </p:spPr>
      </p:pic>
      <p:sp>
        <p:nvSpPr>
          <p:cNvPr id="4" name="文本框 3"/>
          <p:cNvSpPr txBox="1"/>
          <p:nvPr userDrawn="1"/>
        </p:nvSpPr>
        <p:spPr>
          <a:xfrm>
            <a:off x="11665585" y="6536690"/>
            <a:ext cx="526415" cy="288290"/>
          </a:xfrm>
          <a:prstGeom prst="rect">
            <a:avLst/>
          </a:prstGeom>
          <a:noFill/>
        </p:spPr>
        <p:txBody>
          <a:bodyPr wrap="square" rtlCol="0">
            <a:noAutofit/>
          </a:bodyPr>
          <a:p>
            <a:fld id="{9A0DB2DC-4C9A-4742-B13C-FB6460FD350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p14:dur="500"/>
    </mc:Choice>
    <mc:Fallback>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5.xml"/><Relationship Id="rId2" Type="http://schemas.openxmlformats.org/officeDocument/2006/relationships/image" Target="../media/image10.png"/><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5.xml"/><Relationship Id="rId2" Type="http://schemas.openxmlformats.org/officeDocument/2006/relationships/image" Target="../media/image11.png"/><Relationship Id="rId1" Type="http://schemas.openxmlformats.org/officeDocument/2006/relationships/tags" Target="../tags/tag27.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image" Target="../media/image12.png"/><Relationship Id="rId1" Type="http://schemas.openxmlformats.org/officeDocument/2006/relationships/tags" Target="../tags/tag28.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tags" Target="../tags/tag30.xml"/><Relationship Id="rId1" Type="http://schemas.openxmlformats.org/officeDocument/2006/relationships/tags" Target="../tags/tag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5.xml"/><Relationship Id="rId2" Type="http://schemas.openxmlformats.org/officeDocument/2006/relationships/image" Target="../media/image17.png"/><Relationship Id="rId1" Type="http://schemas.openxmlformats.org/officeDocument/2006/relationships/tags" Target="../tags/tag32.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5.xml"/><Relationship Id="rId2" Type="http://schemas.openxmlformats.org/officeDocument/2006/relationships/image" Target="../media/image18.png"/><Relationship Id="rId1" Type="http://schemas.openxmlformats.org/officeDocument/2006/relationships/tags" Target="../tags/tag33.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5.xml"/><Relationship Id="rId2" Type="http://schemas.openxmlformats.org/officeDocument/2006/relationships/image" Target="../media/image19.png"/><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9" Type="http://schemas.openxmlformats.org/officeDocument/2006/relationships/slideLayout" Target="../slideLayouts/slideLayout5.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5.xml"/><Relationship Id="rId2" Type="http://schemas.openxmlformats.org/officeDocument/2006/relationships/tags" Target="../tags/tag35.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5.xml"/><Relationship Id="rId5" Type="http://schemas.openxmlformats.org/officeDocument/2006/relationships/tags" Target="../tags/tag37.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24.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7" Type="http://schemas.openxmlformats.org/officeDocument/2006/relationships/slideLayout" Target="../slideLayouts/slideLayout5.xml"/><Relationship Id="rId16" Type="http://schemas.openxmlformats.org/officeDocument/2006/relationships/tags" Target="../tags/tag54.xml"/><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tags" Target="../tags/tag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5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6.png"/><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hyperlink" Target="http://dx.doi.org/10.2312/evs.20191178" TargetMode="External"/><Relationship Id="rId7" Type="http://schemas.openxmlformats.org/officeDocument/2006/relationships/tags" Target="../tags/tag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tags" Target="../tags/tag23.xml"/><Relationship Id="rId2" Type="http://schemas.openxmlformats.org/officeDocument/2006/relationships/tags" Target="../tags/tag22.xml"/><Relationship Id="rId10" Type="http://schemas.openxmlformats.org/officeDocument/2006/relationships/slideLayout" Target="../slideLayouts/slideLayout5.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png"/><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rot="10800000" flipV="1">
            <a:off x="8128000" y="4419600"/>
            <a:ext cx="4064000" cy="24384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10" name="直角三角形 9"/>
          <p:cNvSpPr/>
          <p:nvPr/>
        </p:nvSpPr>
        <p:spPr>
          <a:xfrm rot="10800000" flipH="1">
            <a:off x="0" y="0"/>
            <a:ext cx="4064000" cy="24384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11" name="矩形 10"/>
          <p:cNvSpPr/>
          <p:nvPr/>
        </p:nvSpPr>
        <p:spPr>
          <a:xfrm>
            <a:off x="1257300" y="641350"/>
            <a:ext cx="9677400" cy="557530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nvGrpSpPr>
          <p:cNvPr id="26" name="组合 25"/>
          <p:cNvGrpSpPr/>
          <p:nvPr/>
        </p:nvGrpSpPr>
        <p:grpSpPr>
          <a:xfrm>
            <a:off x="1681113" y="2015338"/>
            <a:ext cx="9253320" cy="4062729"/>
            <a:chOff x="1681113" y="1815465"/>
            <a:chExt cx="9253320" cy="4062729"/>
          </a:xfrm>
        </p:grpSpPr>
        <p:sp>
          <p:nvSpPr>
            <p:cNvPr id="13" name="文本框 12"/>
            <p:cNvSpPr txBox="1"/>
            <p:nvPr/>
          </p:nvSpPr>
          <p:spPr>
            <a:xfrm>
              <a:off x="1681113" y="1815465"/>
              <a:ext cx="8829675" cy="2150110"/>
            </a:xfrm>
            <a:prstGeom prst="rect">
              <a:avLst/>
            </a:prstGeom>
            <a:noFill/>
          </p:spPr>
          <p:txBody>
            <a:bodyPr wrap="square" rtlCol="0">
              <a:noAutofit/>
            </a:bodyPr>
            <a:lstStyle>
              <a:defPPr>
                <a:defRPr lang="zh-CN"/>
              </a:defPPr>
              <a:lvl1pPr>
                <a:defRPr sz="4800" b="1">
                  <a:gradFill>
                    <a:gsLst>
                      <a:gs pos="85000">
                        <a:srgbClr val="E57F60"/>
                      </a:gs>
                      <a:gs pos="0">
                        <a:srgbClr val="B9031E"/>
                      </a:gs>
                      <a:gs pos="100000">
                        <a:srgbClr val="FADB7E"/>
                      </a:gs>
                    </a:gsLst>
                    <a:lin ang="5400000" scaled="1"/>
                  </a:gradFill>
                  <a:latin typeface="汉仪长宋简" panose="02010600000101010101" pitchFamily="2" charset="-122"/>
                  <a:ea typeface="汉仪长宋简" panose="02010600000101010101" pitchFamily="2" charset="-122"/>
                  <a:cs typeface="阿里巴巴普惠体 B" panose="00020600040101010101" pitchFamily="18" charset="-122"/>
                </a:defRPr>
              </a:lvl1pPr>
            </a:lstStyle>
            <a:p>
              <a:pPr algn="ctr">
                <a:lnSpc>
                  <a:spcPct val="150000"/>
                </a:lnSpc>
              </a:pPr>
              <a:r>
                <a:rPr lang="en-US" altLang="zh-CN" sz="2800" b="0">
                  <a:solidFill>
                    <a:schemeClr val="tx1"/>
                  </a:solidFill>
                  <a:latin typeface="Calibri" panose="020F0502020204030204" charset="0"/>
                  <a:ea typeface="+mn-ea"/>
                  <a:cs typeface="Calibri" panose="020F0502020204030204" charset="0"/>
                  <a:sym typeface="+mn-lt"/>
                </a:rPr>
                <a:t>Research on Technology Evolution Analysis Method from the “Problem-Solution-Effect” (PSE) Three-Dimensional Perspective </a:t>
              </a:r>
              <a:endParaRPr lang="en-US" altLang="zh-CN" sz="2800" b="0" dirty="0">
                <a:solidFill>
                  <a:schemeClr val="tx1"/>
                </a:solidFill>
                <a:latin typeface="Calibri" panose="020F0502020204030204" charset="0"/>
                <a:ea typeface="+mn-ea"/>
                <a:cs typeface="Calibri" panose="020F0502020204030204" charset="0"/>
                <a:sym typeface="+mn-lt"/>
              </a:endParaRPr>
            </a:p>
          </p:txBody>
        </p:sp>
        <p:grpSp>
          <p:nvGrpSpPr>
            <p:cNvPr id="15" name="组合 14"/>
            <p:cNvGrpSpPr/>
            <p:nvPr/>
          </p:nvGrpSpPr>
          <p:grpSpPr>
            <a:xfrm>
              <a:off x="3245606" y="4282439"/>
              <a:ext cx="7688827" cy="1595755"/>
              <a:chOff x="3172347" y="4155439"/>
              <a:chExt cx="7688827" cy="1595755"/>
            </a:xfrm>
          </p:grpSpPr>
          <p:grpSp>
            <p:nvGrpSpPr>
              <p:cNvPr id="16" name="组合 15"/>
              <p:cNvGrpSpPr/>
              <p:nvPr/>
            </p:nvGrpSpPr>
            <p:grpSpPr>
              <a:xfrm>
                <a:off x="3172347" y="4155439"/>
                <a:ext cx="3834765" cy="1595755"/>
                <a:chOff x="3172347" y="4155439"/>
                <a:chExt cx="3834765" cy="1595755"/>
              </a:xfrm>
            </p:grpSpPr>
            <p:grpSp>
              <p:nvGrpSpPr>
                <p:cNvPr id="22" name="组合 21"/>
                <p:cNvGrpSpPr/>
                <p:nvPr/>
              </p:nvGrpSpPr>
              <p:grpSpPr>
                <a:xfrm>
                  <a:off x="3172347" y="4155439"/>
                  <a:ext cx="3834765" cy="1595755"/>
                  <a:chOff x="-446752" y="-1879601"/>
                  <a:chExt cx="3834765" cy="1595755"/>
                </a:xfrm>
              </p:grpSpPr>
              <p:sp>
                <p:nvSpPr>
                  <p:cNvPr id="24" name="椭圆 23"/>
                  <p:cNvSpPr/>
                  <p:nvPr/>
                </p:nvSpPr>
                <p:spPr>
                  <a:xfrm flipV="1">
                    <a:off x="-446752" y="-1827525"/>
                    <a:ext cx="284480" cy="284480"/>
                  </a:xfrm>
                  <a:prstGeom prst="ellips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F4983"/>
                      </a:solidFill>
                      <a:latin typeface="Calibri" panose="020F0502020204030204" charset="0"/>
                      <a:cs typeface="Calibri" panose="020F0502020204030204" charset="0"/>
                      <a:sym typeface="+mn-lt"/>
                    </a:endParaRPr>
                  </a:p>
                </p:txBody>
              </p:sp>
              <p:sp>
                <p:nvSpPr>
                  <p:cNvPr id="25" name="文本框 24"/>
                  <p:cNvSpPr txBox="1"/>
                  <p:nvPr/>
                </p:nvSpPr>
                <p:spPr>
                  <a:xfrm>
                    <a:off x="-162272" y="-1879601"/>
                    <a:ext cx="3550285" cy="1595755"/>
                  </a:xfrm>
                  <a:prstGeom prst="rect">
                    <a:avLst/>
                  </a:prstGeom>
                  <a:noFill/>
                </p:spPr>
                <p:txBody>
                  <a:bodyPr wrap="square" rtlCol="0">
                    <a:noAutofit/>
                  </a:bodyPr>
                  <a:lstStyle/>
                  <a:p>
                    <a:r>
                      <a:rPr lang="en-US" altLang="zh-CN">
                        <a:solidFill>
                          <a:srgbClr val="003BA3"/>
                        </a:solidFill>
                        <a:latin typeface="Calibri" panose="020F0502020204030204" charset="0"/>
                        <a:cs typeface="Calibri" panose="020F0502020204030204" charset="0"/>
                        <a:sym typeface="+mn-lt"/>
                      </a:rPr>
                      <a:t>Reporter: Zhanyi Zhao</a:t>
                    </a:r>
                    <a:endParaRPr lang="en-US" altLang="zh-CN">
                      <a:solidFill>
                        <a:srgbClr val="003BA3"/>
                      </a:solidFill>
                      <a:latin typeface="Calibri" panose="020F0502020204030204" charset="0"/>
                      <a:cs typeface="Calibri" panose="020F0502020204030204" charset="0"/>
                      <a:sym typeface="+mn-lt"/>
                    </a:endParaRPr>
                  </a:p>
                  <a:p>
                    <a:r>
                      <a:rPr lang="en-US" altLang="zh-CN" dirty="0">
                        <a:solidFill>
                          <a:srgbClr val="003BA3"/>
                        </a:solidFill>
                        <a:latin typeface="Calibri" panose="020F0502020204030204" charset="0"/>
                        <a:cs typeface="Calibri" panose="020F0502020204030204" charset="0"/>
                        <a:sym typeface="+mn-lt"/>
                      </a:rPr>
                      <a:t>Institution:</a:t>
                    </a:r>
                    <a:endParaRPr lang="en-US" altLang="zh-CN" dirty="0">
                      <a:solidFill>
                        <a:srgbClr val="003BA3"/>
                      </a:solidFill>
                      <a:latin typeface="Calibri" panose="020F0502020204030204" charset="0"/>
                      <a:cs typeface="Calibri" panose="020F0502020204030204" charset="0"/>
                      <a:sym typeface="+mn-lt"/>
                    </a:endParaRPr>
                  </a:p>
                  <a:p>
                    <a:r>
                      <a:rPr lang="en-US" altLang="zh-CN" dirty="0">
                        <a:solidFill>
                          <a:srgbClr val="003BA3"/>
                        </a:solidFill>
                        <a:latin typeface="Calibri" panose="020F0502020204030204" charset="0"/>
                        <a:cs typeface="Calibri" panose="020F0502020204030204" charset="0"/>
                        <a:sym typeface="+mn-lt"/>
                      </a:rPr>
                      <a:t>IP Research Department, </a:t>
                    </a:r>
                    <a:endParaRPr lang="en-US" altLang="zh-CN" dirty="0">
                      <a:solidFill>
                        <a:srgbClr val="003BA3"/>
                      </a:solidFill>
                      <a:latin typeface="Calibri" panose="020F0502020204030204" charset="0"/>
                      <a:cs typeface="Calibri" panose="020F0502020204030204" charset="0"/>
                      <a:sym typeface="+mn-lt"/>
                    </a:endParaRPr>
                  </a:p>
                  <a:p>
                    <a:r>
                      <a:rPr lang="en-US" altLang="zh-CN" dirty="0">
                        <a:solidFill>
                          <a:srgbClr val="003BA3"/>
                        </a:solidFill>
                        <a:latin typeface="Calibri" panose="020F0502020204030204" charset="0"/>
                        <a:cs typeface="Calibri" panose="020F0502020204030204" charset="0"/>
                        <a:sym typeface="+mn-lt"/>
                      </a:rPr>
                      <a:t>National Science Library, </a:t>
                    </a:r>
                    <a:endParaRPr lang="en-US" altLang="zh-CN" dirty="0">
                      <a:solidFill>
                        <a:srgbClr val="003BA3"/>
                      </a:solidFill>
                      <a:latin typeface="Calibri" panose="020F0502020204030204" charset="0"/>
                      <a:cs typeface="Calibri" panose="020F0502020204030204" charset="0"/>
                      <a:sym typeface="+mn-lt"/>
                    </a:endParaRPr>
                  </a:p>
                  <a:p>
                    <a:r>
                      <a:rPr lang="en-US" altLang="zh-CN" dirty="0">
                        <a:solidFill>
                          <a:srgbClr val="003BA3"/>
                        </a:solidFill>
                        <a:latin typeface="Calibri" panose="020F0502020204030204" charset="0"/>
                        <a:cs typeface="Calibri" panose="020F0502020204030204" charset="0"/>
                        <a:sym typeface="+mn-lt"/>
                      </a:rPr>
                      <a:t>Chinese Academy of Sciences(CAS)</a:t>
                    </a:r>
                    <a:endParaRPr lang="en-US" altLang="zh-CN" dirty="0">
                      <a:solidFill>
                        <a:srgbClr val="003BA3"/>
                      </a:solidFill>
                      <a:latin typeface="Calibri" panose="020F0502020204030204" charset="0"/>
                      <a:cs typeface="Calibri" panose="020F0502020204030204" charset="0"/>
                      <a:sym typeface="+mn-lt"/>
                    </a:endParaRPr>
                  </a:p>
                  <a:p>
                    <a:endParaRPr lang="en-US" altLang="zh-CN" dirty="0">
                      <a:solidFill>
                        <a:srgbClr val="003BA3"/>
                      </a:solidFill>
                      <a:latin typeface="Calibri" panose="020F0502020204030204" charset="0"/>
                      <a:cs typeface="Calibri" panose="020F0502020204030204" charset="0"/>
                      <a:sym typeface="+mn-lt"/>
                    </a:endParaRPr>
                  </a:p>
                </p:txBody>
              </p:sp>
            </p:grpSp>
            <p:sp>
              <p:nvSpPr>
                <p:cNvPr id="23" name="working-man-with-a-bow-and-a-hat_57080"/>
                <p:cNvSpPr>
                  <a:spLocks noChangeAspect="1"/>
                </p:cNvSpPr>
                <p:nvPr/>
              </p:nvSpPr>
              <p:spPr bwMode="auto">
                <a:xfrm>
                  <a:off x="3251026" y="4271434"/>
                  <a:ext cx="123854" cy="143934"/>
                </a:xfrm>
                <a:custGeom>
                  <a:avLst/>
                  <a:gdLst>
                    <a:gd name="connsiteX0" fmla="*/ 176656 w 521831"/>
                    <a:gd name="connsiteY0" fmla="*/ 380983 h 606439"/>
                    <a:gd name="connsiteX1" fmla="*/ 186943 w 521831"/>
                    <a:gd name="connsiteY1" fmla="*/ 387521 h 606439"/>
                    <a:gd name="connsiteX2" fmla="*/ 260916 w 521831"/>
                    <a:gd name="connsiteY2" fmla="*/ 497073 h 606439"/>
                    <a:gd name="connsiteX3" fmla="*/ 334888 w 521831"/>
                    <a:gd name="connsiteY3" fmla="*/ 387521 h 606439"/>
                    <a:gd name="connsiteX4" fmla="*/ 345082 w 521831"/>
                    <a:gd name="connsiteY4" fmla="*/ 380983 h 606439"/>
                    <a:gd name="connsiteX5" fmla="*/ 350786 w 521831"/>
                    <a:gd name="connsiteY5" fmla="*/ 382571 h 606439"/>
                    <a:gd name="connsiteX6" fmla="*/ 416530 w 521831"/>
                    <a:gd name="connsiteY6" fmla="*/ 416286 h 606439"/>
                    <a:gd name="connsiteX7" fmla="*/ 521831 w 521831"/>
                    <a:gd name="connsiteY7" fmla="*/ 487267 h 606439"/>
                    <a:gd name="connsiteX8" fmla="*/ 521831 w 521831"/>
                    <a:gd name="connsiteY8" fmla="*/ 606439 h 606439"/>
                    <a:gd name="connsiteX9" fmla="*/ 260916 w 521831"/>
                    <a:gd name="connsiteY9" fmla="*/ 606439 h 606439"/>
                    <a:gd name="connsiteX10" fmla="*/ 0 w 521831"/>
                    <a:gd name="connsiteY10" fmla="*/ 606439 h 606439"/>
                    <a:gd name="connsiteX11" fmla="*/ 0 w 521831"/>
                    <a:gd name="connsiteY11" fmla="*/ 487267 h 606439"/>
                    <a:gd name="connsiteX12" fmla="*/ 105301 w 521831"/>
                    <a:gd name="connsiteY12" fmla="*/ 416286 h 606439"/>
                    <a:gd name="connsiteX13" fmla="*/ 170951 w 521831"/>
                    <a:gd name="connsiteY13" fmla="*/ 382571 h 606439"/>
                    <a:gd name="connsiteX14" fmla="*/ 176656 w 521831"/>
                    <a:gd name="connsiteY14" fmla="*/ 380983 h 606439"/>
                    <a:gd name="connsiteX15" fmla="*/ 218033 w 521831"/>
                    <a:gd name="connsiteY15" fmla="*/ 348240 h 606439"/>
                    <a:gd name="connsiteX16" fmla="*/ 220372 w 521831"/>
                    <a:gd name="connsiteY16" fmla="*/ 348427 h 606439"/>
                    <a:gd name="connsiteX17" fmla="*/ 221027 w 521831"/>
                    <a:gd name="connsiteY17" fmla="*/ 348520 h 606439"/>
                    <a:gd name="connsiteX18" fmla="*/ 221120 w 521831"/>
                    <a:gd name="connsiteY18" fmla="*/ 348613 h 606439"/>
                    <a:gd name="connsiteX19" fmla="*/ 222336 w 521831"/>
                    <a:gd name="connsiteY19" fmla="*/ 348893 h 606439"/>
                    <a:gd name="connsiteX20" fmla="*/ 222898 w 521831"/>
                    <a:gd name="connsiteY20" fmla="*/ 349080 h 606439"/>
                    <a:gd name="connsiteX21" fmla="*/ 223553 w 521831"/>
                    <a:gd name="connsiteY21" fmla="*/ 349266 h 606439"/>
                    <a:gd name="connsiteX22" fmla="*/ 227575 w 521831"/>
                    <a:gd name="connsiteY22" fmla="*/ 351693 h 606439"/>
                    <a:gd name="connsiteX23" fmla="*/ 247783 w 521831"/>
                    <a:gd name="connsiteY23" fmla="*/ 367836 h 606439"/>
                    <a:gd name="connsiteX24" fmla="*/ 250309 w 521831"/>
                    <a:gd name="connsiteY24" fmla="*/ 367929 h 606439"/>
                    <a:gd name="connsiteX25" fmla="*/ 260880 w 521831"/>
                    <a:gd name="connsiteY25" fmla="*/ 367836 h 606439"/>
                    <a:gd name="connsiteX26" fmla="*/ 271358 w 521831"/>
                    <a:gd name="connsiteY26" fmla="*/ 367929 h 606439"/>
                    <a:gd name="connsiteX27" fmla="*/ 273978 w 521831"/>
                    <a:gd name="connsiteY27" fmla="*/ 367836 h 606439"/>
                    <a:gd name="connsiteX28" fmla="*/ 294186 w 521831"/>
                    <a:gd name="connsiteY28" fmla="*/ 351693 h 606439"/>
                    <a:gd name="connsiteX29" fmla="*/ 298208 w 521831"/>
                    <a:gd name="connsiteY29" fmla="*/ 349266 h 606439"/>
                    <a:gd name="connsiteX30" fmla="*/ 298863 w 521831"/>
                    <a:gd name="connsiteY30" fmla="*/ 349080 h 606439"/>
                    <a:gd name="connsiteX31" fmla="*/ 299331 w 521831"/>
                    <a:gd name="connsiteY31" fmla="*/ 348893 h 606439"/>
                    <a:gd name="connsiteX32" fmla="*/ 300547 w 521831"/>
                    <a:gd name="connsiteY32" fmla="*/ 348613 h 606439"/>
                    <a:gd name="connsiteX33" fmla="*/ 300734 w 521831"/>
                    <a:gd name="connsiteY33" fmla="*/ 348520 h 606439"/>
                    <a:gd name="connsiteX34" fmla="*/ 301296 w 521831"/>
                    <a:gd name="connsiteY34" fmla="*/ 348427 h 606439"/>
                    <a:gd name="connsiteX35" fmla="*/ 303728 w 521831"/>
                    <a:gd name="connsiteY35" fmla="*/ 348240 h 606439"/>
                    <a:gd name="connsiteX36" fmla="*/ 318603 w 521831"/>
                    <a:gd name="connsiteY36" fmla="*/ 362330 h 606439"/>
                    <a:gd name="connsiteX37" fmla="*/ 318603 w 521831"/>
                    <a:gd name="connsiteY37" fmla="*/ 393404 h 606439"/>
                    <a:gd name="connsiteX38" fmla="*/ 303728 w 521831"/>
                    <a:gd name="connsiteY38" fmla="*/ 407868 h 606439"/>
                    <a:gd name="connsiteX39" fmla="*/ 294747 w 521831"/>
                    <a:gd name="connsiteY39" fmla="*/ 404882 h 606439"/>
                    <a:gd name="connsiteX40" fmla="*/ 275475 w 521831"/>
                    <a:gd name="connsiteY40" fmla="*/ 387619 h 606439"/>
                    <a:gd name="connsiteX41" fmla="*/ 260880 w 521831"/>
                    <a:gd name="connsiteY41" fmla="*/ 387712 h 606439"/>
                    <a:gd name="connsiteX42" fmla="*/ 246193 w 521831"/>
                    <a:gd name="connsiteY42" fmla="*/ 387619 h 606439"/>
                    <a:gd name="connsiteX43" fmla="*/ 227014 w 521831"/>
                    <a:gd name="connsiteY43" fmla="*/ 404882 h 606439"/>
                    <a:gd name="connsiteX44" fmla="*/ 218033 w 521831"/>
                    <a:gd name="connsiteY44" fmla="*/ 407868 h 606439"/>
                    <a:gd name="connsiteX45" fmla="*/ 203158 w 521831"/>
                    <a:gd name="connsiteY45" fmla="*/ 393404 h 606439"/>
                    <a:gd name="connsiteX46" fmla="*/ 203158 w 521831"/>
                    <a:gd name="connsiteY46" fmla="*/ 362330 h 606439"/>
                    <a:gd name="connsiteX47" fmla="*/ 218033 w 521831"/>
                    <a:gd name="connsiteY47" fmla="*/ 348240 h 606439"/>
                    <a:gd name="connsiteX48" fmla="*/ 260891 w 521831"/>
                    <a:gd name="connsiteY48" fmla="*/ 0 h 606439"/>
                    <a:gd name="connsiteX49" fmla="*/ 433412 w 521831"/>
                    <a:gd name="connsiteY49" fmla="*/ 57425 h 606439"/>
                    <a:gd name="connsiteX50" fmla="*/ 400591 w 521831"/>
                    <a:gd name="connsiteY50" fmla="*/ 80301 h 606439"/>
                    <a:gd name="connsiteX51" fmla="*/ 389183 w 521831"/>
                    <a:gd name="connsiteY51" fmla="*/ 96361 h 606439"/>
                    <a:gd name="connsiteX52" fmla="*/ 378149 w 521831"/>
                    <a:gd name="connsiteY52" fmla="*/ 134457 h 606439"/>
                    <a:gd name="connsiteX53" fmla="*/ 378056 w 521831"/>
                    <a:gd name="connsiteY53" fmla="*/ 135578 h 606439"/>
                    <a:gd name="connsiteX54" fmla="*/ 370575 w 521831"/>
                    <a:gd name="connsiteY54" fmla="*/ 186560 h 606439"/>
                    <a:gd name="connsiteX55" fmla="*/ 381142 w 521831"/>
                    <a:gd name="connsiteY55" fmla="*/ 210837 h 606439"/>
                    <a:gd name="connsiteX56" fmla="*/ 353931 w 521831"/>
                    <a:gd name="connsiteY56" fmla="*/ 260044 h 606439"/>
                    <a:gd name="connsiteX57" fmla="*/ 296143 w 521831"/>
                    <a:gd name="connsiteY57" fmla="*/ 330261 h 606439"/>
                    <a:gd name="connsiteX58" fmla="*/ 260891 w 521831"/>
                    <a:gd name="connsiteY58" fmla="*/ 338291 h 606439"/>
                    <a:gd name="connsiteX59" fmla="*/ 225639 w 521831"/>
                    <a:gd name="connsiteY59" fmla="*/ 330261 h 606439"/>
                    <a:gd name="connsiteX60" fmla="*/ 167758 w 521831"/>
                    <a:gd name="connsiteY60" fmla="*/ 260044 h 606439"/>
                    <a:gd name="connsiteX61" fmla="*/ 140548 w 521831"/>
                    <a:gd name="connsiteY61" fmla="*/ 210837 h 606439"/>
                    <a:gd name="connsiteX62" fmla="*/ 151207 w 521831"/>
                    <a:gd name="connsiteY62" fmla="*/ 186560 h 606439"/>
                    <a:gd name="connsiteX63" fmla="*/ 143727 w 521831"/>
                    <a:gd name="connsiteY63" fmla="*/ 135578 h 606439"/>
                    <a:gd name="connsiteX64" fmla="*/ 143633 w 521831"/>
                    <a:gd name="connsiteY64" fmla="*/ 134457 h 606439"/>
                    <a:gd name="connsiteX65" fmla="*/ 132599 w 521831"/>
                    <a:gd name="connsiteY65" fmla="*/ 96361 h 606439"/>
                    <a:gd name="connsiteX66" fmla="*/ 121192 w 521831"/>
                    <a:gd name="connsiteY66" fmla="*/ 80301 h 606439"/>
                    <a:gd name="connsiteX67" fmla="*/ 88277 w 521831"/>
                    <a:gd name="connsiteY67" fmla="*/ 57425 h 606439"/>
                    <a:gd name="connsiteX68" fmla="*/ 260891 w 521831"/>
                    <a:gd name="connsiteY68" fmla="*/ 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21831" h="606439">
                      <a:moveTo>
                        <a:pt x="176656" y="380983"/>
                      </a:moveTo>
                      <a:cubicBezTo>
                        <a:pt x="181238" y="380983"/>
                        <a:pt x="185072" y="383691"/>
                        <a:pt x="186943" y="387521"/>
                      </a:cubicBezTo>
                      <a:cubicBezTo>
                        <a:pt x="204711" y="417314"/>
                        <a:pt x="237817" y="495486"/>
                        <a:pt x="260916" y="497073"/>
                      </a:cubicBezTo>
                      <a:cubicBezTo>
                        <a:pt x="284014" y="495486"/>
                        <a:pt x="317026" y="417314"/>
                        <a:pt x="334888" y="387521"/>
                      </a:cubicBezTo>
                      <a:cubicBezTo>
                        <a:pt x="336665" y="383691"/>
                        <a:pt x="340593" y="380983"/>
                        <a:pt x="345082" y="380983"/>
                      </a:cubicBezTo>
                      <a:cubicBezTo>
                        <a:pt x="347233" y="380983"/>
                        <a:pt x="349103" y="381637"/>
                        <a:pt x="350786" y="382571"/>
                      </a:cubicBezTo>
                      <a:cubicBezTo>
                        <a:pt x="357239" y="386026"/>
                        <a:pt x="394927" y="408441"/>
                        <a:pt x="416530" y="416286"/>
                      </a:cubicBezTo>
                      <a:cubicBezTo>
                        <a:pt x="489193" y="442437"/>
                        <a:pt x="521831" y="469055"/>
                        <a:pt x="521831" y="487267"/>
                      </a:cubicBezTo>
                      <a:lnTo>
                        <a:pt x="521831" y="606439"/>
                      </a:lnTo>
                      <a:lnTo>
                        <a:pt x="260916" y="606439"/>
                      </a:lnTo>
                      <a:lnTo>
                        <a:pt x="0" y="606439"/>
                      </a:lnTo>
                      <a:lnTo>
                        <a:pt x="0" y="487267"/>
                      </a:lnTo>
                      <a:cubicBezTo>
                        <a:pt x="0" y="469055"/>
                        <a:pt x="32638" y="442437"/>
                        <a:pt x="105301" y="416286"/>
                      </a:cubicBezTo>
                      <a:cubicBezTo>
                        <a:pt x="126904" y="408441"/>
                        <a:pt x="164592" y="386026"/>
                        <a:pt x="170951" y="382571"/>
                      </a:cubicBezTo>
                      <a:cubicBezTo>
                        <a:pt x="172634" y="381637"/>
                        <a:pt x="174598" y="380983"/>
                        <a:pt x="176656" y="380983"/>
                      </a:cubicBezTo>
                      <a:close/>
                      <a:moveTo>
                        <a:pt x="218033" y="348240"/>
                      </a:moveTo>
                      <a:cubicBezTo>
                        <a:pt x="218875" y="348240"/>
                        <a:pt x="219623" y="348333"/>
                        <a:pt x="220372" y="348427"/>
                      </a:cubicBezTo>
                      <a:cubicBezTo>
                        <a:pt x="220559" y="348520"/>
                        <a:pt x="220840" y="348520"/>
                        <a:pt x="221027" y="348520"/>
                      </a:cubicBezTo>
                      <a:cubicBezTo>
                        <a:pt x="221027" y="348520"/>
                        <a:pt x="221120" y="348613"/>
                        <a:pt x="221120" y="348613"/>
                      </a:cubicBezTo>
                      <a:cubicBezTo>
                        <a:pt x="221588" y="348707"/>
                        <a:pt x="221962" y="348800"/>
                        <a:pt x="222336" y="348893"/>
                      </a:cubicBezTo>
                      <a:cubicBezTo>
                        <a:pt x="222524" y="348893"/>
                        <a:pt x="222711" y="348987"/>
                        <a:pt x="222898" y="349080"/>
                      </a:cubicBezTo>
                      <a:cubicBezTo>
                        <a:pt x="223085" y="349173"/>
                        <a:pt x="223272" y="349173"/>
                        <a:pt x="223553" y="349266"/>
                      </a:cubicBezTo>
                      <a:cubicBezTo>
                        <a:pt x="224956" y="349920"/>
                        <a:pt x="226359" y="350666"/>
                        <a:pt x="227575" y="351693"/>
                      </a:cubicBezTo>
                      <a:cubicBezTo>
                        <a:pt x="234498" y="357105"/>
                        <a:pt x="238989" y="367183"/>
                        <a:pt x="247783" y="367836"/>
                      </a:cubicBezTo>
                      <a:cubicBezTo>
                        <a:pt x="248625" y="367929"/>
                        <a:pt x="249467" y="367929"/>
                        <a:pt x="250309" y="367929"/>
                      </a:cubicBezTo>
                      <a:cubicBezTo>
                        <a:pt x="251151" y="367929"/>
                        <a:pt x="256390" y="367836"/>
                        <a:pt x="260880" y="367836"/>
                      </a:cubicBezTo>
                      <a:cubicBezTo>
                        <a:pt x="265371" y="367836"/>
                        <a:pt x="270610" y="367929"/>
                        <a:pt x="271358" y="367929"/>
                      </a:cubicBezTo>
                      <a:cubicBezTo>
                        <a:pt x="272294" y="367929"/>
                        <a:pt x="273136" y="367929"/>
                        <a:pt x="273978" y="367836"/>
                      </a:cubicBezTo>
                      <a:cubicBezTo>
                        <a:pt x="282772" y="367183"/>
                        <a:pt x="287169" y="357105"/>
                        <a:pt x="294186" y="351693"/>
                      </a:cubicBezTo>
                      <a:cubicBezTo>
                        <a:pt x="295402" y="350666"/>
                        <a:pt x="296711" y="349920"/>
                        <a:pt x="298208" y="349266"/>
                      </a:cubicBezTo>
                      <a:cubicBezTo>
                        <a:pt x="298395" y="349173"/>
                        <a:pt x="298676" y="349173"/>
                        <a:pt x="298863" y="349080"/>
                      </a:cubicBezTo>
                      <a:cubicBezTo>
                        <a:pt x="299050" y="348987"/>
                        <a:pt x="299237" y="348893"/>
                        <a:pt x="299331" y="348893"/>
                      </a:cubicBezTo>
                      <a:cubicBezTo>
                        <a:pt x="299799" y="348800"/>
                        <a:pt x="300173" y="348707"/>
                        <a:pt x="300547" y="348613"/>
                      </a:cubicBezTo>
                      <a:cubicBezTo>
                        <a:pt x="300641" y="348613"/>
                        <a:pt x="300641" y="348520"/>
                        <a:pt x="300734" y="348520"/>
                      </a:cubicBezTo>
                      <a:cubicBezTo>
                        <a:pt x="300921" y="348520"/>
                        <a:pt x="301108" y="348520"/>
                        <a:pt x="301296" y="348427"/>
                      </a:cubicBezTo>
                      <a:cubicBezTo>
                        <a:pt x="302138" y="348333"/>
                        <a:pt x="302886" y="348240"/>
                        <a:pt x="303728" y="348240"/>
                      </a:cubicBezTo>
                      <a:cubicBezTo>
                        <a:pt x="311680" y="348240"/>
                        <a:pt x="318135" y="354492"/>
                        <a:pt x="318603" y="362330"/>
                      </a:cubicBezTo>
                      <a:lnTo>
                        <a:pt x="318603" y="393404"/>
                      </a:lnTo>
                      <a:cubicBezTo>
                        <a:pt x="318322" y="401429"/>
                        <a:pt x="311774" y="407868"/>
                        <a:pt x="303728" y="407868"/>
                      </a:cubicBezTo>
                      <a:cubicBezTo>
                        <a:pt x="300360" y="407868"/>
                        <a:pt x="297273" y="406748"/>
                        <a:pt x="294747" y="404882"/>
                      </a:cubicBezTo>
                      <a:cubicBezTo>
                        <a:pt x="286327" y="399376"/>
                        <a:pt x="280620" y="387899"/>
                        <a:pt x="275475" y="387619"/>
                      </a:cubicBezTo>
                      <a:lnTo>
                        <a:pt x="260880" y="387712"/>
                      </a:lnTo>
                      <a:lnTo>
                        <a:pt x="246193" y="387619"/>
                      </a:lnTo>
                      <a:cubicBezTo>
                        <a:pt x="241047" y="387899"/>
                        <a:pt x="235434" y="399376"/>
                        <a:pt x="227014" y="404882"/>
                      </a:cubicBezTo>
                      <a:cubicBezTo>
                        <a:pt x="224488" y="406748"/>
                        <a:pt x="221401" y="407868"/>
                        <a:pt x="218033" y="407868"/>
                      </a:cubicBezTo>
                      <a:cubicBezTo>
                        <a:pt x="209894" y="407868"/>
                        <a:pt x="203345" y="401429"/>
                        <a:pt x="203158" y="393404"/>
                      </a:cubicBezTo>
                      <a:lnTo>
                        <a:pt x="203158" y="362330"/>
                      </a:lnTo>
                      <a:cubicBezTo>
                        <a:pt x="203532" y="354492"/>
                        <a:pt x="210081" y="348240"/>
                        <a:pt x="218033" y="348240"/>
                      </a:cubicBezTo>
                      <a:close/>
                      <a:moveTo>
                        <a:pt x="260891" y="0"/>
                      </a:moveTo>
                      <a:cubicBezTo>
                        <a:pt x="317557" y="0"/>
                        <a:pt x="433412" y="35949"/>
                        <a:pt x="433412" y="57425"/>
                      </a:cubicBezTo>
                      <a:cubicBezTo>
                        <a:pt x="433412" y="66015"/>
                        <a:pt x="421256" y="73858"/>
                        <a:pt x="400591" y="80301"/>
                      </a:cubicBezTo>
                      <a:cubicBezTo>
                        <a:pt x="399375" y="85997"/>
                        <a:pt x="395355" y="91412"/>
                        <a:pt x="389183" y="96361"/>
                      </a:cubicBezTo>
                      <a:cubicBezTo>
                        <a:pt x="388155" y="111394"/>
                        <a:pt x="384134" y="123906"/>
                        <a:pt x="378149" y="134457"/>
                      </a:cubicBezTo>
                      <a:cubicBezTo>
                        <a:pt x="378149" y="134831"/>
                        <a:pt x="378056" y="135204"/>
                        <a:pt x="378056" y="135578"/>
                      </a:cubicBezTo>
                      <a:cubicBezTo>
                        <a:pt x="375905" y="157801"/>
                        <a:pt x="370575" y="186560"/>
                        <a:pt x="370575" y="186560"/>
                      </a:cubicBezTo>
                      <a:cubicBezTo>
                        <a:pt x="370575" y="186560"/>
                        <a:pt x="381142" y="191415"/>
                        <a:pt x="381142" y="210837"/>
                      </a:cubicBezTo>
                      <a:cubicBezTo>
                        <a:pt x="377401" y="259764"/>
                        <a:pt x="357952" y="238662"/>
                        <a:pt x="353931" y="260044"/>
                      </a:cubicBezTo>
                      <a:cubicBezTo>
                        <a:pt x="347292" y="295713"/>
                        <a:pt x="315780" y="321390"/>
                        <a:pt x="296143" y="330261"/>
                      </a:cubicBezTo>
                      <a:cubicBezTo>
                        <a:pt x="284736" y="335396"/>
                        <a:pt x="273141" y="338011"/>
                        <a:pt x="260891" y="338291"/>
                      </a:cubicBezTo>
                      <a:cubicBezTo>
                        <a:pt x="248642" y="338011"/>
                        <a:pt x="236953" y="335396"/>
                        <a:pt x="225639" y="330261"/>
                      </a:cubicBezTo>
                      <a:cubicBezTo>
                        <a:pt x="206003" y="321390"/>
                        <a:pt x="174491" y="295713"/>
                        <a:pt x="167758" y="260044"/>
                      </a:cubicBezTo>
                      <a:cubicBezTo>
                        <a:pt x="163737" y="238662"/>
                        <a:pt x="144288" y="259764"/>
                        <a:pt x="140548" y="210837"/>
                      </a:cubicBezTo>
                      <a:cubicBezTo>
                        <a:pt x="140548" y="191415"/>
                        <a:pt x="151207" y="186560"/>
                        <a:pt x="151207" y="186560"/>
                      </a:cubicBezTo>
                      <a:cubicBezTo>
                        <a:pt x="151207" y="186560"/>
                        <a:pt x="145784" y="157801"/>
                        <a:pt x="143727" y="135578"/>
                      </a:cubicBezTo>
                      <a:cubicBezTo>
                        <a:pt x="143633" y="135204"/>
                        <a:pt x="143633" y="134831"/>
                        <a:pt x="143633" y="134457"/>
                      </a:cubicBezTo>
                      <a:cubicBezTo>
                        <a:pt x="137555" y="123906"/>
                        <a:pt x="133534" y="111394"/>
                        <a:pt x="132599" y="96361"/>
                      </a:cubicBezTo>
                      <a:cubicBezTo>
                        <a:pt x="126428" y="91412"/>
                        <a:pt x="122407" y="85997"/>
                        <a:pt x="121192" y="80301"/>
                      </a:cubicBezTo>
                      <a:cubicBezTo>
                        <a:pt x="100526" y="73858"/>
                        <a:pt x="88277" y="66015"/>
                        <a:pt x="88277" y="57425"/>
                      </a:cubicBezTo>
                      <a:cubicBezTo>
                        <a:pt x="88277" y="35949"/>
                        <a:pt x="204132" y="0"/>
                        <a:pt x="260891" y="0"/>
                      </a:cubicBezTo>
                      <a:close/>
                    </a:path>
                  </a:pathLst>
                </a:custGeom>
                <a:solidFill>
                  <a:schemeClr val="bg1"/>
                </a:solidFill>
                <a:ln>
                  <a:noFill/>
                </a:ln>
              </p:spPr>
              <p:txBody>
                <a:bodyPr/>
                <a:lstStyle/>
                <a:p>
                  <a:endParaRPr lang="zh-CN" altLang="en-US">
                    <a:latin typeface="Calibri" panose="020F0502020204030204" charset="0"/>
                    <a:cs typeface="Calibri" panose="020F0502020204030204" charset="0"/>
                    <a:sym typeface="+mn-lt"/>
                  </a:endParaRPr>
                </a:p>
              </p:txBody>
            </p:sp>
          </p:grpSp>
          <p:grpSp>
            <p:nvGrpSpPr>
              <p:cNvPr id="17" name="组合 16"/>
              <p:cNvGrpSpPr/>
              <p:nvPr/>
            </p:nvGrpSpPr>
            <p:grpSpPr>
              <a:xfrm>
                <a:off x="6799714" y="4155439"/>
                <a:ext cx="4061460" cy="922020"/>
                <a:chOff x="3334619" y="4155439"/>
                <a:chExt cx="4061460" cy="922020"/>
              </a:xfrm>
            </p:grpSpPr>
            <p:grpSp>
              <p:nvGrpSpPr>
                <p:cNvPr id="18" name="组合 17"/>
                <p:cNvGrpSpPr/>
                <p:nvPr/>
              </p:nvGrpSpPr>
              <p:grpSpPr>
                <a:xfrm>
                  <a:off x="3334619" y="4155439"/>
                  <a:ext cx="4061460" cy="922020"/>
                  <a:chOff x="-284480" y="-1879601"/>
                  <a:chExt cx="4061460" cy="922020"/>
                </a:xfrm>
              </p:grpSpPr>
              <p:sp>
                <p:nvSpPr>
                  <p:cNvPr id="20" name="椭圆 19"/>
                  <p:cNvSpPr/>
                  <p:nvPr/>
                </p:nvSpPr>
                <p:spPr>
                  <a:xfrm flipV="1">
                    <a:off x="-284480" y="-1827525"/>
                    <a:ext cx="284480" cy="284480"/>
                  </a:xfrm>
                  <a:prstGeom prst="ellips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F4983"/>
                      </a:solidFill>
                      <a:latin typeface="Calibri" panose="020F0502020204030204" charset="0"/>
                      <a:cs typeface="Calibri" panose="020F0502020204030204" charset="0"/>
                      <a:sym typeface="+mn-lt"/>
                    </a:endParaRPr>
                  </a:p>
                </p:txBody>
              </p:sp>
              <p:sp>
                <p:nvSpPr>
                  <p:cNvPr id="21" name="文本框 20"/>
                  <p:cNvSpPr txBox="1"/>
                  <p:nvPr/>
                </p:nvSpPr>
                <p:spPr>
                  <a:xfrm>
                    <a:off x="20320" y="-1879601"/>
                    <a:ext cx="3756660" cy="922020"/>
                  </a:xfrm>
                  <a:prstGeom prst="rect">
                    <a:avLst/>
                  </a:prstGeom>
                  <a:noFill/>
                </p:spPr>
                <p:txBody>
                  <a:bodyPr wrap="square" rtlCol="0">
                    <a:spAutoFit/>
                  </a:bodyPr>
                  <a:lstStyle/>
                  <a:p>
                    <a:r>
                      <a:rPr lang="en-US" altLang="zh-CN">
                        <a:solidFill>
                          <a:srgbClr val="003BA3"/>
                        </a:solidFill>
                        <a:latin typeface="Calibri" panose="020F0502020204030204" charset="0"/>
                        <a:cs typeface="Calibri" panose="020F0502020204030204" charset="0"/>
                        <a:sym typeface="+mn-lt"/>
                      </a:rPr>
                      <a:t>Team Members:</a:t>
                    </a:r>
                    <a:endParaRPr lang="en-US" altLang="zh-CN">
                      <a:solidFill>
                        <a:srgbClr val="003BA3"/>
                      </a:solidFill>
                      <a:latin typeface="Calibri" panose="020F0502020204030204" charset="0"/>
                      <a:cs typeface="Calibri" panose="020F0502020204030204" charset="0"/>
                      <a:sym typeface="+mn-lt"/>
                    </a:endParaRPr>
                  </a:p>
                  <a:p>
                    <a:r>
                      <a:rPr lang="en-US" altLang="zh-CN">
                        <a:solidFill>
                          <a:srgbClr val="003BA3"/>
                        </a:solidFill>
                        <a:latin typeface="Calibri" panose="020F0502020204030204" charset="0"/>
                        <a:cs typeface="Calibri" panose="020F0502020204030204" charset="0"/>
                        <a:sym typeface="+mn-lt"/>
                      </a:rPr>
                      <a:t>Ruiyu Yang, </a:t>
                    </a:r>
                    <a:r>
                      <a:rPr lang="en-US" altLang="zh-CN" dirty="0">
                        <a:solidFill>
                          <a:srgbClr val="003BA3"/>
                        </a:solidFill>
                        <a:latin typeface="Calibri" panose="020F0502020204030204" charset="0"/>
                        <a:cs typeface="Calibri" panose="020F0502020204030204" charset="0"/>
                        <a:sym typeface="+mn-lt"/>
                      </a:rPr>
                      <a:t>Jiatang Luo</a:t>
                    </a:r>
                    <a:endParaRPr lang="en-US" altLang="zh-CN" dirty="0">
                      <a:solidFill>
                        <a:srgbClr val="003BA3"/>
                      </a:solidFill>
                      <a:latin typeface="Calibri" panose="020F0502020204030204" charset="0"/>
                      <a:cs typeface="Calibri" panose="020F0502020204030204" charset="0"/>
                      <a:sym typeface="+mn-lt"/>
                    </a:endParaRPr>
                  </a:p>
                  <a:p>
                    <a:r>
                      <a:rPr lang="en-US" altLang="zh-CN" dirty="0">
                        <a:solidFill>
                          <a:srgbClr val="003BA3"/>
                        </a:solidFill>
                        <a:latin typeface="Calibri" panose="020F0502020204030204" charset="0"/>
                        <a:cs typeface="Calibri" panose="020F0502020204030204" charset="0"/>
                        <a:sym typeface="+mn-lt"/>
                      </a:rPr>
                      <a:t>Lili Zheng, Lucheng Lv, Yajuan Zhao*</a:t>
                    </a:r>
                    <a:endParaRPr lang="en-US" altLang="zh-CN" dirty="0">
                      <a:solidFill>
                        <a:srgbClr val="003BA3"/>
                      </a:solidFill>
                      <a:latin typeface="Calibri" panose="020F0502020204030204" charset="0"/>
                      <a:cs typeface="Calibri" panose="020F0502020204030204" charset="0"/>
                      <a:sym typeface="+mn-lt"/>
                    </a:endParaRPr>
                  </a:p>
                </p:txBody>
              </p:sp>
            </p:grpSp>
            <p:sp>
              <p:nvSpPr>
                <p:cNvPr id="19" name="working-man-with-a-bow-and-a-hat_57080"/>
                <p:cNvSpPr>
                  <a:spLocks noChangeAspect="1"/>
                </p:cNvSpPr>
                <p:nvPr/>
              </p:nvSpPr>
              <p:spPr bwMode="auto">
                <a:xfrm>
                  <a:off x="3417873" y="4271434"/>
                  <a:ext cx="123854" cy="143934"/>
                </a:xfrm>
                <a:custGeom>
                  <a:avLst/>
                  <a:gdLst>
                    <a:gd name="connsiteX0" fmla="*/ 176656 w 521831"/>
                    <a:gd name="connsiteY0" fmla="*/ 380983 h 606439"/>
                    <a:gd name="connsiteX1" fmla="*/ 186943 w 521831"/>
                    <a:gd name="connsiteY1" fmla="*/ 387521 h 606439"/>
                    <a:gd name="connsiteX2" fmla="*/ 260916 w 521831"/>
                    <a:gd name="connsiteY2" fmla="*/ 497073 h 606439"/>
                    <a:gd name="connsiteX3" fmla="*/ 334888 w 521831"/>
                    <a:gd name="connsiteY3" fmla="*/ 387521 h 606439"/>
                    <a:gd name="connsiteX4" fmla="*/ 345082 w 521831"/>
                    <a:gd name="connsiteY4" fmla="*/ 380983 h 606439"/>
                    <a:gd name="connsiteX5" fmla="*/ 350786 w 521831"/>
                    <a:gd name="connsiteY5" fmla="*/ 382571 h 606439"/>
                    <a:gd name="connsiteX6" fmla="*/ 416530 w 521831"/>
                    <a:gd name="connsiteY6" fmla="*/ 416286 h 606439"/>
                    <a:gd name="connsiteX7" fmla="*/ 521831 w 521831"/>
                    <a:gd name="connsiteY7" fmla="*/ 487267 h 606439"/>
                    <a:gd name="connsiteX8" fmla="*/ 521831 w 521831"/>
                    <a:gd name="connsiteY8" fmla="*/ 606439 h 606439"/>
                    <a:gd name="connsiteX9" fmla="*/ 260916 w 521831"/>
                    <a:gd name="connsiteY9" fmla="*/ 606439 h 606439"/>
                    <a:gd name="connsiteX10" fmla="*/ 0 w 521831"/>
                    <a:gd name="connsiteY10" fmla="*/ 606439 h 606439"/>
                    <a:gd name="connsiteX11" fmla="*/ 0 w 521831"/>
                    <a:gd name="connsiteY11" fmla="*/ 487267 h 606439"/>
                    <a:gd name="connsiteX12" fmla="*/ 105301 w 521831"/>
                    <a:gd name="connsiteY12" fmla="*/ 416286 h 606439"/>
                    <a:gd name="connsiteX13" fmla="*/ 170951 w 521831"/>
                    <a:gd name="connsiteY13" fmla="*/ 382571 h 606439"/>
                    <a:gd name="connsiteX14" fmla="*/ 176656 w 521831"/>
                    <a:gd name="connsiteY14" fmla="*/ 380983 h 606439"/>
                    <a:gd name="connsiteX15" fmla="*/ 218033 w 521831"/>
                    <a:gd name="connsiteY15" fmla="*/ 348240 h 606439"/>
                    <a:gd name="connsiteX16" fmla="*/ 220372 w 521831"/>
                    <a:gd name="connsiteY16" fmla="*/ 348427 h 606439"/>
                    <a:gd name="connsiteX17" fmla="*/ 221027 w 521831"/>
                    <a:gd name="connsiteY17" fmla="*/ 348520 h 606439"/>
                    <a:gd name="connsiteX18" fmla="*/ 221120 w 521831"/>
                    <a:gd name="connsiteY18" fmla="*/ 348613 h 606439"/>
                    <a:gd name="connsiteX19" fmla="*/ 222336 w 521831"/>
                    <a:gd name="connsiteY19" fmla="*/ 348893 h 606439"/>
                    <a:gd name="connsiteX20" fmla="*/ 222898 w 521831"/>
                    <a:gd name="connsiteY20" fmla="*/ 349080 h 606439"/>
                    <a:gd name="connsiteX21" fmla="*/ 223553 w 521831"/>
                    <a:gd name="connsiteY21" fmla="*/ 349266 h 606439"/>
                    <a:gd name="connsiteX22" fmla="*/ 227575 w 521831"/>
                    <a:gd name="connsiteY22" fmla="*/ 351693 h 606439"/>
                    <a:gd name="connsiteX23" fmla="*/ 247783 w 521831"/>
                    <a:gd name="connsiteY23" fmla="*/ 367836 h 606439"/>
                    <a:gd name="connsiteX24" fmla="*/ 250309 w 521831"/>
                    <a:gd name="connsiteY24" fmla="*/ 367929 h 606439"/>
                    <a:gd name="connsiteX25" fmla="*/ 260880 w 521831"/>
                    <a:gd name="connsiteY25" fmla="*/ 367836 h 606439"/>
                    <a:gd name="connsiteX26" fmla="*/ 271358 w 521831"/>
                    <a:gd name="connsiteY26" fmla="*/ 367929 h 606439"/>
                    <a:gd name="connsiteX27" fmla="*/ 273978 w 521831"/>
                    <a:gd name="connsiteY27" fmla="*/ 367836 h 606439"/>
                    <a:gd name="connsiteX28" fmla="*/ 294186 w 521831"/>
                    <a:gd name="connsiteY28" fmla="*/ 351693 h 606439"/>
                    <a:gd name="connsiteX29" fmla="*/ 298208 w 521831"/>
                    <a:gd name="connsiteY29" fmla="*/ 349266 h 606439"/>
                    <a:gd name="connsiteX30" fmla="*/ 298863 w 521831"/>
                    <a:gd name="connsiteY30" fmla="*/ 349080 h 606439"/>
                    <a:gd name="connsiteX31" fmla="*/ 299331 w 521831"/>
                    <a:gd name="connsiteY31" fmla="*/ 348893 h 606439"/>
                    <a:gd name="connsiteX32" fmla="*/ 300547 w 521831"/>
                    <a:gd name="connsiteY32" fmla="*/ 348613 h 606439"/>
                    <a:gd name="connsiteX33" fmla="*/ 300734 w 521831"/>
                    <a:gd name="connsiteY33" fmla="*/ 348520 h 606439"/>
                    <a:gd name="connsiteX34" fmla="*/ 301296 w 521831"/>
                    <a:gd name="connsiteY34" fmla="*/ 348427 h 606439"/>
                    <a:gd name="connsiteX35" fmla="*/ 303728 w 521831"/>
                    <a:gd name="connsiteY35" fmla="*/ 348240 h 606439"/>
                    <a:gd name="connsiteX36" fmla="*/ 318603 w 521831"/>
                    <a:gd name="connsiteY36" fmla="*/ 362330 h 606439"/>
                    <a:gd name="connsiteX37" fmla="*/ 318603 w 521831"/>
                    <a:gd name="connsiteY37" fmla="*/ 393404 h 606439"/>
                    <a:gd name="connsiteX38" fmla="*/ 303728 w 521831"/>
                    <a:gd name="connsiteY38" fmla="*/ 407868 h 606439"/>
                    <a:gd name="connsiteX39" fmla="*/ 294747 w 521831"/>
                    <a:gd name="connsiteY39" fmla="*/ 404882 h 606439"/>
                    <a:gd name="connsiteX40" fmla="*/ 275475 w 521831"/>
                    <a:gd name="connsiteY40" fmla="*/ 387619 h 606439"/>
                    <a:gd name="connsiteX41" fmla="*/ 260880 w 521831"/>
                    <a:gd name="connsiteY41" fmla="*/ 387712 h 606439"/>
                    <a:gd name="connsiteX42" fmla="*/ 246193 w 521831"/>
                    <a:gd name="connsiteY42" fmla="*/ 387619 h 606439"/>
                    <a:gd name="connsiteX43" fmla="*/ 227014 w 521831"/>
                    <a:gd name="connsiteY43" fmla="*/ 404882 h 606439"/>
                    <a:gd name="connsiteX44" fmla="*/ 218033 w 521831"/>
                    <a:gd name="connsiteY44" fmla="*/ 407868 h 606439"/>
                    <a:gd name="connsiteX45" fmla="*/ 203158 w 521831"/>
                    <a:gd name="connsiteY45" fmla="*/ 393404 h 606439"/>
                    <a:gd name="connsiteX46" fmla="*/ 203158 w 521831"/>
                    <a:gd name="connsiteY46" fmla="*/ 362330 h 606439"/>
                    <a:gd name="connsiteX47" fmla="*/ 218033 w 521831"/>
                    <a:gd name="connsiteY47" fmla="*/ 348240 h 606439"/>
                    <a:gd name="connsiteX48" fmla="*/ 260891 w 521831"/>
                    <a:gd name="connsiteY48" fmla="*/ 0 h 606439"/>
                    <a:gd name="connsiteX49" fmla="*/ 433412 w 521831"/>
                    <a:gd name="connsiteY49" fmla="*/ 57425 h 606439"/>
                    <a:gd name="connsiteX50" fmla="*/ 400591 w 521831"/>
                    <a:gd name="connsiteY50" fmla="*/ 80301 h 606439"/>
                    <a:gd name="connsiteX51" fmla="*/ 389183 w 521831"/>
                    <a:gd name="connsiteY51" fmla="*/ 96361 h 606439"/>
                    <a:gd name="connsiteX52" fmla="*/ 378149 w 521831"/>
                    <a:gd name="connsiteY52" fmla="*/ 134457 h 606439"/>
                    <a:gd name="connsiteX53" fmla="*/ 378056 w 521831"/>
                    <a:gd name="connsiteY53" fmla="*/ 135578 h 606439"/>
                    <a:gd name="connsiteX54" fmla="*/ 370575 w 521831"/>
                    <a:gd name="connsiteY54" fmla="*/ 186560 h 606439"/>
                    <a:gd name="connsiteX55" fmla="*/ 381142 w 521831"/>
                    <a:gd name="connsiteY55" fmla="*/ 210837 h 606439"/>
                    <a:gd name="connsiteX56" fmla="*/ 353931 w 521831"/>
                    <a:gd name="connsiteY56" fmla="*/ 260044 h 606439"/>
                    <a:gd name="connsiteX57" fmla="*/ 296143 w 521831"/>
                    <a:gd name="connsiteY57" fmla="*/ 330261 h 606439"/>
                    <a:gd name="connsiteX58" fmla="*/ 260891 w 521831"/>
                    <a:gd name="connsiteY58" fmla="*/ 338291 h 606439"/>
                    <a:gd name="connsiteX59" fmla="*/ 225639 w 521831"/>
                    <a:gd name="connsiteY59" fmla="*/ 330261 h 606439"/>
                    <a:gd name="connsiteX60" fmla="*/ 167758 w 521831"/>
                    <a:gd name="connsiteY60" fmla="*/ 260044 h 606439"/>
                    <a:gd name="connsiteX61" fmla="*/ 140548 w 521831"/>
                    <a:gd name="connsiteY61" fmla="*/ 210837 h 606439"/>
                    <a:gd name="connsiteX62" fmla="*/ 151207 w 521831"/>
                    <a:gd name="connsiteY62" fmla="*/ 186560 h 606439"/>
                    <a:gd name="connsiteX63" fmla="*/ 143727 w 521831"/>
                    <a:gd name="connsiteY63" fmla="*/ 135578 h 606439"/>
                    <a:gd name="connsiteX64" fmla="*/ 143633 w 521831"/>
                    <a:gd name="connsiteY64" fmla="*/ 134457 h 606439"/>
                    <a:gd name="connsiteX65" fmla="*/ 132599 w 521831"/>
                    <a:gd name="connsiteY65" fmla="*/ 96361 h 606439"/>
                    <a:gd name="connsiteX66" fmla="*/ 121192 w 521831"/>
                    <a:gd name="connsiteY66" fmla="*/ 80301 h 606439"/>
                    <a:gd name="connsiteX67" fmla="*/ 88277 w 521831"/>
                    <a:gd name="connsiteY67" fmla="*/ 57425 h 606439"/>
                    <a:gd name="connsiteX68" fmla="*/ 260891 w 521831"/>
                    <a:gd name="connsiteY68" fmla="*/ 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21831" h="606439">
                      <a:moveTo>
                        <a:pt x="176656" y="380983"/>
                      </a:moveTo>
                      <a:cubicBezTo>
                        <a:pt x="181238" y="380983"/>
                        <a:pt x="185072" y="383691"/>
                        <a:pt x="186943" y="387521"/>
                      </a:cubicBezTo>
                      <a:cubicBezTo>
                        <a:pt x="204711" y="417314"/>
                        <a:pt x="237817" y="495486"/>
                        <a:pt x="260916" y="497073"/>
                      </a:cubicBezTo>
                      <a:cubicBezTo>
                        <a:pt x="284014" y="495486"/>
                        <a:pt x="317026" y="417314"/>
                        <a:pt x="334888" y="387521"/>
                      </a:cubicBezTo>
                      <a:cubicBezTo>
                        <a:pt x="336665" y="383691"/>
                        <a:pt x="340593" y="380983"/>
                        <a:pt x="345082" y="380983"/>
                      </a:cubicBezTo>
                      <a:cubicBezTo>
                        <a:pt x="347233" y="380983"/>
                        <a:pt x="349103" y="381637"/>
                        <a:pt x="350786" y="382571"/>
                      </a:cubicBezTo>
                      <a:cubicBezTo>
                        <a:pt x="357239" y="386026"/>
                        <a:pt x="394927" y="408441"/>
                        <a:pt x="416530" y="416286"/>
                      </a:cubicBezTo>
                      <a:cubicBezTo>
                        <a:pt x="489193" y="442437"/>
                        <a:pt x="521831" y="469055"/>
                        <a:pt x="521831" y="487267"/>
                      </a:cubicBezTo>
                      <a:lnTo>
                        <a:pt x="521831" y="606439"/>
                      </a:lnTo>
                      <a:lnTo>
                        <a:pt x="260916" y="606439"/>
                      </a:lnTo>
                      <a:lnTo>
                        <a:pt x="0" y="606439"/>
                      </a:lnTo>
                      <a:lnTo>
                        <a:pt x="0" y="487267"/>
                      </a:lnTo>
                      <a:cubicBezTo>
                        <a:pt x="0" y="469055"/>
                        <a:pt x="32638" y="442437"/>
                        <a:pt x="105301" y="416286"/>
                      </a:cubicBezTo>
                      <a:cubicBezTo>
                        <a:pt x="126904" y="408441"/>
                        <a:pt x="164592" y="386026"/>
                        <a:pt x="170951" y="382571"/>
                      </a:cubicBezTo>
                      <a:cubicBezTo>
                        <a:pt x="172634" y="381637"/>
                        <a:pt x="174598" y="380983"/>
                        <a:pt x="176656" y="380983"/>
                      </a:cubicBezTo>
                      <a:close/>
                      <a:moveTo>
                        <a:pt x="218033" y="348240"/>
                      </a:moveTo>
                      <a:cubicBezTo>
                        <a:pt x="218875" y="348240"/>
                        <a:pt x="219623" y="348333"/>
                        <a:pt x="220372" y="348427"/>
                      </a:cubicBezTo>
                      <a:cubicBezTo>
                        <a:pt x="220559" y="348520"/>
                        <a:pt x="220840" y="348520"/>
                        <a:pt x="221027" y="348520"/>
                      </a:cubicBezTo>
                      <a:cubicBezTo>
                        <a:pt x="221027" y="348520"/>
                        <a:pt x="221120" y="348613"/>
                        <a:pt x="221120" y="348613"/>
                      </a:cubicBezTo>
                      <a:cubicBezTo>
                        <a:pt x="221588" y="348707"/>
                        <a:pt x="221962" y="348800"/>
                        <a:pt x="222336" y="348893"/>
                      </a:cubicBezTo>
                      <a:cubicBezTo>
                        <a:pt x="222524" y="348893"/>
                        <a:pt x="222711" y="348987"/>
                        <a:pt x="222898" y="349080"/>
                      </a:cubicBezTo>
                      <a:cubicBezTo>
                        <a:pt x="223085" y="349173"/>
                        <a:pt x="223272" y="349173"/>
                        <a:pt x="223553" y="349266"/>
                      </a:cubicBezTo>
                      <a:cubicBezTo>
                        <a:pt x="224956" y="349920"/>
                        <a:pt x="226359" y="350666"/>
                        <a:pt x="227575" y="351693"/>
                      </a:cubicBezTo>
                      <a:cubicBezTo>
                        <a:pt x="234498" y="357105"/>
                        <a:pt x="238989" y="367183"/>
                        <a:pt x="247783" y="367836"/>
                      </a:cubicBezTo>
                      <a:cubicBezTo>
                        <a:pt x="248625" y="367929"/>
                        <a:pt x="249467" y="367929"/>
                        <a:pt x="250309" y="367929"/>
                      </a:cubicBezTo>
                      <a:cubicBezTo>
                        <a:pt x="251151" y="367929"/>
                        <a:pt x="256390" y="367836"/>
                        <a:pt x="260880" y="367836"/>
                      </a:cubicBezTo>
                      <a:cubicBezTo>
                        <a:pt x="265371" y="367836"/>
                        <a:pt x="270610" y="367929"/>
                        <a:pt x="271358" y="367929"/>
                      </a:cubicBezTo>
                      <a:cubicBezTo>
                        <a:pt x="272294" y="367929"/>
                        <a:pt x="273136" y="367929"/>
                        <a:pt x="273978" y="367836"/>
                      </a:cubicBezTo>
                      <a:cubicBezTo>
                        <a:pt x="282772" y="367183"/>
                        <a:pt x="287169" y="357105"/>
                        <a:pt x="294186" y="351693"/>
                      </a:cubicBezTo>
                      <a:cubicBezTo>
                        <a:pt x="295402" y="350666"/>
                        <a:pt x="296711" y="349920"/>
                        <a:pt x="298208" y="349266"/>
                      </a:cubicBezTo>
                      <a:cubicBezTo>
                        <a:pt x="298395" y="349173"/>
                        <a:pt x="298676" y="349173"/>
                        <a:pt x="298863" y="349080"/>
                      </a:cubicBezTo>
                      <a:cubicBezTo>
                        <a:pt x="299050" y="348987"/>
                        <a:pt x="299237" y="348893"/>
                        <a:pt x="299331" y="348893"/>
                      </a:cubicBezTo>
                      <a:cubicBezTo>
                        <a:pt x="299799" y="348800"/>
                        <a:pt x="300173" y="348707"/>
                        <a:pt x="300547" y="348613"/>
                      </a:cubicBezTo>
                      <a:cubicBezTo>
                        <a:pt x="300641" y="348613"/>
                        <a:pt x="300641" y="348520"/>
                        <a:pt x="300734" y="348520"/>
                      </a:cubicBezTo>
                      <a:cubicBezTo>
                        <a:pt x="300921" y="348520"/>
                        <a:pt x="301108" y="348520"/>
                        <a:pt x="301296" y="348427"/>
                      </a:cubicBezTo>
                      <a:cubicBezTo>
                        <a:pt x="302138" y="348333"/>
                        <a:pt x="302886" y="348240"/>
                        <a:pt x="303728" y="348240"/>
                      </a:cubicBezTo>
                      <a:cubicBezTo>
                        <a:pt x="311680" y="348240"/>
                        <a:pt x="318135" y="354492"/>
                        <a:pt x="318603" y="362330"/>
                      </a:cubicBezTo>
                      <a:lnTo>
                        <a:pt x="318603" y="393404"/>
                      </a:lnTo>
                      <a:cubicBezTo>
                        <a:pt x="318322" y="401429"/>
                        <a:pt x="311774" y="407868"/>
                        <a:pt x="303728" y="407868"/>
                      </a:cubicBezTo>
                      <a:cubicBezTo>
                        <a:pt x="300360" y="407868"/>
                        <a:pt x="297273" y="406748"/>
                        <a:pt x="294747" y="404882"/>
                      </a:cubicBezTo>
                      <a:cubicBezTo>
                        <a:pt x="286327" y="399376"/>
                        <a:pt x="280620" y="387899"/>
                        <a:pt x="275475" y="387619"/>
                      </a:cubicBezTo>
                      <a:lnTo>
                        <a:pt x="260880" y="387712"/>
                      </a:lnTo>
                      <a:lnTo>
                        <a:pt x="246193" y="387619"/>
                      </a:lnTo>
                      <a:cubicBezTo>
                        <a:pt x="241047" y="387899"/>
                        <a:pt x="235434" y="399376"/>
                        <a:pt x="227014" y="404882"/>
                      </a:cubicBezTo>
                      <a:cubicBezTo>
                        <a:pt x="224488" y="406748"/>
                        <a:pt x="221401" y="407868"/>
                        <a:pt x="218033" y="407868"/>
                      </a:cubicBezTo>
                      <a:cubicBezTo>
                        <a:pt x="209894" y="407868"/>
                        <a:pt x="203345" y="401429"/>
                        <a:pt x="203158" y="393404"/>
                      </a:cubicBezTo>
                      <a:lnTo>
                        <a:pt x="203158" y="362330"/>
                      </a:lnTo>
                      <a:cubicBezTo>
                        <a:pt x="203532" y="354492"/>
                        <a:pt x="210081" y="348240"/>
                        <a:pt x="218033" y="348240"/>
                      </a:cubicBezTo>
                      <a:close/>
                      <a:moveTo>
                        <a:pt x="260891" y="0"/>
                      </a:moveTo>
                      <a:cubicBezTo>
                        <a:pt x="317557" y="0"/>
                        <a:pt x="433412" y="35949"/>
                        <a:pt x="433412" y="57425"/>
                      </a:cubicBezTo>
                      <a:cubicBezTo>
                        <a:pt x="433412" y="66015"/>
                        <a:pt x="421256" y="73858"/>
                        <a:pt x="400591" y="80301"/>
                      </a:cubicBezTo>
                      <a:cubicBezTo>
                        <a:pt x="399375" y="85997"/>
                        <a:pt x="395355" y="91412"/>
                        <a:pt x="389183" y="96361"/>
                      </a:cubicBezTo>
                      <a:cubicBezTo>
                        <a:pt x="388155" y="111394"/>
                        <a:pt x="384134" y="123906"/>
                        <a:pt x="378149" y="134457"/>
                      </a:cubicBezTo>
                      <a:cubicBezTo>
                        <a:pt x="378149" y="134831"/>
                        <a:pt x="378056" y="135204"/>
                        <a:pt x="378056" y="135578"/>
                      </a:cubicBezTo>
                      <a:cubicBezTo>
                        <a:pt x="375905" y="157801"/>
                        <a:pt x="370575" y="186560"/>
                        <a:pt x="370575" y="186560"/>
                      </a:cubicBezTo>
                      <a:cubicBezTo>
                        <a:pt x="370575" y="186560"/>
                        <a:pt x="381142" y="191415"/>
                        <a:pt x="381142" y="210837"/>
                      </a:cubicBezTo>
                      <a:cubicBezTo>
                        <a:pt x="377401" y="259764"/>
                        <a:pt x="357952" y="238662"/>
                        <a:pt x="353931" y="260044"/>
                      </a:cubicBezTo>
                      <a:cubicBezTo>
                        <a:pt x="347292" y="295713"/>
                        <a:pt x="315780" y="321390"/>
                        <a:pt x="296143" y="330261"/>
                      </a:cubicBezTo>
                      <a:cubicBezTo>
                        <a:pt x="284736" y="335396"/>
                        <a:pt x="273141" y="338011"/>
                        <a:pt x="260891" y="338291"/>
                      </a:cubicBezTo>
                      <a:cubicBezTo>
                        <a:pt x="248642" y="338011"/>
                        <a:pt x="236953" y="335396"/>
                        <a:pt x="225639" y="330261"/>
                      </a:cubicBezTo>
                      <a:cubicBezTo>
                        <a:pt x="206003" y="321390"/>
                        <a:pt x="174491" y="295713"/>
                        <a:pt x="167758" y="260044"/>
                      </a:cubicBezTo>
                      <a:cubicBezTo>
                        <a:pt x="163737" y="238662"/>
                        <a:pt x="144288" y="259764"/>
                        <a:pt x="140548" y="210837"/>
                      </a:cubicBezTo>
                      <a:cubicBezTo>
                        <a:pt x="140548" y="191415"/>
                        <a:pt x="151207" y="186560"/>
                        <a:pt x="151207" y="186560"/>
                      </a:cubicBezTo>
                      <a:cubicBezTo>
                        <a:pt x="151207" y="186560"/>
                        <a:pt x="145784" y="157801"/>
                        <a:pt x="143727" y="135578"/>
                      </a:cubicBezTo>
                      <a:cubicBezTo>
                        <a:pt x="143633" y="135204"/>
                        <a:pt x="143633" y="134831"/>
                        <a:pt x="143633" y="134457"/>
                      </a:cubicBezTo>
                      <a:cubicBezTo>
                        <a:pt x="137555" y="123906"/>
                        <a:pt x="133534" y="111394"/>
                        <a:pt x="132599" y="96361"/>
                      </a:cubicBezTo>
                      <a:cubicBezTo>
                        <a:pt x="126428" y="91412"/>
                        <a:pt x="122407" y="85997"/>
                        <a:pt x="121192" y="80301"/>
                      </a:cubicBezTo>
                      <a:cubicBezTo>
                        <a:pt x="100526" y="73858"/>
                        <a:pt x="88277" y="66015"/>
                        <a:pt x="88277" y="57425"/>
                      </a:cubicBezTo>
                      <a:cubicBezTo>
                        <a:pt x="88277" y="35949"/>
                        <a:pt x="204132" y="0"/>
                        <a:pt x="260891" y="0"/>
                      </a:cubicBezTo>
                      <a:close/>
                    </a:path>
                  </a:pathLst>
                </a:custGeom>
                <a:solidFill>
                  <a:schemeClr val="bg1"/>
                </a:solidFill>
                <a:ln>
                  <a:noFill/>
                </a:ln>
              </p:spPr>
              <p:txBody>
                <a:bodyPr/>
                <a:lstStyle/>
                <a:p>
                  <a:endParaRPr lang="zh-CN" altLang="en-US">
                    <a:latin typeface="Calibri" panose="020F0502020204030204" charset="0"/>
                    <a:cs typeface="Calibri" panose="020F0502020204030204" charset="0"/>
                    <a:sym typeface="+mn-lt"/>
                  </a:endParaRPr>
                </a:p>
              </p:txBody>
            </p:sp>
          </p:grpSp>
        </p:grpSp>
      </p:grpSp>
      <p:pic>
        <p:nvPicPr>
          <p:cNvPr id="3" name="图片 2"/>
          <p:cNvPicPr/>
          <p:nvPr/>
        </p:nvPicPr>
        <p:blipFill>
          <a:blip r:embed="rId1"/>
          <a:stretch>
            <a:fillRect/>
          </a:stretch>
        </p:blipFill>
        <p:spPr>
          <a:xfrm>
            <a:off x="1412240" y="885825"/>
            <a:ext cx="941070" cy="960120"/>
          </a:xfrm>
          <a:prstGeom prst="rect">
            <a:avLst/>
          </a:prstGeom>
        </p:spPr>
      </p:pic>
      <p:pic>
        <p:nvPicPr>
          <p:cNvPr id="2" name="图片 1"/>
          <p:cNvPicPr>
            <a:picLocks noChangeAspect="1"/>
          </p:cNvPicPr>
          <p:nvPr/>
        </p:nvPicPr>
        <p:blipFill>
          <a:blip r:embed="rId2"/>
          <a:stretch>
            <a:fillRect/>
          </a:stretch>
        </p:blipFill>
        <p:spPr>
          <a:xfrm>
            <a:off x="2518410" y="955675"/>
            <a:ext cx="805815" cy="805815"/>
          </a:xfrm>
          <a:prstGeom prst="ellipse">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3885" y="775970"/>
            <a:ext cx="11073130" cy="582549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Calibri" panose="020F0502020204030204" charset="0"/>
              <a:cs typeface="Calibri" panose="020F0502020204030204" charset="0"/>
              <a:sym typeface="+mn-lt"/>
            </a:endParaRPr>
          </a:p>
        </p:txBody>
      </p:sp>
      <p:grpSp>
        <p:nvGrpSpPr>
          <p:cNvPr id="2" name="组合 1"/>
          <p:cNvGrpSpPr/>
          <p:nvPr/>
        </p:nvGrpSpPr>
        <p:grpSpPr>
          <a:xfrm>
            <a:off x="0" y="0"/>
            <a:ext cx="2032000" cy="1219200"/>
            <a:chOff x="0" y="0"/>
            <a:chExt cx="4064000" cy="2438400"/>
          </a:xfrm>
          <a:solidFill>
            <a:srgbClr val="003BA3"/>
          </a:solidFill>
        </p:grpSpPr>
        <p:sp>
          <p:nvSpPr>
            <p:cNvPr id="10" name="直角三角形 9"/>
            <p:cNvSpPr/>
            <p:nvPr/>
          </p:nvSpPr>
          <p:spPr>
            <a:xfrm rot="10800000" flipH="1">
              <a:off x="0" y="0"/>
              <a:ext cx="4064000" cy="2438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sp>
        <p:nvSpPr>
          <p:cNvPr id="11" name="文本框 10"/>
          <p:cNvSpPr txBox="1"/>
          <p:nvPr/>
        </p:nvSpPr>
        <p:spPr>
          <a:xfrm>
            <a:off x="4484721" y="192644"/>
            <a:ext cx="3311525" cy="583565"/>
          </a:xfrm>
          <a:prstGeom prst="rect">
            <a:avLst/>
          </a:prstGeom>
          <a:noFill/>
        </p:spPr>
        <p:txBody>
          <a:bodyPr wrap="none"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l"/>
            <a:r>
              <a:rPr lang="en-US" altLang="zh-CN" sz="3200" dirty="0">
                <a:solidFill>
                  <a:srgbClr val="003BA3"/>
                </a:solidFill>
                <a:latin typeface="Calibri" panose="020F0502020204030204" charset="0"/>
                <a:ea typeface="+mn-ea"/>
                <a:cs typeface="Calibri" panose="020F0502020204030204" charset="0"/>
                <a:sym typeface="+mn-lt"/>
              </a:rPr>
              <a:t>3-2 Technical route</a:t>
            </a:r>
            <a:endParaRPr lang="en-US" altLang="zh-CN" sz="3200" dirty="0">
              <a:solidFill>
                <a:srgbClr val="003BA3"/>
              </a:solidFill>
              <a:latin typeface="Calibri" panose="020F0502020204030204" charset="0"/>
              <a:ea typeface="+mn-ea"/>
              <a:cs typeface="Calibri" panose="020F0502020204030204" charset="0"/>
              <a:sym typeface="+mn-lt"/>
            </a:endParaRPr>
          </a:p>
        </p:txBody>
      </p:sp>
      <p:sp>
        <p:nvSpPr>
          <p:cNvPr id="26" name="Rectangle 26"/>
          <p:cNvSpPr/>
          <p:nvPr/>
        </p:nvSpPr>
        <p:spPr>
          <a:xfrm>
            <a:off x="8462963" y="2329542"/>
            <a:ext cx="787400" cy="787400"/>
          </a:xfrm>
          <a:custGeom>
            <a:avLst/>
            <a:gdLst>
              <a:gd name="T0" fmla="*/ 10240 w 10880"/>
              <a:gd name="T1" fmla="*/ 8320 h 10880"/>
              <a:gd name="T2" fmla="*/ 2848 w 10880"/>
              <a:gd name="T3" fmla="*/ 8320 h 10880"/>
              <a:gd name="T4" fmla="*/ 1920 w 10880"/>
              <a:gd name="T5" fmla="*/ 1568 h 10880"/>
              <a:gd name="T6" fmla="*/ 320 w 10880"/>
              <a:gd name="T7" fmla="*/ 0 h 10880"/>
              <a:gd name="T8" fmla="*/ 0 w 10880"/>
              <a:gd name="T9" fmla="*/ 320 h 10880"/>
              <a:gd name="T10" fmla="*/ 320 w 10880"/>
              <a:gd name="T11" fmla="*/ 640 h 10880"/>
              <a:gd name="T12" fmla="*/ 1280 w 10880"/>
              <a:gd name="T13" fmla="*/ 1632 h 10880"/>
              <a:gd name="T14" fmla="*/ 2240 w 10880"/>
              <a:gd name="T15" fmla="*/ 8672 h 10880"/>
              <a:gd name="T16" fmla="*/ 2560 w 10880"/>
              <a:gd name="T17" fmla="*/ 8960 h 10880"/>
              <a:gd name="T18" fmla="*/ 10240 w 10880"/>
              <a:gd name="T19" fmla="*/ 8960 h 10880"/>
              <a:gd name="T20" fmla="*/ 10560 w 10880"/>
              <a:gd name="T21" fmla="*/ 8640 h 10880"/>
              <a:gd name="T22" fmla="*/ 10240 w 10880"/>
              <a:gd name="T23" fmla="*/ 8320 h 10880"/>
              <a:gd name="T24" fmla="*/ 10816 w 10880"/>
              <a:gd name="T25" fmla="*/ 3008 h 10880"/>
              <a:gd name="T26" fmla="*/ 10560 w 10880"/>
              <a:gd name="T27" fmla="*/ 2880 h 10880"/>
              <a:gd name="T28" fmla="*/ 2880 w 10880"/>
              <a:gd name="T29" fmla="*/ 2880 h 10880"/>
              <a:gd name="T30" fmla="*/ 2560 w 10880"/>
              <a:gd name="T31" fmla="*/ 3200 h 10880"/>
              <a:gd name="T32" fmla="*/ 2880 w 10880"/>
              <a:gd name="T33" fmla="*/ 3520 h 10880"/>
              <a:gd name="T34" fmla="*/ 10144 w 10880"/>
              <a:gd name="T35" fmla="*/ 3520 h 10880"/>
              <a:gd name="T36" fmla="*/ 9344 w 10880"/>
              <a:gd name="T37" fmla="*/ 6432 h 10880"/>
              <a:gd name="T38" fmla="*/ 3488 w 10880"/>
              <a:gd name="T39" fmla="*/ 7040 h 10880"/>
              <a:gd name="T40" fmla="*/ 3200 w 10880"/>
              <a:gd name="T41" fmla="*/ 7392 h 10880"/>
              <a:gd name="T42" fmla="*/ 3520 w 10880"/>
              <a:gd name="T43" fmla="*/ 7680 h 10880"/>
              <a:gd name="T44" fmla="*/ 3552 w 10880"/>
              <a:gd name="T45" fmla="*/ 7680 h 10880"/>
              <a:gd name="T46" fmla="*/ 9632 w 10880"/>
              <a:gd name="T47" fmla="*/ 7040 h 10880"/>
              <a:gd name="T48" fmla="*/ 9920 w 10880"/>
              <a:gd name="T49" fmla="*/ 6816 h 10880"/>
              <a:gd name="T50" fmla="*/ 10880 w 10880"/>
              <a:gd name="T51" fmla="*/ 3296 h 10880"/>
              <a:gd name="T52" fmla="*/ 10816 w 10880"/>
              <a:gd name="T53" fmla="*/ 3008 h 10880"/>
              <a:gd name="T54" fmla="*/ 3520 w 10880"/>
              <a:gd name="T55" fmla="*/ 9600 h 10880"/>
              <a:gd name="T56" fmla="*/ 2880 w 10880"/>
              <a:gd name="T57" fmla="*/ 10240 h 10880"/>
              <a:gd name="T58" fmla="*/ 3520 w 10880"/>
              <a:gd name="T59" fmla="*/ 10880 h 10880"/>
              <a:gd name="T60" fmla="*/ 4160 w 10880"/>
              <a:gd name="T61" fmla="*/ 10240 h 10880"/>
              <a:gd name="T62" fmla="*/ 3520 w 10880"/>
              <a:gd name="T63" fmla="*/ 9600 h 10880"/>
              <a:gd name="T64" fmla="*/ 8640 w 10880"/>
              <a:gd name="T65" fmla="*/ 9600 h 10880"/>
              <a:gd name="T66" fmla="*/ 8000 w 10880"/>
              <a:gd name="T67" fmla="*/ 10240 h 10880"/>
              <a:gd name="T68" fmla="*/ 8640 w 10880"/>
              <a:gd name="T69" fmla="*/ 10880 h 10880"/>
              <a:gd name="T70" fmla="*/ 9280 w 10880"/>
              <a:gd name="T71" fmla="*/ 10240 h 10880"/>
              <a:gd name="T72" fmla="*/ 8640 w 10880"/>
              <a:gd name="T73" fmla="*/ 9600 h 10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80" h="10880">
                <a:moveTo>
                  <a:pt x="10240" y="8320"/>
                </a:moveTo>
                <a:lnTo>
                  <a:pt x="2848" y="8320"/>
                </a:lnTo>
                <a:lnTo>
                  <a:pt x="1920" y="1568"/>
                </a:lnTo>
                <a:cubicBezTo>
                  <a:pt x="1792" y="640"/>
                  <a:pt x="1120" y="0"/>
                  <a:pt x="320" y="0"/>
                </a:cubicBezTo>
                <a:cubicBezTo>
                  <a:pt x="128" y="0"/>
                  <a:pt x="0" y="128"/>
                  <a:pt x="0" y="320"/>
                </a:cubicBezTo>
                <a:cubicBezTo>
                  <a:pt x="0" y="512"/>
                  <a:pt x="128" y="640"/>
                  <a:pt x="320" y="640"/>
                </a:cubicBezTo>
                <a:cubicBezTo>
                  <a:pt x="896" y="640"/>
                  <a:pt x="1216" y="1152"/>
                  <a:pt x="1280" y="1632"/>
                </a:cubicBezTo>
                <a:lnTo>
                  <a:pt x="2240" y="8672"/>
                </a:lnTo>
                <a:cubicBezTo>
                  <a:pt x="2272" y="8832"/>
                  <a:pt x="2400" y="8960"/>
                  <a:pt x="2560" y="8960"/>
                </a:cubicBezTo>
                <a:lnTo>
                  <a:pt x="10240" y="8960"/>
                </a:lnTo>
                <a:cubicBezTo>
                  <a:pt x="10432" y="8960"/>
                  <a:pt x="10560" y="8832"/>
                  <a:pt x="10560" y="8640"/>
                </a:cubicBezTo>
                <a:cubicBezTo>
                  <a:pt x="10560" y="8448"/>
                  <a:pt x="10432" y="8320"/>
                  <a:pt x="10240" y="8320"/>
                </a:cubicBezTo>
                <a:close/>
                <a:moveTo>
                  <a:pt x="10816" y="3008"/>
                </a:moveTo>
                <a:cubicBezTo>
                  <a:pt x="10752" y="2944"/>
                  <a:pt x="10656" y="2880"/>
                  <a:pt x="10560" y="2880"/>
                </a:cubicBezTo>
                <a:lnTo>
                  <a:pt x="2880" y="2880"/>
                </a:lnTo>
                <a:cubicBezTo>
                  <a:pt x="2688" y="2880"/>
                  <a:pt x="2560" y="3008"/>
                  <a:pt x="2560" y="3200"/>
                </a:cubicBezTo>
                <a:cubicBezTo>
                  <a:pt x="2560" y="3392"/>
                  <a:pt x="2688" y="3520"/>
                  <a:pt x="2880" y="3520"/>
                </a:cubicBezTo>
                <a:lnTo>
                  <a:pt x="10144" y="3520"/>
                </a:lnTo>
                <a:lnTo>
                  <a:pt x="9344" y="6432"/>
                </a:lnTo>
                <a:lnTo>
                  <a:pt x="3488" y="7040"/>
                </a:lnTo>
                <a:cubicBezTo>
                  <a:pt x="3328" y="7072"/>
                  <a:pt x="3200" y="7200"/>
                  <a:pt x="3200" y="7392"/>
                </a:cubicBezTo>
                <a:cubicBezTo>
                  <a:pt x="3232" y="7552"/>
                  <a:pt x="3360" y="7680"/>
                  <a:pt x="3520" y="7680"/>
                </a:cubicBezTo>
                <a:lnTo>
                  <a:pt x="3552" y="7680"/>
                </a:lnTo>
                <a:lnTo>
                  <a:pt x="9632" y="7040"/>
                </a:lnTo>
                <a:cubicBezTo>
                  <a:pt x="9760" y="7040"/>
                  <a:pt x="9888" y="6944"/>
                  <a:pt x="9920" y="6816"/>
                </a:cubicBezTo>
                <a:lnTo>
                  <a:pt x="10880" y="3296"/>
                </a:lnTo>
                <a:cubicBezTo>
                  <a:pt x="10880" y="3200"/>
                  <a:pt x="10880" y="3072"/>
                  <a:pt x="10816" y="3008"/>
                </a:cubicBezTo>
                <a:close/>
                <a:moveTo>
                  <a:pt x="3520" y="9600"/>
                </a:moveTo>
                <a:cubicBezTo>
                  <a:pt x="3168" y="9600"/>
                  <a:pt x="2880" y="9888"/>
                  <a:pt x="2880" y="10240"/>
                </a:cubicBezTo>
                <a:cubicBezTo>
                  <a:pt x="2880" y="10592"/>
                  <a:pt x="3168" y="10880"/>
                  <a:pt x="3520" y="10880"/>
                </a:cubicBezTo>
                <a:cubicBezTo>
                  <a:pt x="3872" y="10880"/>
                  <a:pt x="4160" y="10592"/>
                  <a:pt x="4160" y="10240"/>
                </a:cubicBezTo>
                <a:cubicBezTo>
                  <a:pt x="4160" y="9888"/>
                  <a:pt x="3872" y="9600"/>
                  <a:pt x="3520" y="9600"/>
                </a:cubicBezTo>
                <a:close/>
                <a:moveTo>
                  <a:pt x="8640" y="9600"/>
                </a:moveTo>
                <a:cubicBezTo>
                  <a:pt x="8288" y="9600"/>
                  <a:pt x="8000" y="9888"/>
                  <a:pt x="8000" y="10240"/>
                </a:cubicBezTo>
                <a:cubicBezTo>
                  <a:pt x="8000" y="10592"/>
                  <a:pt x="8288" y="10880"/>
                  <a:pt x="8640" y="10880"/>
                </a:cubicBezTo>
                <a:cubicBezTo>
                  <a:pt x="8992" y="10880"/>
                  <a:pt x="9280" y="10592"/>
                  <a:pt x="9280" y="10240"/>
                </a:cubicBezTo>
                <a:cubicBezTo>
                  <a:pt x="9280" y="9888"/>
                  <a:pt x="8992" y="9600"/>
                  <a:pt x="8640" y="96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latin typeface="Calibri" panose="020F0502020204030204" charset="0"/>
              <a:cs typeface="Calibri" panose="020F0502020204030204" charset="0"/>
            </a:endParaRPr>
          </a:p>
        </p:txBody>
      </p:sp>
      <p:sp>
        <p:nvSpPr>
          <p:cNvPr id="29" name="Oval 35"/>
          <p:cNvSpPr/>
          <p:nvPr/>
        </p:nvSpPr>
        <p:spPr>
          <a:xfrm>
            <a:off x="6320473" y="4376147"/>
            <a:ext cx="803910" cy="748030"/>
          </a:xfrm>
          <a:custGeom>
            <a:avLst/>
            <a:gdLst>
              <a:gd name="T0" fmla="*/ 10400 w 12000"/>
              <a:gd name="T1" fmla="*/ 11200 h 11200"/>
              <a:gd name="T2" fmla="*/ 1600 w 12000"/>
              <a:gd name="T3" fmla="*/ 11200 h 11200"/>
              <a:gd name="T4" fmla="*/ 0 w 12000"/>
              <a:gd name="T5" fmla="*/ 9600 h 11200"/>
              <a:gd name="T6" fmla="*/ 0 w 12000"/>
              <a:gd name="T7" fmla="*/ 1600 h 11200"/>
              <a:gd name="T8" fmla="*/ 1600 w 12000"/>
              <a:gd name="T9" fmla="*/ 0 h 11200"/>
              <a:gd name="T10" fmla="*/ 10400 w 12000"/>
              <a:gd name="T11" fmla="*/ 0 h 11200"/>
              <a:gd name="T12" fmla="*/ 12000 w 12000"/>
              <a:gd name="T13" fmla="*/ 1600 h 11200"/>
              <a:gd name="T14" fmla="*/ 12000 w 12000"/>
              <a:gd name="T15" fmla="*/ 9600 h 11200"/>
              <a:gd name="T16" fmla="*/ 10400 w 12000"/>
              <a:gd name="T17" fmla="*/ 11200 h 11200"/>
              <a:gd name="T18" fmla="*/ 1600 w 12000"/>
              <a:gd name="T19" fmla="*/ 800 h 11200"/>
              <a:gd name="T20" fmla="*/ 800 w 12000"/>
              <a:gd name="T21" fmla="*/ 1600 h 11200"/>
              <a:gd name="T22" fmla="*/ 800 w 12000"/>
              <a:gd name="T23" fmla="*/ 9600 h 11200"/>
              <a:gd name="T24" fmla="*/ 1600 w 12000"/>
              <a:gd name="T25" fmla="*/ 10400 h 11200"/>
              <a:gd name="T26" fmla="*/ 10400 w 12000"/>
              <a:gd name="T27" fmla="*/ 10400 h 11200"/>
              <a:gd name="T28" fmla="*/ 11200 w 12000"/>
              <a:gd name="T29" fmla="*/ 9600 h 11200"/>
              <a:gd name="T30" fmla="*/ 11200 w 12000"/>
              <a:gd name="T31" fmla="*/ 1600 h 11200"/>
              <a:gd name="T32" fmla="*/ 10400 w 12000"/>
              <a:gd name="T33" fmla="*/ 800 h 11200"/>
              <a:gd name="T34" fmla="*/ 1600 w 12000"/>
              <a:gd name="T35" fmla="*/ 800 h 11200"/>
              <a:gd name="T36" fmla="*/ 6000 w 12000"/>
              <a:gd name="T37" fmla="*/ 7200 h 11200"/>
              <a:gd name="T38" fmla="*/ 3200 w 12000"/>
              <a:gd name="T39" fmla="*/ 4600 h 11200"/>
              <a:gd name="T40" fmla="*/ 3200 w 12000"/>
              <a:gd name="T41" fmla="*/ 2400 h 11200"/>
              <a:gd name="T42" fmla="*/ 4000 w 12000"/>
              <a:gd name="T43" fmla="*/ 2400 h 11200"/>
              <a:gd name="T44" fmla="*/ 4000 w 12000"/>
              <a:gd name="T45" fmla="*/ 4600 h 11200"/>
              <a:gd name="T46" fmla="*/ 6000 w 12000"/>
              <a:gd name="T47" fmla="*/ 6400 h 11200"/>
              <a:gd name="T48" fmla="*/ 8000 w 12000"/>
              <a:gd name="T49" fmla="*/ 4600 h 11200"/>
              <a:gd name="T50" fmla="*/ 8000 w 12000"/>
              <a:gd name="T51" fmla="*/ 2400 h 11200"/>
              <a:gd name="T52" fmla="*/ 8800 w 12000"/>
              <a:gd name="T53" fmla="*/ 2400 h 11200"/>
              <a:gd name="T54" fmla="*/ 8800 w 12000"/>
              <a:gd name="T55" fmla="*/ 4600 h 11200"/>
              <a:gd name="T56" fmla="*/ 6000 w 12000"/>
              <a:gd name="T57" fmla="*/ 7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00" h="11200">
                <a:moveTo>
                  <a:pt x="10400" y="11200"/>
                </a:moveTo>
                <a:lnTo>
                  <a:pt x="1600" y="11200"/>
                </a:lnTo>
                <a:cubicBezTo>
                  <a:pt x="718" y="11200"/>
                  <a:pt x="0" y="10482"/>
                  <a:pt x="0" y="9600"/>
                </a:cubicBezTo>
                <a:lnTo>
                  <a:pt x="0" y="1600"/>
                </a:lnTo>
                <a:cubicBezTo>
                  <a:pt x="0" y="718"/>
                  <a:pt x="718" y="0"/>
                  <a:pt x="1600" y="0"/>
                </a:cubicBezTo>
                <a:lnTo>
                  <a:pt x="10400" y="0"/>
                </a:lnTo>
                <a:cubicBezTo>
                  <a:pt x="11282" y="0"/>
                  <a:pt x="12000" y="718"/>
                  <a:pt x="12000" y="1600"/>
                </a:cubicBezTo>
                <a:lnTo>
                  <a:pt x="12000" y="9600"/>
                </a:lnTo>
                <a:cubicBezTo>
                  <a:pt x="12000" y="10482"/>
                  <a:pt x="11282" y="11200"/>
                  <a:pt x="10400" y="11200"/>
                </a:cubicBezTo>
                <a:close/>
                <a:moveTo>
                  <a:pt x="1600" y="800"/>
                </a:moveTo>
                <a:cubicBezTo>
                  <a:pt x="1159" y="800"/>
                  <a:pt x="800" y="1159"/>
                  <a:pt x="800" y="1600"/>
                </a:cubicBezTo>
                <a:lnTo>
                  <a:pt x="800" y="9600"/>
                </a:lnTo>
                <a:cubicBezTo>
                  <a:pt x="800" y="10042"/>
                  <a:pt x="1159" y="10400"/>
                  <a:pt x="1600" y="10400"/>
                </a:cubicBezTo>
                <a:lnTo>
                  <a:pt x="10400" y="10400"/>
                </a:lnTo>
                <a:cubicBezTo>
                  <a:pt x="10842" y="10400"/>
                  <a:pt x="11200" y="10042"/>
                  <a:pt x="11200" y="9600"/>
                </a:cubicBezTo>
                <a:lnTo>
                  <a:pt x="11200" y="1600"/>
                </a:lnTo>
                <a:cubicBezTo>
                  <a:pt x="11200" y="1159"/>
                  <a:pt x="10842" y="800"/>
                  <a:pt x="10400" y="800"/>
                </a:cubicBezTo>
                <a:lnTo>
                  <a:pt x="1600" y="800"/>
                </a:lnTo>
                <a:close/>
                <a:moveTo>
                  <a:pt x="6000" y="7200"/>
                </a:moveTo>
                <a:cubicBezTo>
                  <a:pt x="4456" y="7200"/>
                  <a:pt x="3200" y="6034"/>
                  <a:pt x="3200" y="4600"/>
                </a:cubicBezTo>
                <a:lnTo>
                  <a:pt x="3200" y="2400"/>
                </a:lnTo>
                <a:lnTo>
                  <a:pt x="4000" y="2400"/>
                </a:lnTo>
                <a:lnTo>
                  <a:pt x="4000" y="4600"/>
                </a:lnTo>
                <a:cubicBezTo>
                  <a:pt x="4000" y="5593"/>
                  <a:pt x="4898" y="6400"/>
                  <a:pt x="6000" y="6400"/>
                </a:cubicBezTo>
                <a:cubicBezTo>
                  <a:pt x="7102" y="6400"/>
                  <a:pt x="8000" y="5593"/>
                  <a:pt x="8000" y="4600"/>
                </a:cubicBezTo>
                <a:lnTo>
                  <a:pt x="8000" y="2400"/>
                </a:lnTo>
                <a:lnTo>
                  <a:pt x="8800" y="2400"/>
                </a:lnTo>
                <a:lnTo>
                  <a:pt x="8800" y="4600"/>
                </a:lnTo>
                <a:cubicBezTo>
                  <a:pt x="8800" y="6034"/>
                  <a:pt x="7544" y="7200"/>
                  <a:pt x="6000" y="72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8830FE"/>
              </a:solidFill>
              <a:latin typeface="Calibri" panose="020F0502020204030204" charset="0"/>
              <a:cs typeface="Calibri" panose="020F0502020204030204" charset="0"/>
            </a:endParaRPr>
          </a:p>
        </p:txBody>
      </p:sp>
      <p:sp>
        <p:nvSpPr>
          <p:cNvPr id="6" name="文本框 5"/>
          <p:cNvSpPr txBox="1"/>
          <p:nvPr/>
        </p:nvSpPr>
        <p:spPr>
          <a:xfrm>
            <a:off x="3117850" y="6265545"/>
            <a:ext cx="6046470" cy="294005"/>
          </a:xfrm>
          <a:prstGeom prst="rect">
            <a:avLst/>
          </a:prstGeom>
          <a:noFill/>
        </p:spPr>
        <p:txBody>
          <a:bodyPr wrap="square" rtlCol="0" anchor="t">
            <a:spAutoFit/>
          </a:bodyPr>
          <a:p>
            <a:pPr lvl="0" indent="0" algn="ctr">
              <a:lnSpc>
                <a:spcPct val="110000"/>
              </a:lnSpc>
              <a:spcBef>
                <a:spcPct val="0"/>
              </a:spcBef>
              <a:spcAft>
                <a:spcPct val="0"/>
              </a:spcAft>
              <a:buClrTx/>
              <a:buSzTx/>
              <a:buNone/>
            </a:pPr>
            <a:r>
              <a:rPr lang="en-US" altLang="zh-CN" sz="1200" dirty="0">
                <a:solidFill>
                  <a:schemeClr val="tx1"/>
                </a:solidFill>
                <a:latin typeface="Calibri" panose="020F0502020204030204" charset="0"/>
                <a:cs typeface="Calibri" panose="020F0502020204030204" charset="0"/>
                <a:sym typeface="+mn-lt"/>
              </a:rPr>
              <a:t>Technical route</a:t>
            </a:r>
            <a:r>
              <a:rPr lang="en-US" altLang="zh-CN" sz="1200" dirty="0">
                <a:solidFill>
                  <a:schemeClr val="tx1"/>
                </a:solidFill>
                <a:uFillTx/>
                <a:latin typeface="Calibri" panose="020F0502020204030204" charset="0"/>
                <a:ea typeface="+mj-ea"/>
                <a:cs typeface="Calibri" panose="020F0502020204030204" charset="0"/>
                <a:sym typeface="+mn-ea"/>
              </a:rPr>
              <a:t> for Technological Evolution from the Three-dimensional PSE Perspective</a:t>
            </a:r>
            <a:endParaRPr lang="en-US" altLang="zh-CN" sz="1200" dirty="0">
              <a:solidFill>
                <a:schemeClr val="tx1"/>
              </a:solidFill>
              <a:uFillTx/>
              <a:latin typeface="Calibri" panose="020F0502020204030204" charset="0"/>
              <a:ea typeface="+mj-ea"/>
              <a:cs typeface="Calibri" panose="020F0502020204030204" charset="0"/>
              <a:sym typeface="+mn-ea"/>
            </a:endParaRPr>
          </a:p>
        </p:txBody>
      </p:sp>
      <p:pic>
        <p:nvPicPr>
          <p:cNvPr id="7" name="图片 6" descr="图片 2"/>
          <p:cNvPicPr>
            <a:picLocks noChangeAspect="1"/>
          </p:cNvPicPr>
          <p:nvPr/>
        </p:nvPicPr>
        <p:blipFill>
          <a:blip r:embed="rId1"/>
          <a:stretch>
            <a:fillRect/>
          </a:stretch>
        </p:blipFill>
        <p:spPr>
          <a:xfrm>
            <a:off x="2333625" y="821055"/>
            <a:ext cx="7524115" cy="54622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3885" y="965200"/>
            <a:ext cx="11073130" cy="582549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Calibri" panose="020F0502020204030204" charset="0"/>
              <a:cs typeface="Calibri" panose="020F0502020204030204" charset="0"/>
              <a:sym typeface="+mn-lt"/>
            </a:endParaRPr>
          </a:p>
        </p:txBody>
      </p:sp>
      <p:grpSp>
        <p:nvGrpSpPr>
          <p:cNvPr id="2" name="组合 1"/>
          <p:cNvGrpSpPr/>
          <p:nvPr/>
        </p:nvGrpSpPr>
        <p:grpSpPr>
          <a:xfrm>
            <a:off x="0" y="0"/>
            <a:ext cx="2032000" cy="1219200"/>
            <a:chOff x="0" y="0"/>
            <a:chExt cx="4064000" cy="2438400"/>
          </a:xfrm>
          <a:solidFill>
            <a:srgbClr val="003BA3"/>
          </a:solidFill>
        </p:grpSpPr>
        <p:sp>
          <p:nvSpPr>
            <p:cNvPr id="10" name="直角三角形 9"/>
            <p:cNvSpPr/>
            <p:nvPr/>
          </p:nvSpPr>
          <p:spPr>
            <a:xfrm rot="10800000" flipH="1">
              <a:off x="0" y="0"/>
              <a:ext cx="4064000" cy="2438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sp>
        <p:nvSpPr>
          <p:cNvPr id="11" name="文本框 10"/>
          <p:cNvSpPr txBox="1"/>
          <p:nvPr/>
        </p:nvSpPr>
        <p:spPr>
          <a:xfrm>
            <a:off x="4484721" y="192644"/>
            <a:ext cx="3311525" cy="583565"/>
          </a:xfrm>
          <a:prstGeom prst="rect">
            <a:avLst/>
          </a:prstGeom>
          <a:noFill/>
        </p:spPr>
        <p:txBody>
          <a:bodyPr wrap="none"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l"/>
            <a:r>
              <a:rPr lang="en-US" altLang="zh-CN" sz="3200" dirty="0">
                <a:solidFill>
                  <a:srgbClr val="003BA3"/>
                </a:solidFill>
                <a:latin typeface="Calibri" panose="020F0502020204030204" charset="0"/>
                <a:ea typeface="+mn-ea"/>
                <a:cs typeface="Calibri" panose="020F0502020204030204" charset="0"/>
                <a:sym typeface="+mn-lt"/>
              </a:rPr>
              <a:t>3-2 Technical route</a:t>
            </a:r>
            <a:endParaRPr lang="en-US" altLang="zh-CN" sz="3200" dirty="0">
              <a:solidFill>
                <a:srgbClr val="003BA3"/>
              </a:solidFill>
              <a:latin typeface="Calibri" panose="020F0502020204030204" charset="0"/>
              <a:ea typeface="+mn-ea"/>
              <a:cs typeface="Calibri" panose="020F0502020204030204" charset="0"/>
              <a:sym typeface="+mn-lt"/>
            </a:endParaRPr>
          </a:p>
        </p:txBody>
      </p:sp>
      <p:sp>
        <p:nvSpPr>
          <p:cNvPr id="26" name="Rectangle 26"/>
          <p:cNvSpPr/>
          <p:nvPr/>
        </p:nvSpPr>
        <p:spPr>
          <a:xfrm>
            <a:off x="8462963" y="2329542"/>
            <a:ext cx="787400" cy="787400"/>
          </a:xfrm>
          <a:custGeom>
            <a:avLst/>
            <a:gdLst>
              <a:gd name="T0" fmla="*/ 10240 w 10880"/>
              <a:gd name="T1" fmla="*/ 8320 h 10880"/>
              <a:gd name="T2" fmla="*/ 2848 w 10880"/>
              <a:gd name="T3" fmla="*/ 8320 h 10880"/>
              <a:gd name="T4" fmla="*/ 1920 w 10880"/>
              <a:gd name="T5" fmla="*/ 1568 h 10880"/>
              <a:gd name="T6" fmla="*/ 320 w 10880"/>
              <a:gd name="T7" fmla="*/ 0 h 10880"/>
              <a:gd name="T8" fmla="*/ 0 w 10880"/>
              <a:gd name="T9" fmla="*/ 320 h 10880"/>
              <a:gd name="T10" fmla="*/ 320 w 10880"/>
              <a:gd name="T11" fmla="*/ 640 h 10880"/>
              <a:gd name="T12" fmla="*/ 1280 w 10880"/>
              <a:gd name="T13" fmla="*/ 1632 h 10880"/>
              <a:gd name="T14" fmla="*/ 2240 w 10880"/>
              <a:gd name="T15" fmla="*/ 8672 h 10880"/>
              <a:gd name="T16" fmla="*/ 2560 w 10880"/>
              <a:gd name="T17" fmla="*/ 8960 h 10880"/>
              <a:gd name="T18" fmla="*/ 10240 w 10880"/>
              <a:gd name="T19" fmla="*/ 8960 h 10880"/>
              <a:gd name="T20" fmla="*/ 10560 w 10880"/>
              <a:gd name="T21" fmla="*/ 8640 h 10880"/>
              <a:gd name="T22" fmla="*/ 10240 w 10880"/>
              <a:gd name="T23" fmla="*/ 8320 h 10880"/>
              <a:gd name="T24" fmla="*/ 10816 w 10880"/>
              <a:gd name="T25" fmla="*/ 3008 h 10880"/>
              <a:gd name="T26" fmla="*/ 10560 w 10880"/>
              <a:gd name="T27" fmla="*/ 2880 h 10880"/>
              <a:gd name="T28" fmla="*/ 2880 w 10880"/>
              <a:gd name="T29" fmla="*/ 2880 h 10880"/>
              <a:gd name="T30" fmla="*/ 2560 w 10880"/>
              <a:gd name="T31" fmla="*/ 3200 h 10880"/>
              <a:gd name="T32" fmla="*/ 2880 w 10880"/>
              <a:gd name="T33" fmla="*/ 3520 h 10880"/>
              <a:gd name="T34" fmla="*/ 10144 w 10880"/>
              <a:gd name="T35" fmla="*/ 3520 h 10880"/>
              <a:gd name="T36" fmla="*/ 9344 w 10880"/>
              <a:gd name="T37" fmla="*/ 6432 h 10880"/>
              <a:gd name="T38" fmla="*/ 3488 w 10880"/>
              <a:gd name="T39" fmla="*/ 7040 h 10880"/>
              <a:gd name="T40" fmla="*/ 3200 w 10880"/>
              <a:gd name="T41" fmla="*/ 7392 h 10880"/>
              <a:gd name="T42" fmla="*/ 3520 w 10880"/>
              <a:gd name="T43" fmla="*/ 7680 h 10880"/>
              <a:gd name="T44" fmla="*/ 3552 w 10880"/>
              <a:gd name="T45" fmla="*/ 7680 h 10880"/>
              <a:gd name="T46" fmla="*/ 9632 w 10880"/>
              <a:gd name="T47" fmla="*/ 7040 h 10880"/>
              <a:gd name="T48" fmla="*/ 9920 w 10880"/>
              <a:gd name="T49" fmla="*/ 6816 h 10880"/>
              <a:gd name="T50" fmla="*/ 10880 w 10880"/>
              <a:gd name="T51" fmla="*/ 3296 h 10880"/>
              <a:gd name="T52" fmla="*/ 10816 w 10880"/>
              <a:gd name="T53" fmla="*/ 3008 h 10880"/>
              <a:gd name="T54" fmla="*/ 3520 w 10880"/>
              <a:gd name="T55" fmla="*/ 9600 h 10880"/>
              <a:gd name="T56" fmla="*/ 2880 w 10880"/>
              <a:gd name="T57" fmla="*/ 10240 h 10880"/>
              <a:gd name="T58" fmla="*/ 3520 w 10880"/>
              <a:gd name="T59" fmla="*/ 10880 h 10880"/>
              <a:gd name="T60" fmla="*/ 4160 w 10880"/>
              <a:gd name="T61" fmla="*/ 10240 h 10880"/>
              <a:gd name="T62" fmla="*/ 3520 w 10880"/>
              <a:gd name="T63" fmla="*/ 9600 h 10880"/>
              <a:gd name="T64" fmla="*/ 8640 w 10880"/>
              <a:gd name="T65" fmla="*/ 9600 h 10880"/>
              <a:gd name="T66" fmla="*/ 8000 w 10880"/>
              <a:gd name="T67" fmla="*/ 10240 h 10880"/>
              <a:gd name="T68" fmla="*/ 8640 w 10880"/>
              <a:gd name="T69" fmla="*/ 10880 h 10880"/>
              <a:gd name="T70" fmla="*/ 9280 w 10880"/>
              <a:gd name="T71" fmla="*/ 10240 h 10880"/>
              <a:gd name="T72" fmla="*/ 8640 w 10880"/>
              <a:gd name="T73" fmla="*/ 9600 h 10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80" h="10880">
                <a:moveTo>
                  <a:pt x="10240" y="8320"/>
                </a:moveTo>
                <a:lnTo>
                  <a:pt x="2848" y="8320"/>
                </a:lnTo>
                <a:lnTo>
                  <a:pt x="1920" y="1568"/>
                </a:lnTo>
                <a:cubicBezTo>
                  <a:pt x="1792" y="640"/>
                  <a:pt x="1120" y="0"/>
                  <a:pt x="320" y="0"/>
                </a:cubicBezTo>
                <a:cubicBezTo>
                  <a:pt x="128" y="0"/>
                  <a:pt x="0" y="128"/>
                  <a:pt x="0" y="320"/>
                </a:cubicBezTo>
                <a:cubicBezTo>
                  <a:pt x="0" y="512"/>
                  <a:pt x="128" y="640"/>
                  <a:pt x="320" y="640"/>
                </a:cubicBezTo>
                <a:cubicBezTo>
                  <a:pt x="896" y="640"/>
                  <a:pt x="1216" y="1152"/>
                  <a:pt x="1280" y="1632"/>
                </a:cubicBezTo>
                <a:lnTo>
                  <a:pt x="2240" y="8672"/>
                </a:lnTo>
                <a:cubicBezTo>
                  <a:pt x="2272" y="8832"/>
                  <a:pt x="2400" y="8960"/>
                  <a:pt x="2560" y="8960"/>
                </a:cubicBezTo>
                <a:lnTo>
                  <a:pt x="10240" y="8960"/>
                </a:lnTo>
                <a:cubicBezTo>
                  <a:pt x="10432" y="8960"/>
                  <a:pt x="10560" y="8832"/>
                  <a:pt x="10560" y="8640"/>
                </a:cubicBezTo>
                <a:cubicBezTo>
                  <a:pt x="10560" y="8448"/>
                  <a:pt x="10432" y="8320"/>
                  <a:pt x="10240" y="8320"/>
                </a:cubicBezTo>
                <a:close/>
                <a:moveTo>
                  <a:pt x="10816" y="3008"/>
                </a:moveTo>
                <a:cubicBezTo>
                  <a:pt x="10752" y="2944"/>
                  <a:pt x="10656" y="2880"/>
                  <a:pt x="10560" y="2880"/>
                </a:cubicBezTo>
                <a:lnTo>
                  <a:pt x="2880" y="2880"/>
                </a:lnTo>
                <a:cubicBezTo>
                  <a:pt x="2688" y="2880"/>
                  <a:pt x="2560" y="3008"/>
                  <a:pt x="2560" y="3200"/>
                </a:cubicBezTo>
                <a:cubicBezTo>
                  <a:pt x="2560" y="3392"/>
                  <a:pt x="2688" y="3520"/>
                  <a:pt x="2880" y="3520"/>
                </a:cubicBezTo>
                <a:lnTo>
                  <a:pt x="10144" y="3520"/>
                </a:lnTo>
                <a:lnTo>
                  <a:pt x="9344" y="6432"/>
                </a:lnTo>
                <a:lnTo>
                  <a:pt x="3488" y="7040"/>
                </a:lnTo>
                <a:cubicBezTo>
                  <a:pt x="3328" y="7072"/>
                  <a:pt x="3200" y="7200"/>
                  <a:pt x="3200" y="7392"/>
                </a:cubicBezTo>
                <a:cubicBezTo>
                  <a:pt x="3232" y="7552"/>
                  <a:pt x="3360" y="7680"/>
                  <a:pt x="3520" y="7680"/>
                </a:cubicBezTo>
                <a:lnTo>
                  <a:pt x="3552" y="7680"/>
                </a:lnTo>
                <a:lnTo>
                  <a:pt x="9632" y="7040"/>
                </a:lnTo>
                <a:cubicBezTo>
                  <a:pt x="9760" y="7040"/>
                  <a:pt x="9888" y="6944"/>
                  <a:pt x="9920" y="6816"/>
                </a:cubicBezTo>
                <a:lnTo>
                  <a:pt x="10880" y="3296"/>
                </a:lnTo>
                <a:cubicBezTo>
                  <a:pt x="10880" y="3200"/>
                  <a:pt x="10880" y="3072"/>
                  <a:pt x="10816" y="3008"/>
                </a:cubicBezTo>
                <a:close/>
                <a:moveTo>
                  <a:pt x="3520" y="9600"/>
                </a:moveTo>
                <a:cubicBezTo>
                  <a:pt x="3168" y="9600"/>
                  <a:pt x="2880" y="9888"/>
                  <a:pt x="2880" y="10240"/>
                </a:cubicBezTo>
                <a:cubicBezTo>
                  <a:pt x="2880" y="10592"/>
                  <a:pt x="3168" y="10880"/>
                  <a:pt x="3520" y="10880"/>
                </a:cubicBezTo>
                <a:cubicBezTo>
                  <a:pt x="3872" y="10880"/>
                  <a:pt x="4160" y="10592"/>
                  <a:pt x="4160" y="10240"/>
                </a:cubicBezTo>
                <a:cubicBezTo>
                  <a:pt x="4160" y="9888"/>
                  <a:pt x="3872" y="9600"/>
                  <a:pt x="3520" y="9600"/>
                </a:cubicBezTo>
                <a:close/>
                <a:moveTo>
                  <a:pt x="8640" y="9600"/>
                </a:moveTo>
                <a:cubicBezTo>
                  <a:pt x="8288" y="9600"/>
                  <a:pt x="8000" y="9888"/>
                  <a:pt x="8000" y="10240"/>
                </a:cubicBezTo>
                <a:cubicBezTo>
                  <a:pt x="8000" y="10592"/>
                  <a:pt x="8288" y="10880"/>
                  <a:pt x="8640" y="10880"/>
                </a:cubicBezTo>
                <a:cubicBezTo>
                  <a:pt x="8992" y="10880"/>
                  <a:pt x="9280" y="10592"/>
                  <a:pt x="9280" y="10240"/>
                </a:cubicBezTo>
                <a:cubicBezTo>
                  <a:pt x="9280" y="9888"/>
                  <a:pt x="8992" y="9600"/>
                  <a:pt x="8640" y="96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latin typeface="Calibri" panose="020F0502020204030204" charset="0"/>
              <a:cs typeface="Calibri" panose="020F0502020204030204" charset="0"/>
            </a:endParaRPr>
          </a:p>
        </p:txBody>
      </p:sp>
      <p:sp>
        <p:nvSpPr>
          <p:cNvPr id="29" name="Oval 35"/>
          <p:cNvSpPr/>
          <p:nvPr/>
        </p:nvSpPr>
        <p:spPr>
          <a:xfrm>
            <a:off x="6320473" y="4376147"/>
            <a:ext cx="803910" cy="748030"/>
          </a:xfrm>
          <a:custGeom>
            <a:avLst/>
            <a:gdLst>
              <a:gd name="T0" fmla="*/ 10400 w 12000"/>
              <a:gd name="T1" fmla="*/ 11200 h 11200"/>
              <a:gd name="T2" fmla="*/ 1600 w 12000"/>
              <a:gd name="T3" fmla="*/ 11200 h 11200"/>
              <a:gd name="T4" fmla="*/ 0 w 12000"/>
              <a:gd name="T5" fmla="*/ 9600 h 11200"/>
              <a:gd name="T6" fmla="*/ 0 w 12000"/>
              <a:gd name="T7" fmla="*/ 1600 h 11200"/>
              <a:gd name="T8" fmla="*/ 1600 w 12000"/>
              <a:gd name="T9" fmla="*/ 0 h 11200"/>
              <a:gd name="T10" fmla="*/ 10400 w 12000"/>
              <a:gd name="T11" fmla="*/ 0 h 11200"/>
              <a:gd name="T12" fmla="*/ 12000 w 12000"/>
              <a:gd name="T13" fmla="*/ 1600 h 11200"/>
              <a:gd name="T14" fmla="*/ 12000 w 12000"/>
              <a:gd name="T15" fmla="*/ 9600 h 11200"/>
              <a:gd name="T16" fmla="*/ 10400 w 12000"/>
              <a:gd name="T17" fmla="*/ 11200 h 11200"/>
              <a:gd name="T18" fmla="*/ 1600 w 12000"/>
              <a:gd name="T19" fmla="*/ 800 h 11200"/>
              <a:gd name="T20" fmla="*/ 800 w 12000"/>
              <a:gd name="T21" fmla="*/ 1600 h 11200"/>
              <a:gd name="T22" fmla="*/ 800 w 12000"/>
              <a:gd name="T23" fmla="*/ 9600 h 11200"/>
              <a:gd name="T24" fmla="*/ 1600 w 12000"/>
              <a:gd name="T25" fmla="*/ 10400 h 11200"/>
              <a:gd name="T26" fmla="*/ 10400 w 12000"/>
              <a:gd name="T27" fmla="*/ 10400 h 11200"/>
              <a:gd name="T28" fmla="*/ 11200 w 12000"/>
              <a:gd name="T29" fmla="*/ 9600 h 11200"/>
              <a:gd name="T30" fmla="*/ 11200 w 12000"/>
              <a:gd name="T31" fmla="*/ 1600 h 11200"/>
              <a:gd name="T32" fmla="*/ 10400 w 12000"/>
              <a:gd name="T33" fmla="*/ 800 h 11200"/>
              <a:gd name="T34" fmla="*/ 1600 w 12000"/>
              <a:gd name="T35" fmla="*/ 800 h 11200"/>
              <a:gd name="T36" fmla="*/ 6000 w 12000"/>
              <a:gd name="T37" fmla="*/ 7200 h 11200"/>
              <a:gd name="T38" fmla="*/ 3200 w 12000"/>
              <a:gd name="T39" fmla="*/ 4600 h 11200"/>
              <a:gd name="T40" fmla="*/ 3200 w 12000"/>
              <a:gd name="T41" fmla="*/ 2400 h 11200"/>
              <a:gd name="T42" fmla="*/ 4000 w 12000"/>
              <a:gd name="T43" fmla="*/ 2400 h 11200"/>
              <a:gd name="T44" fmla="*/ 4000 w 12000"/>
              <a:gd name="T45" fmla="*/ 4600 h 11200"/>
              <a:gd name="T46" fmla="*/ 6000 w 12000"/>
              <a:gd name="T47" fmla="*/ 6400 h 11200"/>
              <a:gd name="T48" fmla="*/ 8000 w 12000"/>
              <a:gd name="T49" fmla="*/ 4600 h 11200"/>
              <a:gd name="T50" fmla="*/ 8000 w 12000"/>
              <a:gd name="T51" fmla="*/ 2400 h 11200"/>
              <a:gd name="T52" fmla="*/ 8800 w 12000"/>
              <a:gd name="T53" fmla="*/ 2400 h 11200"/>
              <a:gd name="T54" fmla="*/ 8800 w 12000"/>
              <a:gd name="T55" fmla="*/ 4600 h 11200"/>
              <a:gd name="T56" fmla="*/ 6000 w 12000"/>
              <a:gd name="T57" fmla="*/ 7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00" h="11200">
                <a:moveTo>
                  <a:pt x="10400" y="11200"/>
                </a:moveTo>
                <a:lnTo>
                  <a:pt x="1600" y="11200"/>
                </a:lnTo>
                <a:cubicBezTo>
                  <a:pt x="718" y="11200"/>
                  <a:pt x="0" y="10482"/>
                  <a:pt x="0" y="9600"/>
                </a:cubicBezTo>
                <a:lnTo>
                  <a:pt x="0" y="1600"/>
                </a:lnTo>
                <a:cubicBezTo>
                  <a:pt x="0" y="718"/>
                  <a:pt x="718" y="0"/>
                  <a:pt x="1600" y="0"/>
                </a:cubicBezTo>
                <a:lnTo>
                  <a:pt x="10400" y="0"/>
                </a:lnTo>
                <a:cubicBezTo>
                  <a:pt x="11282" y="0"/>
                  <a:pt x="12000" y="718"/>
                  <a:pt x="12000" y="1600"/>
                </a:cubicBezTo>
                <a:lnTo>
                  <a:pt x="12000" y="9600"/>
                </a:lnTo>
                <a:cubicBezTo>
                  <a:pt x="12000" y="10482"/>
                  <a:pt x="11282" y="11200"/>
                  <a:pt x="10400" y="11200"/>
                </a:cubicBezTo>
                <a:close/>
                <a:moveTo>
                  <a:pt x="1600" y="800"/>
                </a:moveTo>
                <a:cubicBezTo>
                  <a:pt x="1159" y="800"/>
                  <a:pt x="800" y="1159"/>
                  <a:pt x="800" y="1600"/>
                </a:cubicBezTo>
                <a:lnTo>
                  <a:pt x="800" y="9600"/>
                </a:lnTo>
                <a:cubicBezTo>
                  <a:pt x="800" y="10042"/>
                  <a:pt x="1159" y="10400"/>
                  <a:pt x="1600" y="10400"/>
                </a:cubicBezTo>
                <a:lnTo>
                  <a:pt x="10400" y="10400"/>
                </a:lnTo>
                <a:cubicBezTo>
                  <a:pt x="10842" y="10400"/>
                  <a:pt x="11200" y="10042"/>
                  <a:pt x="11200" y="9600"/>
                </a:cubicBezTo>
                <a:lnTo>
                  <a:pt x="11200" y="1600"/>
                </a:lnTo>
                <a:cubicBezTo>
                  <a:pt x="11200" y="1159"/>
                  <a:pt x="10842" y="800"/>
                  <a:pt x="10400" y="800"/>
                </a:cubicBezTo>
                <a:lnTo>
                  <a:pt x="1600" y="800"/>
                </a:lnTo>
                <a:close/>
                <a:moveTo>
                  <a:pt x="6000" y="7200"/>
                </a:moveTo>
                <a:cubicBezTo>
                  <a:pt x="4456" y="7200"/>
                  <a:pt x="3200" y="6034"/>
                  <a:pt x="3200" y="4600"/>
                </a:cubicBezTo>
                <a:lnTo>
                  <a:pt x="3200" y="2400"/>
                </a:lnTo>
                <a:lnTo>
                  <a:pt x="4000" y="2400"/>
                </a:lnTo>
                <a:lnTo>
                  <a:pt x="4000" y="4600"/>
                </a:lnTo>
                <a:cubicBezTo>
                  <a:pt x="4000" y="5593"/>
                  <a:pt x="4898" y="6400"/>
                  <a:pt x="6000" y="6400"/>
                </a:cubicBezTo>
                <a:cubicBezTo>
                  <a:pt x="7102" y="6400"/>
                  <a:pt x="8000" y="5593"/>
                  <a:pt x="8000" y="4600"/>
                </a:cubicBezTo>
                <a:lnTo>
                  <a:pt x="8000" y="2400"/>
                </a:lnTo>
                <a:lnTo>
                  <a:pt x="8800" y="2400"/>
                </a:lnTo>
                <a:lnTo>
                  <a:pt x="8800" y="4600"/>
                </a:lnTo>
                <a:cubicBezTo>
                  <a:pt x="8800" y="6034"/>
                  <a:pt x="7544" y="7200"/>
                  <a:pt x="6000" y="72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8830FE"/>
              </a:solidFill>
              <a:latin typeface="Calibri" panose="020F0502020204030204" charset="0"/>
              <a:cs typeface="Calibri" panose="020F0502020204030204" charset="0"/>
            </a:endParaRPr>
          </a:p>
        </p:txBody>
      </p:sp>
      <p:sp>
        <p:nvSpPr>
          <p:cNvPr id="30" name="文本框 53"/>
          <p:cNvSpPr/>
          <p:nvPr>
            <p:custDataLst>
              <p:tags r:id="rId1"/>
            </p:custDataLst>
          </p:nvPr>
        </p:nvSpPr>
        <p:spPr bwMode="auto">
          <a:xfrm>
            <a:off x="707390" y="1274445"/>
            <a:ext cx="10057765" cy="1793240"/>
          </a:xfrm>
          <a:prstGeom prst="rect">
            <a:avLst/>
          </a:prstGeom>
          <a:noFill/>
          <a:ln>
            <a:noFill/>
          </a:ln>
        </p:spPr>
        <p:txBody>
          <a:bodyPr wrap="square" lIns="71755" tIns="0" rIns="71755" bIns="0" rtlCol="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lnSpc>
                <a:spcPct val="110000"/>
              </a:lnSpc>
              <a:spcBef>
                <a:spcPct val="0"/>
              </a:spcBef>
              <a:spcAft>
                <a:spcPct val="0"/>
              </a:spcAft>
              <a:buClrTx/>
              <a:buSzTx/>
              <a:buFont typeface="Arial" panose="020B0604020202020204" pitchFamily="34" charset="0"/>
              <a:buChar char="•"/>
            </a:pPr>
            <a:r>
              <a:rPr lang="en-US" altLang="zh-CN" b="1" dirty="0">
                <a:solidFill>
                  <a:srgbClr val="003BA3"/>
                </a:solidFill>
                <a:uFillTx/>
                <a:latin typeface="Calibri" panose="020F0502020204030204" charset="0"/>
                <a:ea typeface="+mj-ea"/>
                <a:cs typeface="Calibri" panose="020F0502020204030204" charset="0"/>
                <a:sym typeface="+mn-ea"/>
              </a:rPr>
              <a:t>Key Steps:</a:t>
            </a:r>
            <a:r>
              <a:rPr lang="en-US" altLang="zh-CN" b="1" dirty="0">
                <a:solidFill>
                  <a:srgbClr val="003BA3"/>
                </a:solidFill>
                <a:uFillTx/>
                <a:latin typeface="Calibri" panose="020F0502020204030204" charset="0"/>
                <a:ea typeface="+mj-ea"/>
                <a:cs typeface="Calibri" panose="020F0502020204030204" charset="0"/>
                <a:sym typeface="+mn-ea"/>
              </a:rPr>
              <a:t> </a:t>
            </a:r>
            <a:endParaRPr lang="en-US" altLang="zh-CN" b="1"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solidFill>
                  <a:srgbClr val="C00000"/>
                </a:solidFill>
                <a:latin typeface="Calibri" panose="020F0502020204030204" charset="0"/>
                <a:cs typeface="Calibri" panose="020F0502020204030204" charset="0"/>
                <a:sym typeface="+mn-ea"/>
              </a:rPr>
              <a:t>Step1: Data accquisition &amp; processing</a:t>
            </a:r>
            <a:endParaRPr lang="en-US" altLang="zh-CN">
              <a:ln>
                <a:noFill/>
                <a:prstDash val="sysDot"/>
              </a:ln>
              <a:solidFill>
                <a:srgbClr val="C00000"/>
              </a:solidFill>
              <a:latin typeface="Calibri" panose="020F0502020204030204" charset="0"/>
              <a:cs typeface="Calibri" panose="020F0502020204030204" charset="0"/>
              <a:sym typeface="+mn-ea"/>
            </a:endParaRPr>
          </a:p>
          <a:p>
            <a:pPr marL="1200150" lvl="2"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Domain patent data reterieval and fulltext download.</a:t>
            </a:r>
            <a:endParaRPr lang="en-US" altLang="zh-CN">
              <a:ln>
                <a:noFill/>
                <a:prstDash val="sysDot"/>
              </a:ln>
              <a:latin typeface="Calibri" panose="020F0502020204030204" charset="0"/>
              <a:cs typeface="Calibri" panose="020F0502020204030204" charset="0"/>
              <a:sym typeface="+mn-ea"/>
            </a:endParaRPr>
          </a:p>
          <a:p>
            <a:pPr marL="1200150" lvl="2"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Chinese and English consistency processing.</a:t>
            </a:r>
            <a:endParaRPr lang="en-US" altLang="zh-CN">
              <a:ln>
                <a:noFill/>
                <a:prstDash val="sysDot"/>
              </a:ln>
              <a:latin typeface="Calibri" panose="020F0502020204030204" charset="0"/>
              <a:cs typeface="Calibri" panose="020F0502020204030204" charset="0"/>
              <a:sym typeface="+mn-ea"/>
            </a:endParaRPr>
          </a:p>
          <a:p>
            <a:pPr marL="1200150" lvl="2"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Text segmentation: segment patent texts into titles, abstracts, background technology, invention content, independent claims, and other components.</a:t>
            </a:r>
            <a:endParaRPr lang="en-US" altLang="zh-CN">
              <a:ln>
                <a:noFill/>
                <a:prstDash val="sysDot"/>
              </a:ln>
              <a:latin typeface="Calibri" panose="020F0502020204030204" charset="0"/>
              <a:cs typeface="Calibri" panose="020F0502020204030204" charset="0"/>
              <a:sym typeface="+mn-ea"/>
            </a:endParaRPr>
          </a:p>
        </p:txBody>
      </p:sp>
      <p:pic>
        <p:nvPicPr>
          <p:cNvPr id="4" name="图片 3"/>
          <p:cNvPicPr>
            <a:picLocks noChangeAspect="1"/>
          </p:cNvPicPr>
          <p:nvPr/>
        </p:nvPicPr>
        <p:blipFill>
          <a:blip r:embed="rId2"/>
          <a:stretch>
            <a:fillRect/>
          </a:stretch>
        </p:blipFill>
        <p:spPr>
          <a:xfrm>
            <a:off x="4045585" y="3343910"/>
            <a:ext cx="4100830" cy="27622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3885" y="965200"/>
            <a:ext cx="11073130" cy="582549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Calibri" panose="020F0502020204030204" charset="0"/>
              <a:cs typeface="Calibri" panose="020F0502020204030204" charset="0"/>
              <a:sym typeface="+mn-lt"/>
            </a:endParaRPr>
          </a:p>
        </p:txBody>
      </p:sp>
      <p:grpSp>
        <p:nvGrpSpPr>
          <p:cNvPr id="2" name="组合 1"/>
          <p:cNvGrpSpPr/>
          <p:nvPr/>
        </p:nvGrpSpPr>
        <p:grpSpPr>
          <a:xfrm>
            <a:off x="0" y="0"/>
            <a:ext cx="2032000" cy="1219200"/>
            <a:chOff x="0" y="0"/>
            <a:chExt cx="4064000" cy="2438400"/>
          </a:xfrm>
          <a:solidFill>
            <a:srgbClr val="003BA3"/>
          </a:solidFill>
        </p:grpSpPr>
        <p:sp>
          <p:nvSpPr>
            <p:cNvPr id="10" name="直角三角形 9"/>
            <p:cNvSpPr/>
            <p:nvPr/>
          </p:nvSpPr>
          <p:spPr>
            <a:xfrm rot="10800000" flipH="1">
              <a:off x="0" y="0"/>
              <a:ext cx="4064000" cy="2438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sp>
        <p:nvSpPr>
          <p:cNvPr id="11" name="文本框 10"/>
          <p:cNvSpPr txBox="1"/>
          <p:nvPr/>
        </p:nvSpPr>
        <p:spPr>
          <a:xfrm>
            <a:off x="4484721" y="192644"/>
            <a:ext cx="3311525" cy="583565"/>
          </a:xfrm>
          <a:prstGeom prst="rect">
            <a:avLst/>
          </a:prstGeom>
          <a:noFill/>
        </p:spPr>
        <p:txBody>
          <a:bodyPr wrap="none"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l"/>
            <a:r>
              <a:rPr lang="en-US" altLang="zh-CN" sz="3200" dirty="0">
                <a:solidFill>
                  <a:srgbClr val="003BA3"/>
                </a:solidFill>
                <a:latin typeface="Calibri" panose="020F0502020204030204" charset="0"/>
                <a:ea typeface="+mn-ea"/>
                <a:cs typeface="Calibri" panose="020F0502020204030204" charset="0"/>
                <a:sym typeface="+mn-lt"/>
              </a:rPr>
              <a:t>3-2 Technical route</a:t>
            </a:r>
            <a:endParaRPr lang="en-US" altLang="zh-CN" sz="3200" dirty="0">
              <a:solidFill>
                <a:srgbClr val="003BA3"/>
              </a:solidFill>
              <a:latin typeface="Calibri" panose="020F0502020204030204" charset="0"/>
              <a:ea typeface="+mn-ea"/>
              <a:cs typeface="Calibri" panose="020F0502020204030204" charset="0"/>
              <a:sym typeface="+mn-lt"/>
            </a:endParaRPr>
          </a:p>
        </p:txBody>
      </p:sp>
      <p:sp>
        <p:nvSpPr>
          <p:cNvPr id="26" name="Rectangle 26"/>
          <p:cNvSpPr/>
          <p:nvPr/>
        </p:nvSpPr>
        <p:spPr>
          <a:xfrm>
            <a:off x="8462963" y="2329542"/>
            <a:ext cx="787400" cy="787400"/>
          </a:xfrm>
          <a:custGeom>
            <a:avLst/>
            <a:gdLst>
              <a:gd name="T0" fmla="*/ 10240 w 10880"/>
              <a:gd name="T1" fmla="*/ 8320 h 10880"/>
              <a:gd name="T2" fmla="*/ 2848 w 10880"/>
              <a:gd name="T3" fmla="*/ 8320 h 10880"/>
              <a:gd name="T4" fmla="*/ 1920 w 10880"/>
              <a:gd name="T5" fmla="*/ 1568 h 10880"/>
              <a:gd name="T6" fmla="*/ 320 w 10880"/>
              <a:gd name="T7" fmla="*/ 0 h 10880"/>
              <a:gd name="T8" fmla="*/ 0 w 10880"/>
              <a:gd name="T9" fmla="*/ 320 h 10880"/>
              <a:gd name="T10" fmla="*/ 320 w 10880"/>
              <a:gd name="T11" fmla="*/ 640 h 10880"/>
              <a:gd name="T12" fmla="*/ 1280 w 10880"/>
              <a:gd name="T13" fmla="*/ 1632 h 10880"/>
              <a:gd name="T14" fmla="*/ 2240 w 10880"/>
              <a:gd name="T15" fmla="*/ 8672 h 10880"/>
              <a:gd name="T16" fmla="*/ 2560 w 10880"/>
              <a:gd name="T17" fmla="*/ 8960 h 10880"/>
              <a:gd name="T18" fmla="*/ 10240 w 10880"/>
              <a:gd name="T19" fmla="*/ 8960 h 10880"/>
              <a:gd name="T20" fmla="*/ 10560 w 10880"/>
              <a:gd name="T21" fmla="*/ 8640 h 10880"/>
              <a:gd name="T22" fmla="*/ 10240 w 10880"/>
              <a:gd name="T23" fmla="*/ 8320 h 10880"/>
              <a:gd name="T24" fmla="*/ 10816 w 10880"/>
              <a:gd name="T25" fmla="*/ 3008 h 10880"/>
              <a:gd name="T26" fmla="*/ 10560 w 10880"/>
              <a:gd name="T27" fmla="*/ 2880 h 10880"/>
              <a:gd name="T28" fmla="*/ 2880 w 10880"/>
              <a:gd name="T29" fmla="*/ 2880 h 10880"/>
              <a:gd name="T30" fmla="*/ 2560 w 10880"/>
              <a:gd name="T31" fmla="*/ 3200 h 10880"/>
              <a:gd name="T32" fmla="*/ 2880 w 10880"/>
              <a:gd name="T33" fmla="*/ 3520 h 10880"/>
              <a:gd name="T34" fmla="*/ 10144 w 10880"/>
              <a:gd name="T35" fmla="*/ 3520 h 10880"/>
              <a:gd name="T36" fmla="*/ 9344 w 10880"/>
              <a:gd name="T37" fmla="*/ 6432 h 10880"/>
              <a:gd name="T38" fmla="*/ 3488 w 10880"/>
              <a:gd name="T39" fmla="*/ 7040 h 10880"/>
              <a:gd name="T40" fmla="*/ 3200 w 10880"/>
              <a:gd name="T41" fmla="*/ 7392 h 10880"/>
              <a:gd name="T42" fmla="*/ 3520 w 10880"/>
              <a:gd name="T43" fmla="*/ 7680 h 10880"/>
              <a:gd name="T44" fmla="*/ 3552 w 10880"/>
              <a:gd name="T45" fmla="*/ 7680 h 10880"/>
              <a:gd name="T46" fmla="*/ 9632 w 10880"/>
              <a:gd name="T47" fmla="*/ 7040 h 10880"/>
              <a:gd name="T48" fmla="*/ 9920 w 10880"/>
              <a:gd name="T49" fmla="*/ 6816 h 10880"/>
              <a:gd name="T50" fmla="*/ 10880 w 10880"/>
              <a:gd name="T51" fmla="*/ 3296 h 10880"/>
              <a:gd name="T52" fmla="*/ 10816 w 10880"/>
              <a:gd name="T53" fmla="*/ 3008 h 10880"/>
              <a:gd name="T54" fmla="*/ 3520 w 10880"/>
              <a:gd name="T55" fmla="*/ 9600 h 10880"/>
              <a:gd name="T56" fmla="*/ 2880 w 10880"/>
              <a:gd name="T57" fmla="*/ 10240 h 10880"/>
              <a:gd name="T58" fmla="*/ 3520 w 10880"/>
              <a:gd name="T59" fmla="*/ 10880 h 10880"/>
              <a:gd name="T60" fmla="*/ 4160 w 10880"/>
              <a:gd name="T61" fmla="*/ 10240 h 10880"/>
              <a:gd name="T62" fmla="*/ 3520 w 10880"/>
              <a:gd name="T63" fmla="*/ 9600 h 10880"/>
              <a:gd name="T64" fmla="*/ 8640 w 10880"/>
              <a:gd name="T65" fmla="*/ 9600 h 10880"/>
              <a:gd name="T66" fmla="*/ 8000 w 10880"/>
              <a:gd name="T67" fmla="*/ 10240 h 10880"/>
              <a:gd name="T68" fmla="*/ 8640 w 10880"/>
              <a:gd name="T69" fmla="*/ 10880 h 10880"/>
              <a:gd name="T70" fmla="*/ 9280 w 10880"/>
              <a:gd name="T71" fmla="*/ 10240 h 10880"/>
              <a:gd name="T72" fmla="*/ 8640 w 10880"/>
              <a:gd name="T73" fmla="*/ 9600 h 10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80" h="10880">
                <a:moveTo>
                  <a:pt x="10240" y="8320"/>
                </a:moveTo>
                <a:lnTo>
                  <a:pt x="2848" y="8320"/>
                </a:lnTo>
                <a:lnTo>
                  <a:pt x="1920" y="1568"/>
                </a:lnTo>
                <a:cubicBezTo>
                  <a:pt x="1792" y="640"/>
                  <a:pt x="1120" y="0"/>
                  <a:pt x="320" y="0"/>
                </a:cubicBezTo>
                <a:cubicBezTo>
                  <a:pt x="128" y="0"/>
                  <a:pt x="0" y="128"/>
                  <a:pt x="0" y="320"/>
                </a:cubicBezTo>
                <a:cubicBezTo>
                  <a:pt x="0" y="512"/>
                  <a:pt x="128" y="640"/>
                  <a:pt x="320" y="640"/>
                </a:cubicBezTo>
                <a:cubicBezTo>
                  <a:pt x="896" y="640"/>
                  <a:pt x="1216" y="1152"/>
                  <a:pt x="1280" y="1632"/>
                </a:cubicBezTo>
                <a:lnTo>
                  <a:pt x="2240" y="8672"/>
                </a:lnTo>
                <a:cubicBezTo>
                  <a:pt x="2272" y="8832"/>
                  <a:pt x="2400" y="8960"/>
                  <a:pt x="2560" y="8960"/>
                </a:cubicBezTo>
                <a:lnTo>
                  <a:pt x="10240" y="8960"/>
                </a:lnTo>
                <a:cubicBezTo>
                  <a:pt x="10432" y="8960"/>
                  <a:pt x="10560" y="8832"/>
                  <a:pt x="10560" y="8640"/>
                </a:cubicBezTo>
                <a:cubicBezTo>
                  <a:pt x="10560" y="8448"/>
                  <a:pt x="10432" y="8320"/>
                  <a:pt x="10240" y="8320"/>
                </a:cubicBezTo>
                <a:close/>
                <a:moveTo>
                  <a:pt x="10816" y="3008"/>
                </a:moveTo>
                <a:cubicBezTo>
                  <a:pt x="10752" y="2944"/>
                  <a:pt x="10656" y="2880"/>
                  <a:pt x="10560" y="2880"/>
                </a:cubicBezTo>
                <a:lnTo>
                  <a:pt x="2880" y="2880"/>
                </a:lnTo>
                <a:cubicBezTo>
                  <a:pt x="2688" y="2880"/>
                  <a:pt x="2560" y="3008"/>
                  <a:pt x="2560" y="3200"/>
                </a:cubicBezTo>
                <a:cubicBezTo>
                  <a:pt x="2560" y="3392"/>
                  <a:pt x="2688" y="3520"/>
                  <a:pt x="2880" y="3520"/>
                </a:cubicBezTo>
                <a:lnTo>
                  <a:pt x="10144" y="3520"/>
                </a:lnTo>
                <a:lnTo>
                  <a:pt x="9344" y="6432"/>
                </a:lnTo>
                <a:lnTo>
                  <a:pt x="3488" y="7040"/>
                </a:lnTo>
                <a:cubicBezTo>
                  <a:pt x="3328" y="7072"/>
                  <a:pt x="3200" y="7200"/>
                  <a:pt x="3200" y="7392"/>
                </a:cubicBezTo>
                <a:cubicBezTo>
                  <a:pt x="3232" y="7552"/>
                  <a:pt x="3360" y="7680"/>
                  <a:pt x="3520" y="7680"/>
                </a:cubicBezTo>
                <a:lnTo>
                  <a:pt x="3552" y="7680"/>
                </a:lnTo>
                <a:lnTo>
                  <a:pt x="9632" y="7040"/>
                </a:lnTo>
                <a:cubicBezTo>
                  <a:pt x="9760" y="7040"/>
                  <a:pt x="9888" y="6944"/>
                  <a:pt x="9920" y="6816"/>
                </a:cubicBezTo>
                <a:lnTo>
                  <a:pt x="10880" y="3296"/>
                </a:lnTo>
                <a:cubicBezTo>
                  <a:pt x="10880" y="3200"/>
                  <a:pt x="10880" y="3072"/>
                  <a:pt x="10816" y="3008"/>
                </a:cubicBezTo>
                <a:close/>
                <a:moveTo>
                  <a:pt x="3520" y="9600"/>
                </a:moveTo>
                <a:cubicBezTo>
                  <a:pt x="3168" y="9600"/>
                  <a:pt x="2880" y="9888"/>
                  <a:pt x="2880" y="10240"/>
                </a:cubicBezTo>
                <a:cubicBezTo>
                  <a:pt x="2880" y="10592"/>
                  <a:pt x="3168" y="10880"/>
                  <a:pt x="3520" y="10880"/>
                </a:cubicBezTo>
                <a:cubicBezTo>
                  <a:pt x="3872" y="10880"/>
                  <a:pt x="4160" y="10592"/>
                  <a:pt x="4160" y="10240"/>
                </a:cubicBezTo>
                <a:cubicBezTo>
                  <a:pt x="4160" y="9888"/>
                  <a:pt x="3872" y="9600"/>
                  <a:pt x="3520" y="9600"/>
                </a:cubicBezTo>
                <a:close/>
                <a:moveTo>
                  <a:pt x="8640" y="9600"/>
                </a:moveTo>
                <a:cubicBezTo>
                  <a:pt x="8288" y="9600"/>
                  <a:pt x="8000" y="9888"/>
                  <a:pt x="8000" y="10240"/>
                </a:cubicBezTo>
                <a:cubicBezTo>
                  <a:pt x="8000" y="10592"/>
                  <a:pt x="8288" y="10880"/>
                  <a:pt x="8640" y="10880"/>
                </a:cubicBezTo>
                <a:cubicBezTo>
                  <a:pt x="8992" y="10880"/>
                  <a:pt x="9280" y="10592"/>
                  <a:pt x="9280" y="10240"/>
                </a:cubicBezTo>
                <a:cubicBezTo>
                  <a:pt x="9280" y="9888"/>
                  <a:pt x="8992" y="9600"/>
                  <a:pt x="8640" y="96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latin typeface="Calibri" panose="020F0502020204030204" charset="0"/>
              <a:cs typeface="Calibri" panose="020F0502020204030204" charset="0"/>
            </a:endParaRPr>
          </a:p>
        </p:txBody>
      </p:sp>
      <p:sp>
        <p:nvSpPr>
          <p:cNvPr id="29" name="Oval 35"/>
          <p:cNvSpPr/>
          <p:nvPr/>
        </p:nvSpPr>
        <p:spPr>
          <a:xfrm>
            <a:off x="6320473" y="4376147"/>
            <a:ext cx="803910" cy="748030"/>
          </a:xfrm>
          <a:custGeom>
            <a:avLst/>
            <a:gdLst>
              <a:gd name="T0" fmla="*/ 10400 w 12000"/>
              <a:gd name="T1" fmla="*/ 11200 h 11200"/>
              <a:gd name="T2" fmla="*/ 1600 w 12000"/>
              <a:gd name="T3" fmla="*/ 11200 h 11200"/>
              <a:gd name="T4" fmla="*/ 0 w 12000"/>
              <a:gd name="T5" fmla="*/ 9600 h 11200"/>
              <a:gd name="T6" fmla="*/ 0 w 12000"/>
              <a:gd name="T7" fmla="*/ 1600 h 11200"/>
              <a:gd name="T8" fmla="*/ 1600 w 12000"/>
              <a:gd name="T9" fmla="*/ 0 h 11200"/>
              <a:gd name="T10" fmla="*/ 10400 w 12000"/>
              <a:gd name="T11" fmla="*/ 0 h 11200"/>
              <a:gd name="T12" fmla="*/ 12000 w 12000"/>
              <a:gd name="T13" fmla="*/ 1600 h 11200"/>
              <a:gd name="T14" fmla="*/ 12000 w 12000"/>
              <a:gd name="T15" fmla="*/ 9600 h 11200"/>
              <a:gd name="T16" fmla="*/ 10400 w 12000"/>
              <a:gd name="T17" fmla="*/ 11200 h 11200"/>
              <a:gd name="T18" fmla="*/ 1600 w 12000"/>
              <a:gd name="T19" fmla="*/ 800 h 11200"/>
              <a:gd name="T20" fmla="*/ 800 w 12000"/>
              <a:gd name="T21" fmla="*/ 1600 h 11200"/>
              <a:gd name="T22" fmla="*/ 800 w 12000"/>
              <a:gd name="T23" fmla="*/ 9600 h 11200"/>
              <a:gd name="T24" fmla="*/ 1600 w 12000"/>
              <a:gd name="T25" fmla="*/ 10400 h 11200"/>
              <a:gd name="T26" fmla="*/ 10400 w 12000"/>
              <a:gd name="T27" fmla="*/ 10400 h 11200"/>
              <a:gd name="T28" fmla="*/ 11200 w 12000"/>
              <a:gd name="T29" fmla="*/ 9600 h 11200"/>
              <a:gd name="T30" fmla="*/ 11200 w 12000"/>
              <a:gd name="T31" fmla="*/ 1600 h 11200"/>
              <a:gd name="T32" fmla="*/ 10400 w 12000"/>
              <a:gd name="T33" fmla="*/ 800 h 11200"/>
              <a:gd name="T34" fmla="*/ 1600 w 12000"/>
              <a:gd name="T35" fmla="*/ 800 h 11200"/>
              <a:gd name="T36" fmla="*/ 6000 w 12000"/>
              <a:gd name="T37" fmla="*/ 7200 h 11200"/>
              <a:gd name="T38" fmla="*/ 3200 w 12000"/>
              <a:gd name="T39" fmla="*/ 4600 h 11200"/>
              <a:gd name="T40" fmla="*/ 3200 w 12000"/>
              <a:gd name="T41" fmla="*/ 2400 h 11200"/>
              <a:gd name="T42" fmla="*/ 4000 w 12000"/>
              <a:gd name="T43" fmla="*/ 2400 h 11200"/>
              <a:gd name="T44" fmla="*/ 4000 w 12000"/>
              <a:gd name="T45" fmla="*/ 4600 h 11200"/>
              <a:gd name="T46" fmla="*/ 6000 w 12000"/>
              <a:gd name="T47" fmla="*/ 6400 h 11200"/>
              <a:gd name="T48" fmla="*/ 8000 w 12000"/>
              <a:gd name="T49" fmla="*/ 4600 h 11200"/>
              <a:gd name="T50" fmla="*/ 8000 w 12000"/>
              <a:gd name="T51" fmla="*/ 2400 h 11200"/>
              <a:gd name="T52" fmla="*/ 8800 w 12000"/>
              <a:gd name="T53" fmla="*/ 2400 h 11200"/>
              <a:gd name="T54" fmla="*/ 8800 w 12000"/>
              <a:gd name="T55" fmla="*/ 4600 h 11200"/>
              <a:gd name="T56" fmla="*/ 6000 w 12000"/>
              <a:gd name="T57" fmla="*/ 7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00" h="11200">
                <a:moveTo>
                  <a:pt x="10400" y="11200"/>
                </a:moveTo>
                <a:lnTo>
                  <a:pt x="1600" y="11200"/>
                </a:lnTo>
                <a:cubicBezTo>
                  <a:pt x="718" y="11200"/>
                  <a:pt x="0" y="10482"/>
                  <a:pt x="0" y="9600"/>
                </a:cubicBezTo>
                <a:lnTo>
                  <a:pt x="0" y="1600"/>
                </a:lnTo>
                <a:cubicBezTo>
                  <a:pt x="0" y="718"/>
                  <a:pt x="718" y="0"/>
                  <a:pt x="1600" y="0"/>
                </a:cubicBezTo>
                <a:lnTo>
                  <a:pt x="10400" y="0"/>
                </a:lnTo>
                <a:cubicBezTo>
                  <a:pt x="11282" y="0"/>
                  <a:pt x="12000" y="718"/>
                  <a:pt x="12000" y="1600"/>
                </a:cubicBezTo>
                <a:lnTo>
                  <a:pt x="12000" y="9600"/>
                </a:lnTo>
                <a:cubicBezTo>
                  <a:pt x="12000" y="10482"/>
                  <a:pt x="11282" y="11200"/>
                  <a:pt x="10400" y="11200"/>
                </a:cubicBezTo>
                <a:close/>
                <a:moveTo>
                  <a:pt x="1600" y="800"/>
                </a:moveTo>
                <a:cubicBezTo>
                  <a:pt x="1159" y="800"/>
                  <a:pt x="800" y="1159"/>
                  <a:pt x="800" y="1600"/>
                </a:cubicBezTo>
                <a:lnTo>
                  <a:pt x="800" y="9600"/>
                </a:lnTo>
                <a:cubicBezTo>
                  <a:pt x="800" y="10042"/>
                  <a:pt x="1159" y="10400"/>
                  <a:pt x="1600" y="10400"/>
                </a:cubicBezTo>
                <a:lnTo>
                  <a:pt x="10400" y="10400"/>
                </a:lnTo>
                <a:cubicBezTo>
                  <a:pt x="10842" y="10400"/>
                  <a:pt x="11200" y="10042"/>
                  <a:pt x="11200" y="9600"/>
                </a:cubicBezTo>
                <a:lnTo>
                  <a:pt x="11200" y="1600"/>
                </a:lnTo>
                <a:cubicBezTo>
                  <a:pt x="11200" y="1159"/>
                  <a:pt x="10842" y="800"/>
                  <a:pt x="10400" y="800"/>
                </a:cubicBezTo>
                <a:lnTo>
                  <a:pt x="1600" y="800"/>
                </a:lnTo>
                <a:close/>
                <a:moveTo>
                  <a:pt x="6000" y="7200"/>
                </a:moveTo>
                <a:cubicBezTo>
                  <a:pt x="4456" y="7200"/>
                  <a:pt x="3200" y="6034"/>
                  <a:pt x="3200" y="4600"/>
                </a:cubicBezTo>
                <a:lnTo>
                  <a:pt x="3200" y="2400"/>
                </a:lnTo>
                <a:lnTo>
                  <a:pt x="4000" y="2400"/>
                </a:lnTo>
                <a:lnTo>
                  <a:pt x="4000" y="4600"/>
                </a:lnTo>
                <a:cubicBezTo>
                  <a:pt x="4000" y="5593"/>
                  <a:pt x="4898" y="6400"/>
                  <a:pt x="6000" y="6400"/>
                </a:cubicBezTo>
                <a:cubicBezTo>
                  <a:pt x="7102" y="6400"/>
                  <a:pt x="8000" y="5593"/>
                  <a:pt x="8000" y="4600"/>
                </a:cubicBezTo>
                <a:lnTo>
                  <a:pt x="8000" y="2400"/>
                </a:lnTo>
                <a:lnTo>
                  <a:pt x="8800" y="2400"/>
                </a:lnTo>
                <a:lnTo>
                  <a:pt x="8800" y="4600"/>
                </a:lnTo>
                <a:cubicBezTo>
                  <a:pt x="8800" y="6034"/>
                  <a:pt x="7544" y="7200"/>
                  <a:pt x="6000" y="72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8830FE"/>
              </a:solidFill>
              <a:latin typeface="Calibri" panose="020F0502020204030204" charset="0"/>
              <a:cs typeface="Calibri" panose="020F0502020204030204" charset="0"/>
            </a:endParaRPr>
          </a:p>
        </p:txBody>
      </p:sp>
      <p:sp>
        <p:nvSpPr>
          <p:cNvPr id="30" name="文本框 53"/>
          <p:cNvSpPr/>
          <p:nvPr>
            <p:custDataLst>
              <p:tags r:id="rId1"/>
            </p:custDataLst>
          </p:nvPr>
        </p:nvSpPr>
        <p:spPr bwMode="auto">
          <a:xfrm>
            <a:off x="707390" y="1163320"/>
            <a:ext cx="10139680" cy="1878965"/>
          </a:xfrm>
          <a:prstGeom prst="rect">
            <a:avLst/>
          </a:prstGeom>
          <a:noFill/>
          <a:ln>
            <a:noFill/>
          </a:ln>
        </p:spPr>
        <p:txBody>
          <a:bodyPr wrap="square" lIns="71755" tIns="0" rIns="71755" bIns="0" rtlCol="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lnSpc>
                <a:spcPct val="110000"/>
              </a:lnSpc>
              <a:spcBef>
                <a:spcPct val="0"/>
              </a:spcBef>
              <a:spcAft>
                <a:spcPct val="0"/>
              </a:spcAft>
              <a:buClrTx/>
              <a:buSzTx/>
              <a:buFont typeface="Arial" panose="020B0604020202020204" pitchFamily="34" charset="0"/>
              <a:buChar char="•"/>
            </a:pPr>
            <a:r>
              <a:rPr lang="en-US" altLang="zh-CN" b="1" dirty="0">
                <a:solidFill>
                  <a:srgbClr val="003BA3"/>
                </a:solidFill>
                <a:uFillTx/>
                <a:latin typeface="Calibri" panose="020F0502020204030204" charset="0"/>
                <a:ea typeface="+mj-ea"/>
                <a:cs typeface="Calibri" panose="020F0502020204030204" charset="0"/>
                <a:sym typeface="+mn-ea"/>
              </a:rPr>
              <a:t>Key Steps:</a:t>
            </a:r>
            <a:r>
              <a:rPr lang="en-US" altLang="zh-CN" b="1" dirty="0">
                <a:solidFill>
                  <a:srgbClr val="003BA3"/>
                </a:solidFill>
                <a:uFillTx/>
                <a:latin typeface="Calibri" panose="020F0502020204030204" charset="0"/>
                <a:ea typeface="+mj-ea"/>
                <a:cs typeface="Calibri" panose="020F0502020204030204" charset="0"/>
                <a:sym typeface="+mn-ea"/>
              </a:rPr>
              <a:t> </a:t>
            </a:r>
            <a:endParaRPr lang="en-US" altLang="zh-CN" b="1"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solidFill>
                  <a:srgbClr val="C00000"/>
                </a:solidFill>
                <a:latin typeface="Calibri" panose="020F0502020204030204" charset="0"/>
                <a:cs typeface="Calibri" panose="020F0502020204030204" charset="0"/>
                <a:sym typeface="+mn-ea"/>
              </a:rPr>
              <a:t>Step2: PSE element extraction based on LLM</a:t>
            </a:r>
            <a:endParaRPr lang="en-US" altLang="zh-CN">
              <a:ln>
                <a:noFill/>
                <a:prstDash val="sysDot"/>
              </a:ln>
              <a:solidFill>
                <a:srgbClr val="C00000"/>
              </a:solidFill>
              <a:latin typeface="Calibri" panose="020F0502020204030204" charset="0"/>
              <a:cs typeface="Calibri" panose="020F0502020204030204" charset="0"/>
              <a:sym typeface="+mn-ea"/>
            </a:endParaRPr>
          </a:p>
          <a:p>
            <a:pPr marL="1200150" lvl="2"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Corpus selection:  locates target extraction paragraphs to ensure the accuracy of extraction results.</a:t>
            </a:r>
            <a:endParaRPr lang="en-US" altLang="zh-CN">
              <a:ln>
                <a:noFill/>
                <a:prstDash val="sysDot"/>
              </a:ln>
              <a:latin typeface="Calibri" panose="020F0502020204030204" charset="0"/>
              <a:cs typeface="Calibri" panose="020F0502020204030204" charset="0"/>
              <a:sym typeface="+mn-ea"/>
            </a:endParaRPr>
          </a:p>
          <a:p>
            <a:pPr marL="1200150" lvl="2"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Prompt engineering construction: setting LLM roles, providing task examples, clarifying terminology definitions, elaborating instructions step by step, and standardizing LLM outputs.</a:t>
            </a:r>
            <a:endParaRPr lang="en-US" altLang="zh-CN">
              <a:ln>
                <a:noFill/>
                <a:prstDash val="sysDot"/>
              </a:ln>
              <a:latin typeface="Calibri" panose="020F0502020204030204" charset="0"/>
              <a:cs typeface="Calibri" panose="020F0502020204030204" charset="0"/>
              <a:sym typeface="+mn-ea"/>
            </a:endParaRPr>
          </a:p>
        </p:txBody>
      </p:sp>
      <p:pic>
        <p:nvPicPr>
          <p:cNvPr id="7" name="图片 6"/>
          <p:cNvPicPr>
            <a:picLocks noChangeAspect="1"/>
          </p:cNvPicPr>
          <p:nvPr/>
        </p:nvPicPr>
        <p:blipFill>
          <a:blip r:embed="rId2"/>
          <a:stretch>
            <a:fillRect/>
          </a:stretch>
        </p:blipFill>
        <p:spPr>
          <a:xfrm rot="5400000">
            <a:off x="4603115" y="676275"/>
            <a:ext cx="3085465" cy="83959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3885" y="965200"/>
            <a:ext cx="11073130" cy="582549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Calibri" panose="020F0502020204030204" charset="0"/>
              <a:cs typeface="Calibri" panose="020F0502020204030204" charset="0"/>
              <a:sym typeface="+mn-lt"/>
            </a:endParaRPr>
          </a:p>
        </p:txBody>
      </p:sp>
      <p:grpSp>
        <p:nvGrpSpPr>
          <p:cNvPr id="2" name="组合 1"/>
          <p:cNvGrpSpPr/>
          <p:nvPr/>
        </p:nvGrpSpPr>
        <p:grpSpPr>
          <a:xfrm>
            <a:off x="0" y="0"/>
            <a:ext cx="2032000" cy="1219200"/>
            <a:chOff x="0" y="0"/>
            <a:chExt cx="4064000" cy="2438400"/>
          </a:xfrm>
          <a:solidFill>
            <a:srgbClr val="003BA3"/>
          </a:solidFill>
        </p:grpSpPr>
        <p:sp>
          <p:nvSpPr>
            <p:cNvPr id="10" name="直角三角形 9"/>
            <p:cNvSpPr/>
            <p:nvPr/>
          </p:nvSpPr>
          <p:spPr>
            <a:xfrm rot="10800000" flipH="1">
              <a:off x="0" y="0"/>
              <a:ext cx="4064000" cy="2438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sp>
        <p:nvSpPr>
          <p:cNvPr id="11" name="文本框 10"/>
          <p:cNvSpPr txBox="1"/>
          <p:nvPr/>
        </p:nvSpPr>
        <p:spPr>
          <a:xfrm>
            <a:off x="4484721" y="192644"/>
            <a:ext cx="3311525" cy="583565"/>
          </a:xfrm>
          <a:prstGeom prst="rect">
            <a:avLst/>
          </a:prstGeom>
          <a:noFill/>
        </p:spPr>
        <p:txBody>
          <a:bodyPr wrap="none"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l"/>
            <a:r>
              <a:rPr lang="en-US" altLang="zh-CN" sz="3200" dirty="0">
                <a:solidFill>
                  <a:srgbClr val="003BA3"/>
                </a:solidFill>
                <a:latin typeface="Calibri" panose="020F0502020204030204" charset="0"/>
                <a:ea typeface="+mn-ea"/>
                <a:cs typeface="Calibri" panose="020F0502020204030204" charset="0"/>
                <a:sym typeface="+mn-lt"/>
              </a:rPr>
              <a:t>3-2 Technical route</a:t>
            </a:r>
            <a:endParaRPr lang="en-US" altLang="zh-CN" sz="3200" dirty="0">
              <a:solidFill>
                <a:srgbClr val="003BA3"/>
              </a:solidFill>
              <a:latin typeface="Calibri" panose="020F0502020204030204" charset="0"/>
              <a:ea typeface="+mn-ea"/>
              <a:cs typeface="Calibri" panose="020F0502020204030204" charset="0"/>
              <a:sym typeface="+mn-lt"/>
            </a:endParaRPr>
          </a:p>
        </p:txBody>
      </p:sp>
      <p:sp>
        <p:nvSpPr>
          <p:cNvPr id="26" name="Rectangle 26"/>
          <p:cNvSpPr/>
          <p:nvPr/>
        </p:nvSpPr>
        <p:spPr>
          <a:xfrm>
            <a:off x="8462963" y="2329542"/>
            <a:ext cx="787400" cy="787400"/>
          </a:xfrm>
          <a:custGeom>
            <a:avLst/>
            <a:gdLst>
              <a:gd name="T0" fmla="*/ 10240 w 10880"/>
              <a:gd name="T1" fmla="*/ 8320 h 10880"/>
              <a:gd name="T2" fmla="*/ 2848 w 10880"/>
              <a:gd name="T3" fmla="*/ 8320 h 10880"/>
              <a:gd name="T4" fmla="*/ 1920 w 10880"/>
              <a:gd name="T5" fmla="*/ 1568 h 10880"/>
              <a:gd name="T6" fmla="*/ 320 w 10880"/>
              <a:gd name="T7" fmla="*/ 0 h 10880"/>
              <a:gd name="T8" fmla="*/ 0 w 10880"/>
              <a:gd name="T9" fmla="*/ 320 h 10880"/>
              <a:gd name="T10" fmla="*/ 320 w 10880"/>
              <a:gd name="T11" fmla="*/ 640 h 10880"/>
              <a:gd name="T12" fmla="*/ 1280 w 10880"/>
              <a:gd name="T13" fmla="*/ 1632 h 10880"/>
              <a:gd name="T14" fmla="*/ 2240 w 10880"/>
              <a:gd name="T15" fmla="*/ 8672 h 10880"/>
              <a:gd name="T16" fmla="*/ 2560 w 10880"/>
              <a:gd name="T17" fmla="*/ 8960 h 10880"/>
              <a:gd name="T18" fmla="*/ 10240 w 10880"/>
              <a:gd name="T19" fmla="*/ 8960 h 10880"/>
              <a:gd name="T20" fmla="*/ 10560 w 10880"/>
              <a:gd name="T21" fmla="*/ 8640 h 10880"/>
              <a:gd name="T22" fmla="*/ 10240 w 10880"/>
              <a:gd name="T23" fmla="*/ 8320 h 10880"/>
              <a:gd name="T24" fmla="*/ 10816 w 10880"/>
              <a:gd name="T25" fmla="*/ 3008 h 10880"/>
              <a:gd name="T26" fmla="*/ 10560 w 10880"/>
              <a:gd name="T27" fmla="*/ 2880 h 10880"/>
              <a:gd name="T28" fmla="*/ 2880 w 10880"/>
              <a:gd name="T29" fmla="*/ 2880 h 10880"/>
              <a:gd name="T30" fmla="*/ 2560 w 10880"/>
              <a:gd name="T31" fmla="*/ 3200 h 10880"/>
              <a:gd name="T32" fmla="*/ 2880 w 10880"/>
              <a:gd name="T33" fmla="*/ 3520 h 10880"/>
              <a:gd name="T34" fmla="*/ 10144 w 10880"/>
              <a:gd name="T35" fmla="*/ 3520 h 10880"/>
              <a:gd name="T36" fmla="*/ 9344 w 10880"/>
              <a:gd name="T37" fmla="*/ 6432 h 10880"/>
              <a:gd name="T38" fmla="*/ 3488 w 10880"/>
              <a:gd name="T39" fmla="*/ 7040 h 10880"/>
              <a:gd name="T40" fmla="*/ 3200 w 10880"/>
              <a:gd name="T41" fmla="*/ 7392 h 10880"/>
              <a:gd name="T42" fmla="*/ 3520 w 10880"/>
              <a:gd name="T43" fmla="*/ 7680 h 10880"/>
              <a:gd name="T44" fmla="*/ 3552 w 10880"/>
              <a:gd name="T45" fmla="*/ 7680 h 10880"/>
              <a:gd name="T46" fmla="*/ 9632 w 10880"/>
              <a:gd name="T47" fmla="*/ 7040 h 10880"/>
              <a:gd name="T48" fmla="*/ 9920 w 10880"/>
              <a:gd name="T49" fmla="*/ 6816 h 10880"/>
              <a:gd name="T50" fmla="*/ 10880 w 10880"/>
              <a:gd name="T51" fmla="*/ 3296 h 10880"/>
              <a:gd name="T52" fmla="*/ 10816 w 10880"/>
              <a:gd name="T53" fmla="*/ 3008 h 10880"/>
              <a:gd name="T54" fmla="*/ 3520 w 10880"/>
              <a:gd name="T55" fmla="*/ 9600 h 10880"/>
              <a:gd name="T56" fmla="*/ 2880 w 10880"/>
              <a:gd name="T57" fmla="*/ 10240 h 10880"/>
              <a:gd name="T58" fmla="*/ 3520 w 10880"/>
              <a:gd name="T59" fmla="*/ 10880 h 10880"/>
              <a:gd name="T60" fmla="*/ 4160 w 10880"/>
              <a:gd name="T61" fmla="*/ 10240 h 10880"/>
              <a:gd name="T62" fmla="*/ 3520 w 10880"/>
              <a:gd name="T63" fmla="*/ 9600 h 10880"/>
              <a:gd name="T64" fmla="*/ 8640 w 10880"/>
              <a:gd name="T65" fmla="*/ 9600 h 10880"/>
              <a:gd name="T66" fmla="*/ 8000 w 10880"/>
              <a:gd name="T67" fmla="*/ 10240 h 10880"/>
              <a:gd name="T68" fmla="*/ 8640 w 10880"/>
              <a:gd name="T69" fmla="*/ 10880 h 10880"/>
              <a:gd name="T70" fmla="*/ 9280 w 10880"/>
              <a:gd name="T71" fmla="*/ 10240 h 10880"/>
              <a:gd name="T72" fmla="*/ 8640 w 10880"/>
              <a:gd name="T73" fmla="*/ 9600 h 10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80" h="10880">
                <a:moveTo>
                  <a:pt x="10240" y="8320"/>
                </a:moveTo>
                <a:lnTo>
                  <a:pt x="2848" y="8320"/>
                </a:lnTo>
                <a:lnTo>
                  <a:pt x="1920" y="1568"/>
                </a:lnTo>
                <a:cubicBezTo>
                  <a:pt x="1792" y="640"/>
                  <a:pt x="1120" y="0"/>
                  <a:pt x="320" y="0"/>
                </a:cubicBezTo>
                <a:cubicBezTo>
                  <a:pt x="128" y="0"/>
                  <a:pt x="0" y="128"/>
                  <a:pt x="0" y="320"/>
                </a:cubicBezTo>
                <a:cubicBezTo>
                  <a:pt x="0" y="512"/>
                  <a:pt x="128" y="640"/>
                  <a:pt x="320" y="640"/>
                </a:cubicBezTo>
                <a:cubicBezTo>
                  <a:pt x="896" y="640"/>
                  <a:pt x="1216" y="1152"/>
                  <a:pt x="1280" y="1632"/>
                </a:cubicBezTo>
                <a:lnTo>
                  <a:pt x="2240" y="8672"/>
                </a:lnTo>
                <a:cubicBezTo>
                  <a:pt x="2272" y="8832"/>
                  <a:pt x="2400" y="8960"/>
                  <a:pt x="2560" y="8960"/>
                </a:cubicBezTo>
                <a:lnTo>
                  <a:pt x="10240" y="8960"/>
                </a:lnTo>
                <a:cubicBezTo>
                  <a:pt x="10432" y="8960"/>
                  <a:pt x="10560" y="8832"/>
                  <a:pt x="10560" y="8640"/>
                </a:cubicBezTo>
                <a:cubicBezTo>
                  <a:pt x="10560" y="8448"/>
                  <a:pt x="10432" y="8320"/>
                  <a:pt x="10240" y="8320"/>
                </a:cubicBezTo>
                <a:close/>
                <a:moveTo>
                  <a:pt x="10816" y="3008"/>
                </a:moveTo>
                <a:cubicBezTo>
                  <a:pt x="10752" y="2944"/>
                  <a:pt x="10656" y="2880"/>
                  <a:pt x="10560" y="2880"/>
                </a:cubicBezTo>
                <a:lnTo>
                  <a:pt x="2880" y="2880"/>
                </a:lnTo>
                <a:cubicBezTo>
                  <a:pt x="2688" y="2880"/>
                  <a:pt x="2560" y="3008"/>
                  <a:pt x="2560" y="3200"/>
                </a:cubicBezTo>
                <a:cubicBezTo>
                  <a:pt x="2560" y="3392"/>
                  <a:pt x="2688" y="3520"/>
                  <a:pt x="2880" y="3520"/>
                </a:cubicBezTo>
                <a:lnTo>
                  <a:pt x="10144" y="3520"/>
                </a:lnTo>
                <a:lnTo>
                  <a:pt x="9344" y="6432"/>
                </a:lnTo>
                <a:lnTo>
                  <a:pt x="3488" y="7040"/>
                </a:lnTo>
                <a:cubicBezTo>
                  <a:pt x="3328" y="7072"/>
                  <a:pt x="3200" y="7200"/>
                  <a:pt x="3200" y="7392"/>
                </a:cubicBezTo>
                <a:cubicBezTo>
                  <a:pt x="3232" y="7552"/>
                  <a:pt x="3360" y="7680"/>
                  <a:pt x="3520" y="7680"/>
                </a:cubicBezTo>
                <a:lnTo>
                  <a:pt x="3552" y="7680"/>
                </a:lnTo>
                <a:lnTo>
                  <a:pt x="9632" y="7040"/>
                </a:lnTo>
                <a:cubicBezTo>
                  <a:pt x="9760" y="7040"/>
                  <a:pt x="9888" y="6944"/>
                  <a:pt x="9920" y="6816"/>
                </a:cubicBezTo>
                <a:lnTo>
                  <a:pt x="10880" y="3296"/>
                </a:lnTo>
                <a:cubicBezTo>
                  <a:pt x="10880" y="3200"/>
                  <a:pt x="10880" y="3072"/>
                  <a:pt x="10816" y="3008"/>
                </a:cubicBezTo>
                <a:close/>
                <a:moveTo>
                  <a:pt x="3520" y="9600"/>
                </a:moveTo>
                <a:cubicBezTo>
                  <a:pt x="3168" y="9600"/>
                  <a:pt x="2880" y="9888"/>
                  <a:pt x="2880" y="10240"/>
                </a:cubicBezTo>
                <a:cubicBezTo>
                  <a:pt x="2880" y="10592"/>
                  <a:pt x="3168" y="10880"/>
                  <a:pt x="3520" y="10880"/>
                </a:cubicBezTo>
                <a:cubicBezTo>
                  <a:pt x="3872" y="10880"/>
                  <a:pt x="4160" y="10592"/>
                  <a:pt x="4160" y="10240"/>
                </a:cubicBezTo>
                <a:cubicBezTo>
                  <a:pt x="4160" y="9888"/>
                  <a:pt x="3872" y="9600"/>
                  <a:pt x="3520" y="9600"/>
                </a:cubicBezTo>
                <a:close/>
                <a:moveTo>
                  <a:pt x="8640" y="9600"/>
                </a:moveTo>
                <a:cubicBezTo>
                  <a:pt x="8288" y="9600"/>
                  <a:pt x="8000" y="9888"/>
                  <a:pt x="8000" y="10240"/>
                </a:cubicBezTo>
                <a:cubicBezTo>
                  <a:pt x="8000" y="10592"/>
                  <a:pt x="8288" y="10880"/>
                  <a:pt x="8640" y="10880"/>
                </a:cubicBezTo>
                <a:cubicBezTo>
                  <a:pt x="8992" y="10880"/>
                  <a:pt x="9280" y="10592"/>
                  <a:pt x="9280" y="10240"/>
                </a:cubicBezTo>
                <a:cubicBezTo>
                  <a:pt x="9280" y="9888"/>
                  <a:pt x="8992" y="9600"/>
                  <a:pt x="8640" y="96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latin typeface="Calibri" panose="020F0502020204030204" charset="0"/>
              <a:cs typeface="Calibri" panose="020F0502020204030204" charset="0"/>
            </a:endParaRPr>
          </a:p>
        </p:txBody>
      </p:sp>
      <p:sp>
        <p:nvSpPr>
          <p:cNvPr id="29" name="Oval 35"/>
          <p:cNvSpPr/>
          <p:nvPr/>
        </p:nvSpPr>
        <p:spPr>
          <a:xfrm>
            <a:off x="6320473" y="4376147"/>
            <a:ext cx="803910" cy="748030"/>
          </a:xfrm>
          <a:custGeom>
            <a:avLst/>
            <a:gdLst>
              <a:gd name="T0" fmla="*/ 10400 w 12000"/>
              <a:gd name="T1" fmla="*/ 11200 h 11200"/>
              <a:gd name="T2" fmla="*/ 1600 w 12000"/>
              <a:gd name="T3" fmla="*/ 11200 h 11200"/>
              <a:gd name="T4" fmla="*/ 0 w 12000"/>
              <a:gd name="T5" fmla="*/ 9600 h 11200"/>
              <a:gd name="T6" fmla="*/ 0 w 12000"/>
              <a:gd name="T7" fmla="*/ 1600 h 11200"/>
              <a:gd name="T8" fmla="*/ 1600 w 12000"/>
              <a:gd name="T9" fmla="*/ 0 h 11200"/>
              <a:gd name="T10" fmla="*/ 10400 w 12000"/>
              <a:gd name="T11" fmla="*/ 0 h 11200"/>
              <a:gd name="T12" fmla="*/ 12000 w 12000"/>
              <a:gd name="T13" fmla="*/ 1600 h 11200"/>
              <a:gd name="T14" fmla="*/ 12000 w 12000"/>
              <a:gd name="T15" fmla="*/ 9600 h 11200"/>
              <a:gd name="T16" fmla="*/ 10400 w 12000"/>
              <a:gd name="T17" fmla="*/ 11200 h 11200"/>
              <a:gd name="T18" fmla="*/ 1600 w 12000"/>
              <a:gd name="T19" fmla="*/ 800 h 11200"/>
              <a:gd name="T20" fmla="*/ 800 w 12000"/>
              <a:gd name="T21" fmla="*/ 1600 h 11200"/>
              <a:gd name="T22" fmla="*/ 800 w 12000"/>
              <a:gd name="T23" fmla="*/ 9600 h 11200"/>
              <a:gd name="T24" fmla="*/ 1600 w 12000"/>
              <a:gd name="T25" fmla="*/ 10400 h 11200"/>
              <a:gd name="T26" fmla="*/ 10400 w 12000"/>
              <a:gd name="T27" fmla="*/ 10400 h 11200"/>
              <a:gd name="T28" fmla="*/ 11200 w 12000"/>
              <a:gd name="T29" fmla="*/ 9600 h 11200"/>
              <a:gd name="T30" fmla="*/ 11200 w 12000"/>
              <a:gd name="T31" fmla="*/ 1600 h 11200"/>
              <a:gd name="T32" fmla="*/ 10400 w 12000"/>
              <a:gd name="T33" fmla="*/ 800 h 11200"/>
              <a:gd name="T34" fmla="*/ 1600 w 12000"/>
              <a:gd name="T35" fmla="*/ 800 h 11200"/>
              <a:gd name="T36" fmla="*/ 6000 w 12000"/>
              <a:gd name="T37" fmla="*/ 7200 h 11200"/>
              <a:gd name="T38" fmla="*/ 3200 w 12000"/>
              <a:gd name="T39" fmla="*/ 4600 h 11200"/>
              <a:gd name="T40" fmla="*/ 3200 w 12000"/>
              <a:gd name="T41" fmla="*/ 2400 h 11200"/>
              <a:gd name="T42" fmla="*/ 4000 w 12000"/>
              <a:gd name="T43" fmla="*/ 2400 h 11200"/>
              <a:gd name="T44" fmla="*/ 4000 w 12000"/>
              <a:gd name="T45" fmla="*/ 4600 h 11200"/>
              <a:gd name="T46" fmla="*/ 6000 w 12000"/>
              <a:gd name="T47" fmla="*/ 6400 h 11200"/>
              <a:gd name="T48" fmla="*/ 8000 w 12000"/>
              <a:gd name="T49" fmla="*/ 4600 h 11200"/>
              <a:gd name="T50" fmla="*/ 8000 w 12000"/>
              <a:gd name="T51" fmla="*/ 2400 h 11200"/>
              <a:gd name="T52" fmla="*/ 8800 w 12000"/>
              <a:gd name="T53" fmla="*/ 2400 h 11200"/>
              <a:gd name="T54" fmla="*/ 8800 w 12000"/>
              <a:gd name="T55" fmla="*/ 4600 h 11200"/>
              <a:gd name="T56" fmla="*/ 6000 w 12000"/>
              <a:gd name="T57" fmla="*/ 7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00" h="11200">
                <a:moveTo>
                  <a:pt x="10400" y="11200"/>
                </a:moveTo>
                <a:lnTo>
                  <a:pt x="1600" y="11200"/>
                </a:lnTo>
                <a:cubicBezTo>
                  <a:pt x="718" y="11200"/>
                  <a:pt x="0" y="10482"/>
                  <a:pt x="0" y="9600"/>
                </a:cubicBezTo>
                <a:lnTo>
                  <a:pt x="0" y="1600"/>
                </a:lnTo>
                <a:cubicBezTo>
                  <a:pt x="0" y="718"/>
                  <a:pt x="718" y="0"/>
                  <a:pt x="1600" y="0"/>
                </a:cubicBezTo>
                <a:lnTo>
                  <a:pt x="10400" y="0"/>
                </a:lnTo>
                <a:cubicBezTo>
                  <a:pt x="11282" y="0"/>
                  <a:pt x="12000" y="718"/>
                  <a:pt x="12000" y="1600"/>
                </a:cubicBezTo>
                <a:lnTo>
                  <a:pt x="12000" y="9600"/>
                </a:lnTo>
                <a:cubicBezTo>
                  <a:pt x="12000" y="10482"/>
                  <a:pt x="11282" y="11200"/>
                  <a:pt x="10400" y="11200"/>
                </a:cubicBezTo>
                <a:close/>
                <a:moveTo>
                  <a:pt x="1600" y="800"/>
                </a:moveTo>
                <a:cubicBezTo>
                  <a:pt x="1159" y="800"/>
                  <a:pt x="800" y="1159"/>
                  <a:pt x="800" y="1600"/>
                </a:cubicBezTo>
                <a:lnTo>
                  <a:pt x="800" y="9600"/>
                </a:lnTo>
                <a:cubicBezTo>
                  <a:pt x="800" y="10042"/>
                  <a:pt x="1159" y="10400"/>
                  <a:pt x="1600" y="10400"/>
                </a:cubicBezTo>
                <a:lnTo>
                  <a:pt x="10400" y="10400"/>
                </a:lnTo>
                <a:cubicBezTo>
                  <a:pt x="10842" y="10400"/>
                  <a:pt x="11200" y="10042"/>
                  <a:pt x="11200" y="9600"/>
                </a:cubicBezTo>
                <a:lnTo>
                  <a:pt x="11200" y="1600"/>
                </a:lnTo>
                <a:cubicBezTo>
                  <a:pt x="11200" y="1159"/>
                  <a:pt x="10842" y="800"/>
                  <a:pt x="10400" y="800"/>
                </a:cubicBezTo>
                <a:lnTo>
                  <a:pt x="1600" y="800"/>
                </a:lnTo>
                <a:close/>
                <a:moveTo>
                  <a:pt x="6000" y="7200"/>
                </a:moveTo>
                <a:cubicBezTo>
                  <a:pt x="4456" y="7200"/>
                  <a:pt x="3200" y="6034"/>
                  <a:pt x="3200" y="4600"/>
                </a:cubicBezTo>
                <a:lnTo>
                  <a:pt x="3200" y="2400"/>
                </a:lnTo>
                <a:lnTo>
                  <a:pt x="4000" y="2400"/>
                </a:lnTo>
                <a:lnTo>
                  <a:pt x="4000" y="4600"/>
                </a:lnTo>
                <a:cubicBezTo>
                  <a:pt x="4000" y="5593"/>
                  <a:pt x="4898" y="6400"/>
                  <a:pt x="6000" y="6400"/>
                </a:cubicBezTo>
                <a:cubicBezTo>
                  <a:pt x="7102" y="6400"/>
                  <a:pt x="8000" y="5593"/>
                  <a:pt x="8000" y="4600"/>
                </a:cubicBezTo>
                <a:lnTo>
                  <a:pt x="8000" y="2400"/>
                </a:lnTo>
                <a:lnTo>
                  <a:pt x="8800" y="2400"/>
                </a:lnTo>
                <a:lnTo>
                  <a:pt x="8800" y="4600"/>
                </a:lnTo>
                <a:cubicBezTo>
                  <a:pt x="8800" y="6034"/>
                  <a:pt x="7544" y="7200"/>
                  <a:pt x="6000" y="72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8830FE"/>
              </a:solidFill>
              <a:latin typeface="Calibri" panose="020F0502020204030204" charset="0"/>
              <a:cs typeface="Calibri" panose="020F0502020204030204" charset="0"/>
            </a:endParaRPr>
          </a:p>
        </p:txBody>
      </p:sp>
      <p:sp>
        <p:nvSpPr>
          <p:cNvPr id="30" name="文本框 53"/>
          <p:cNvSpPr/>
          <p:nvPr>
            <p:custDataLst>
              <p:tags r:id="rId1"/>
            </p:custDataLst>
          </p:nvPr>
        </p:nvSpPr>
        <p:spPr bwMode="auto">
          <a:xfrm>
            <a:off x="707390" y="1063625"/>
            <a:ext cx="10457815" cy="3223260"/>
          </a:xfrm>
          <a:prstGeom prst="rect">
            <a:avLst/>
          </a:prstGeom>
          <a:noFill/>
          <a:ln>
            <a:noFill/>
          </a:ln>
        </p:spPr>
        <p:txBody>
          <a:bodyPr wrap="square" lIns="71755" tIns="0" rIns="71755" bIns="0" rtlCol="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lnSpc>
                <a:spcPct val="110000"/>
              </a:lnSpc>
              <a:spcBef>
                <a:spcPct val="0"/>
              </a:spcBef>
              <a:spcAft>
                <a:spcPct val="0"/>
              </a:spcAft>
              <a:buClrTx/>
              <a:buSzTx/>
              <a:buFont typeface="Arial" panose="020B0604020202020204" pitchFamily="34" charset="0"/>
              <a:buChar char="•"/>
            </a:pPr>
            <a:r>
              <a:rPr lang="en-US" altLang="zh-CN" b="1" dirty="0">
                <a:solidFill>
                  <a:srgbClr val="003BA3"/>
                </a:solidFill>
                <a:uFillTx/>
                <a:latin typeface="Calibri" panose="020F0502020204030204" charset="0"/>
                <a:ea typeface="+mj-ea"/>
                <a:cs typeface="Calibri" panose="020F0502020204030204" charset="0"/>
                <a:sym typeface="+mn-ea"/>
              </a:rPr>
              <a:t>Key Steps:</a:t>
            </a:r>
            <a:r>
              <a:rPr lang="en-US" altLang="zh-CN" b="1" dirty="0">
                <a:solidFill>
                  <a:srgbClr val="003BA3"/>
                </a:solidFill>
                <a:uFillTx/>
                <a:latin typeface="Calibri" panose="020F0502020204030204" charset="0"/>
                <a:ea typeface="+mj-ea"/>
                <a:cs typeface="Calibri" panose="020F0502020204030204" charset="0"/>
                <a:sym typeface="+mn-ea"/>
              </a:rPr>
              <a:t> </a:t>
            </a:r>
            <a:endParaRPr lang="en-US" altLang="zh-CN" b="1"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solidFill>
                  <a:srgbClr val="C00000"/>
                </a:solidFill>
                <a:latin typeface="Calibri" panose="020F0502020204030204" charset="0"/>
                <a:cs typeface="Calibri" panose="020F0502020204030204" charset="0"/>
                <a:sym typeface="+mn-ea"/>
              </a:rPr>
              <a:t>Step3: PSE Topic Identification Based on the BERTopic Model</a:t>
            </a:r>
            <a:endParaRPr lang="en-US" altLang="zh-CN">
              <a:ln>
                <a:noFill/>
                <a:prstDash val="sysDot"/>
              </a:ln>
              <a:solidFill>
                <a:srgbClr val="C00000"/>
              </a:solidFill>
              <a:latin typeface="Calibri" panose="020F0502020204030204" charset="0"/>
              <a:cs typeface="Calibri" panose="020F0502020204030204" charset="0"/>
              <a:sym typeface="+mn-ea"/>
            </a:endParaRPr>
          </a:p>
          <a:p>
            <a:pPr marL="1200150" lvl="2"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Text vectorization: ZhiYuan Basic GloVe Embedding model.</a:t>
            </a:r>
            <a:endParaRPr lang="en-US" altLang="zh-CN">
              <a:ln>
                <a:noFill/>
                <a:prstDash val="sysDot"/>
              </a:ln>
              <a:latin typeface="Calibri" panose="020F0502020204030204" charset="0"/>
              <a:cs typeface="Calibri" panose="020F0502020204030204" charset="0"/>
              <a:sym typeface="+mn-ea"/>
            </a:endParaRPr>
          </a:p>
          <a:p>
            <a:pPr marL="1200150" lvl="2"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Dimensionality reduction: UMAP (Uniform Manifold Approximation and Projection) algorithm.</a:t>
            </a:r>
            <a:endParaRPr lang="en-US" altLang="zh-CN">
              <a:ln>
                <a:noFill/>
                <a:prstDash val="sysDot"/>
              </a:ln>
              <a:latin typeface="Calibri" panose="020F0502020204030204" charset="0"/>
              <a:cs typeface="Calibri" panose="020F0502020204030204" charset="0"/>
              <a:sym typeface="+mn-ea"/>
            </a:endParaRPr>
          </a:p>
          <a:p>
            <a:pPr marL="1200150" lvl="2"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Similar groups </a:t>
            </a:r>
            <a:r>
              <a:rPr lang="en-US" altLang="zh-CN">
                <a:ln>
                  <a:noFill/>
                  <a:prstDash val="sysDot"/>
                </a:ln>
                <a:latin typeface="Calibri" panose="020F0502020204030204" charset="0"/>
                <a:cs typeface="Calibri" panose="020F0502020204030204" charset="0"/>
                <a:sym typeface="+mn-ea"/>
              </a:rPr>
              <a:t>Clustering </a:t>
            </a:r>
            <a:r>
              <a:rPr lang="en-US" altLang="zh-CN">
                <a:ln>
                  <a:noFill/>
                  <a:prstDash val="sysDot"/>
                </a:ln>
                <a:latin typeface="Calibri" panose="020F0502020204030204" charset="0"/>
                <a:cs typeface="Calibri" panose="020F0502020204030204" charset="0"/>
                <a:sym typeface="+mn-ea"/>
              </a:rPr>
              <a:t>to extract core topics:  HDBSCAN (Hierarchical Density-Based Spatial Clustering of Applications with Noise) algorithm.`</a:t>
            </a:r>
            <a:endParaRPr lang="en-US" altLang="zh-CN">
              <a:ln>
                <a:noFill/>
                <a:prstDash val="sysDot"/>
              </a:ln>
              <a:latin typeface="Calibri" panose="020F0502020204030204" charset="0"/>
              <a:cs typeface="Calibri" panose="020F0502020204030204" charset="0"/>
              <a:sym typeface="+mn-ea"/>
            </a:endParaRPr>
          </a:p>
          <a:p>
            <a:pPr marL="1200150" lvl="2"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Optimization of keyword extraction results:  CountVectorizer and C-TF-IDF, KeyBert and MMR (Maximal Marginal Relevance) algorithm.</a:t>
            </a:r>
            <a:endParaRPr lang="en-US" altLang="zh-CN">
              <a:ln>
                <a:noFill/>
                <a:prstDash val="sysDot"/>
              </a:ln>
              <a:latin typeface="Calibri" panose="020F0502020204030204" charset="0"/>
              <a:cs typeface="Calibri" panose="020F0502020204030204" charset="0"/>
              <a:sym typeface="+mn-ea"/>
            </a:endParaRPr>
          </a:p>
          <a:p>
            <a:pPr marL="1200150" lvl="2"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Optimization of the topic labels for each cluster: Combine insights from LLM and domain experts in AI (one senior intellectual property expert and one patent.</a:t>
            </a:r>
            <a:endParaRPr lang="en-US" altLang="zh-CN">
              <a:ln>
                <a:noFill/>
                <a:prstDash val="sysDot"/>
              </a:ln>
              <a:latin typeface="Calibri" panose="020F0502020204030204" charset="0"/>
              <a:cs typeface="Calibri" panose="020F0502020204030204" charset="0"/>
              <a:sym typeface="+mn-ea"/>
            </a:endParaRPr>
          </a:p>
        </p:txBody>
      </p:sp>
      <p:sp>
        <p:nvSpPr>
          <p:cNvPr id="6" name="文本框 5"/>
          <p:cNvSpPr txBox="1"/>
          <p:nvPr/>
        </p:nvSpPr>
        <p:spPr>
          <a:xfrm>
            <a:off x="4062095" y="6274435"/>
            <a:ext cx="3734435" cy="294005"/>
          </a:xfrm>
          <a:prstGeom prst="rect">
            <a:avLst/>
          </a:prstGeom>
          <a:noFill/>
        </p:spPr>
        <p:txBody>
          <a:bodyPr wrap="square" rtlCol="0" anchor="t">
            <a:spAutoFit/>
          </a:bodyPr>
          <a:p>
            <a:pPr lvl="0" indent="0" algn="ctr">
              <a:lnSpc>
                <a:spcPct val="110000"/>
              </a:lnSpc>
              <a:spcBef>
                <a:spcPct val="0"/>
              </a:spcBef>
              <a:spcAft>
                <a:spcPct val="0"/>
              </a:spcAft>
              <a:buClrTx/>
              <a:buSzTx/>
              <a:buNone/>
            </a:pPr>
            <a:r>
              <a:rPr lang="en-US" altLang="zh-CN" sz="1200" dirty="0">
                <a:solidFill>
                  <a:schemeClr val="tx1"/>
                </a:solidFill>
                <a:uFillTx/>
                <a:latin typeface="Calibri" panose="020F0502020204030204" charset="0"/>
                <a:ea typeface="+mj-ea"/>
                <a:cs typeface="Calibri" panose="020F0502020204030204" charset="0"/>
                <a:sym typeface="+mn-ea"/>
              </a:rPr>
              <a:t>Topic Identification Steps Based on the BERTopic Model</a:t>
            </a:r>
            <a:endParaRPr lang="en-US" altLang="zh-CN" sz="1200" dirty="0">
              <a:solidFill>
                <a:schemeClr val="tx1"/>
              </a:solidFill>
              <a:uFillTx/>
              <a:latin typeface="Calibri" panose="020F0502020204030204" charset="0"/>
              <a:ea typeface="+mj-ea"/>
              <a:cs typeface="Calibri" panose="020F0502020204030204" charset="0"/>
              <a:sym typeface="+mn-ea"/>
            </a:endParaRPr>
          </a:p>
        </p:txBody>
      </p:sp>
      <p:pic>
        <p:nvPicPr>
          <p:cNvPr id="36" name="图片 7"/>
          <p:cNvPicPr>
            <a:picLocks noChangeAspect="1"/>
          </p:cNvPicPr>
          <p:nvPr/>
        </p:nvPicPr>
        <p:blipFill>
          <a:blip r:embed="rId2"/>
          <a:stretch>
            <a:fillRect/>
          </a:stretch>
        </p:blipFill>
        <p:spPr>
          <a:xfrm>
            <a:off x="2032000" y="4669790"/>
            <a:ext cx="8024495" cy="13639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3885" y="965200"/>
            <a:ext cx="11073130" cy="582549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Calibri" panose="020F0502020204030204" charset="0"/>
              <a:cs typeface="Calibri" panose="020F0502020204030204" charset="0"/>
              <a:sym typeface="+mn-lt"/>
            </a:endParaRPr>
          </a:p>
        </p:txBody>
      </p:sp>
      <p:grpSp>
        <p:nvGrpSpPr>
          <p:cNvPr id="2" name="组合 1"/>
          <p:cNvGrpSpPr/>
          <p:nvPr/>
        </p:nvGrpSpPr>
        <p:grpSpPr>
          <a:xfrm>
            <a:off x="0" y="0"/>
            <a:ext cx="2032000" cy="1219200"/>
            <a:chOff x="0" y="0"/>
            <a:chExt cx="4064000" cy="2438400"/>
          </a:xfrm>
          <a:solidFill>
            <a:srgbClr val="003BA3"/>
          </a:solidFill>
        </p:grpSpPr>
        <p:sp>
          <p:nvSpPr>
            <p:cNvPr id="10" name="直角三角形 9"/>
            <p:cNvSpPr/>
            <p:nvPr/>
          </p:nvSpPr>
          <p:spPr>
            <a:xfrm rot="10800000" flipH="1">
              <a:off x="0" y="0"/>
              <a:ext cx="4064000" cy="2438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sp>
        <p:nvSpPr>
          <p:cNvPr id="11" name="文本框 10"/>
          <p:cNvSpPr txBox="1"/>
          <p:nvPr/>
        </p:nvSpPr>
        <p:spPr>
          <a:xfrm>
            <a:off x="4115151" y="192644"/>
            <a:ext cx="4049395" cy="583565"/>
          </a:xfrm>
          <a:prstGeom prst="rect">
            <a:avLst/>
          </a:prstGeom>
          <a:noFill/>
        </p:spPr>
        <p:txBody>
          <a:bodyPr wrap="none"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l"/>
            <a:r>
              <a:rPr lang="en-US" altLang="zh-CN" sz="3200" dirty="0">
                <a:solidFill>
                  <a:srgbClr val="003BA3"/>
                </a:solidFill>
                <a:latin typeface="Calibri" panose="020F0502020204030204" charset="0"/>
                <a:ea typeface="+mn-ea"/>
                <a:cs typeface="Calibri" panose="020F0502020204030204" charset="0"/>
                <a:sym typeface="+mn-lt"/>
              </a:rPr>
              <a:t>3-3 Analysis dimension </a:t>
            </a:r>
            <a:endParaRPr lang="en-US" altLang="zh-CN" sz="3200" dirty="0">
              <a:solidFill>
                <a:srgbClr val="003BA3"/>
              </a:solidFill>
              <a:latin typeface="Calibri" panose="020F0502020204030204" charset="0"/>
              <a:ea typeface="+mn-ea"/>
              <a:cs typeface="Calibri" panose="020F0502020204030204" charset="0"/>
              <a:sym typeface="+mn-lt"/>
            </a:endParaRPr>
          </a:p>
        </p:txBody>
      </p:sp>
      <p:sp>
        <p:nvSpPr>
          <p:cNvPr id="26" name="Rectangle 26"/>
          <p:cNvSpPr/>
          <p:nvPr/>
        </p:nvSpPr>
        <p:spPr>
          <a:xfrm>
            <a:off x="8462963" y="2329542"/>
            <a:ext cx="787400" cy="787400"/>
          </a:xfrm>
          <a:custGeom>
            <a:avLst/>
            <a:gdLst>
              <a:gd name="T0" fmla="*/ 10240 w 10880"/>
              <a:gd name="T1" fmla="*/ 8320 h 10880"/>
              <a:gd name="T2" fmla="*/ 2848 w 10880"/>
              <a:gd name="T3" fmla="*/ 8320 h 10880"/>
              <a:gd name="T4" fmla="*/ 1920 w 10880"/>
              <a:gd name="T5" fmla="*/ 1568 h 10880"/>
              <a:gd name="T6" fmla="*/ 320 w 10880"/>
              <a:gd name="T7" fmla="*/ 0 h 10880"/>
              <a:gd name="T8" fmla="*/ 0 w 10880"/>
              <a:gd name="T9" fmla="*/ 320 h 10880"/>
              <a:gd name="T10" fmla="*/ 320 w 10880"/>
              <a:gd name="T11" fmla="*/ 640 h 10880"/>
              <a:gd name="T12" fmla="*/ 1280 w 10880"/>
              <a:gd name="T13" fmla="*/ 1632 h 10880"/>
              <a:gd name="T14" fmla="*/ 2240 w 10880"/>
              <a:gd name="T15" fmla="*/ 8672 h 10880"/>
              <a:gd name="T16" fmla="*/ 2560 w 10880"/>
              <a:gd name="T17" fmla="*/ 8960 h 10880"/>
              <a:gd name="T18" fmla="*/ 10240 w 10880"/>
              <a:gd name="T19" fmla="*/ 8960 h 10880"/>
              <a:gd name="T20" fmla="*/ 10560 w 10880"/>
              <a:gd name="T21" fmla="*/ 8640 h 10880"/>
              <a:gd name="T22" fmla="*/ 10240 w 10880"/>
              <a:gd name="T23" fmla="*/ 8320 h 10880"/>
              <a:gd name="T24" fmla="*/ 10816 w 10880"/>
              <a:gd name="T25" fmla="*/ 3008 h 10880"/>
              <a:gd name="T26" fmla="*/ 10560 w 10880"/>
              <a:gd name="T27" fmla="*/ 2880 h 10880"/>
              <a:gd name="T28" fmla="*/ 2880 w 10880"/>
              <a:gd name="T29" fmla="*/ 2880 h 10880"/>
              <a:gd name="T30" fmla="*/ 2560 w 10880"/>
              <a:gd name="T31" fmla="*/ 3200 h 10880"/>
              <a:gd name="T32" fmla="*/ 2880 w 10880"/>
              <a:gd name="T33" fmla="*/ 3520 h 10880"/>
              <a:gd name="T34" fmla="*/ 10144 w 10880"/>
              <a:gd name="T35" fmla="*/ 3520 h 10880"/>
              <a:gd name="T36" fmla="*/ 9344 w 10880"/>
              <a:gd name="T37" fmla="*/ 6432 h 10880"/>
              <a:gd name="T38" fmla="*/ 3488 w 10880"/>
              <a:gd name="T39" fmla="*/ 7040 h 10880"/>
              <a:gd name="T40" fmla="*/ 3200 w 10880"/>
              <a:gd name="T41" fmla="*/ 7392 h 10880"/>
              <a:gd name="T42" fmla="*/ 3520 w 10880"/>
              <a:gd name="T43" fmla="*/ 7680 h 10880"/>
              <a:gd name="T44" fmla="*/ 3552 w 10880"/>
              <a:gd name="T45" fmla="*/ 7680 h 10880"/>
              <a:gd name="T46" fmla="*/ 9632 w 10880"/>
              <a:gd name="T47" fmla="*/ 7040 h 10880"/>
              <a:gd name="T48" fmla="*/ 9920 w 10880"/>
              <a:gd name="T49" fmla="*/ 6816 h 10880"/>
              <a:gd name="T50" fmla="*/ 10880 w 10880"/>
              <a:gd name="T51" fmla="*/ 3296 h 10880"/>
              <a:gd name="T52" fmla="*/ 10816 w 10880"/>
              <a:gd name="T53" fmla="*/ 3008 h 10880"/>
              <a:gd name="T54" fmla="*/ 3520 w 10880"/>
              <a:gd name="T55" fmla="*/ 9600 h 10880"/>
              <a:gd name="T56" fmla="*/ 2880 w 10880"/>
              <a:gd name="T57" fmla="*/ 10240 h 10880"/>
              <a:gd name="T58" fmla="*/ 3520 w 10880"/>
              <a:gd name="T59" fmla="*/ 10880 h 10880"/>
              <a:gd name="T60" fmla="*/ 4160 w 10880"/>
              <a:gd name="T61" fmla="*/ 10240 h 10880"/>
              <a:gd name="T62" fmla="*/ 3520 w 10880"/>
              <a:gd name="T63" fmla="*/ 9600 h 10880"/>
              <a:gd name="T64" fmla="*/ 8640 w 10880"/>
              <a:gd name="T65" fmla="*/ 9600 h 10880"/>
              <a:gd name="T66" fmla="*/ 8000 w 10880"/>
              <a:gd name="T67" fmla="*/ 10240 h 10880"/>
              <a:gd name="T68" fmla="*/ 8640 w 10880"/>
              <a:gd name="T69" fmla="*/ 10880 h 10880"/>
              <a:gd name="T70" fmla="*/ 9280 w 10880"/>
              <a:gd name="T71" fmla="*/ 10240 h 10880"/>
              <a:gd name="T72" fmla="*/ 8640 w 10880"/>
              <a:gd name="T73" fmla="*/ 9600 h 10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80" h="10880">
                <a:moveTo>
                  <a:pt x="10240" y="8320"/>
                </a:moveTo>
                <a:lnTo>
                  <a:pt x="2848" y="8320"/>
                </a:lnTo>
                <a:lnTo>
                  <a:pt x="1920" y="1568"/>
                </a:lnTo>
                <a:cubicBezTo>
                  <a:pt x="1792" y="640"/>
                  <a:pt x="1120" y="0"/>
                  <a:pt x="320" y="0"/>
                </a:cubicBezTo>
                <a:cubicBezTo>
                  <a:pt x="128" y="0"/>
                  <a:pt x="0" y="128"/>
                  <a:pt x="0" y="320"/>
                </a:cubicBezTo>
                <a:cubicBezTo>
                  <a:pt x="0" y="512"/>
                  <a:pt x="128" y="640"/>
                  <a:pt x="320" y="640"/>
                </a:cubicBezTo>
                <a:cubicBezTo>
                  <a:pt x="896" y="640"/>
                  <a:pt x="1216" y="1152"/>
                  <a:pt x="1280" y="1632"/>
                </a:cubicBezTo>
                <a:lnTo>
                  <a:pt x="2240" y="8672"/>
                </a:lnTo>
                <a:cubicBezTo>
                  <a:pt x="2272" y="8832"/>
                  <a:pt x="2400" y="8960"/>
                  <a:pt x="2560" y="8960"/>
                </a:cubicBezTo>
                <a:lnTo>
                  <a:pt x="10240" y="8960"/>
                </a:lnTo>
                <a:cubicBezTo>
                  <a:pt x="10432" y="8960"/>
                  <a:pt x="10560" y="8832"/>
                  <a:pt x="10560" y="8640"/>
                </a:cubicBezTo>
                <a:cubicBezTo>
                  <a:pt x="10560" y="8448"/>
                  <a:pt x="10432" y="8320"/>
                  <a:pt x="10240" y="8320"/>
                </a:cubicBezTo>
                <a:close/>
                <a:moveTo>
                  <a:pt x="10816" y="3008"/>
                </a:moveTo>
                <a:cubicBezTo>
                  <a:pt x="10752" y="2944"/>
                  <a:pt x="10656" y="2880"/>
                  <a:pt x="10560" y="2880"/>
                </a:cubicBezTo>
                <a:lnTo>
                  <a:pt x="2880" y="2880"/>
                </a:lnTo>
                <a:cubicBezTo>
                  <a:pt x="2688" y="2880"/>
                  <a:pt x="2560" y="3008"/>
                  <a:pt x="2560" y="3200"/>
                </a:cubicBezTo>
                <a:cubicBezTo>
                  <a:pt x="2560" y="3392"/>
                  <a:pt x="2688" y="3520"/>
                  <a:pt x="2880" y="3520"/>
                </a:cubicBezTo>
                <a:lnTo>
                  <a:pt x="10144" y="3520"/>
                </a:lnTo>
                <a:lnTo>
                  <a:pt x="9344" y="6432"/>
                </a:lnTo>
                <a:lnTo>
                  <a:pt x="3488" y="7040"/>
                </a:lnTo>
                <a:cubicBezTo>
                  <a:pt x="3328" y="7072"/>
                  <a:pt x="3200" y="7200"/>
                  <a:pt x="3200" y="7392"/>
                </a:cubicBezTo>
                <a:cubicBezTo>
                  <a:pt x="3232" y="7552"/>
                  <a:pt x="3360" y="7680"/>
                  <a:pt x="3520" y="7680"/>
                </a:cubicBezTo>
                <a:lnTo>
                  <a:pt x="3552" y="7680"/>
                </a:lnTo>
                <a:lnTo>
                  <a:pt x="9632" y="7040"/>
                </a:lnTo>
                <a:cubicBezTo>
                  <a:pt x="9760" y="7040"/>
                  <a:pt x="9888" y="6944"/>
                  <a:pt x="9920" y="6816"/>
                </a:cubicBezTo>
                <a:lnTo>
                  <a:pt x="10880" y="3296"/>
                </a:lnTo>
                <a:cubicBezTo>
                  <a:pt x="10880" y="3200"/>
                  <a:pt x="10880" y="3072"/>
                  <a:pt x="10816" y="3008"/>
                </a:cubicBezTo>
                <a:close/>
                <a:moveTo>
                  <a:pt x="3520" y="9600"/>
                </a:moveTo>
                <a:cubicBezTo>
                  <a:pt x="3168" y="9600"/>
                  <a:pt x="2880" y="9888"/>
                  <a:pt x="2880" y="10240"/>
                </a:cubicBezTo>
                <a:cubicBezTo>
                  <a:pt x="2880" y="10592"/>
                  <a:pt x="3168" y="10880"/>
                  <a:pt x="3520" y="10880"/>
                </a:cubicBezTo>
                <a:cubicBezTo>
                  <a:pt x="3872" y="10880"/>
                  <a:pt x="4160" y="10592"/>
                  <a:pt x="4160" y="10240"/>
                </a:cubicBezTo>
                <a:cubicBezTo>
                  <a:pt x="4160" y="9888"/>
                  <a:pt x="3872" y="9600"/>
                  <a:pt x="3520" y="9600"/>
                </a:cubicBezTo>
                <a:close/>
                <a:moveTo>
                  <a:pt x="8640" y="9600"/>
                </a:moveTo>
                <a:cubicBezTo>
                  <a:pt x="8288" y="9600"/>
                  <a:pt x="8000" y="9888"/>
                  <a:pt x="8000" y="10240"/>
                </a:cubicBezTo>
                <a:cubicBezTo>
                  <a:pt x="8000" y="10592"/>
                  <a:pt x="8288" y="10880"/>
                  <a:pt x="8640" y="10880"/>
                </a:cubicBezTo>
                <a:cubicBezTo>
                  <a:pt x="8992" y="10880"/>
                  <a:pt x="9280" y="10592"/>
                  <a:pt x="9280" y="10240"/>
                </a:cubicBezTo>
                <a:cubicBezTo>
                  <a:pt x="9280" y="9888"/>
                  <a:pt x="8992" y="9600"/>
                  <a:pt x="8640" y="96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latin typeface="Calibri" panose="020F0502020204030204" charset="0"/>
              <a:cs typeface="Calibri" panose="020F0502020204030204" charset="0"/>
            </a:endParaRPr>
          </a:p>
        </p:txBody>
      </p:sp>
      <p:sp>
        <p:nvSpPr>
          <p:cNvPr id="29" name="Oval 35"/>
          <p:cNvSpPr/>
          <p:nvPr/>
        </p:nvSpPr>
        <p:spPr>
          <a:xfrm>
            <a:off x="6320473" y="4376147"/>
            <a:ext cx="803910" cy="748030"/>
          </a:xfrm>
          <a:custGeom>
            <a:avLst/>
            <a:gdLst>
              <a:gd name="T0" fmla="*/ 10400 w 12000"/>
              <a:gd name="T1" fmla="*/ 11200 h 11200"/>
              <a:gd name="T2" fmla="*/ 1600 w 12000"/>
              <a:gd name="T3" fmla="*/ 11200 h 11200"/>
              <a:gd name="T4" fmla="*/ 0 w 12000"/>
              <a:gd name="T5" fmla="*/ 9600 h 11200"/>
              <a:gd name="T6" fmla="*/ 0 w 12000"/>
              <a:gd name="T7" fmla="*/ 1600 h 11200"/>
              <a:gd name="T8" fmla="*/ 1600 w 12000"/>
              <a:gd name="T9" fmla="*/ 0 h 11200"/>
              <a:gd name="T10" fmla="*/ 10400 w 12000"/>
              <a:gd name="T11" fmla="*/ 0 h 11200"/>
              <a:gd name="T12" fmla="*/ 12000 w 12000"/>
              <a:gd name="T13" fmla="*/ 1600 h 11200"/>
              <a:gd name="T14" fmla="*/ 12000 w 12000"/>
              <a:gd name="T15" fmla="*/ 9600 h 11200"/>
              <a:gd name="T16" fmla="*/ 10400 w 12000"/>
              <a:gd name="T17" fmla="*/ 11200 h 11200"/>
              <a:gd name="T18" fmla="*/ 1600 w 12000"/>
              <a:gd name="T19" fmla="*/ 800 h 11200"/>
              <a:gd name="T20" fmla="*/ 800 w 12000"/>
              <a:gd name="T21" fmla="*/ 1600 h 11200"/>
              <a:gd name="T22" fmla="*/ 800 w 12000"/>
              <a:gd name="T23" fmla="*/ 9600 h 11200"/>
              <a:gd name="T24" fmla="*/ 1600 w 12000"/>
              <a:gd name="T25" fmla="*/ 10400 h 11200"/>
              <a:gd name="T26" fmla="*/ 10400 w 12000"/>
              <a:gd name="T27" fmla="*/ 10400 h 11200"/>
              <a:gd name="T28" fmla="*/ 11200 w 12000"/>
              <a:gd name="T29" fmla="*/ 9600 h 11200"/>
              <a:gd name="T30" fmla="*/ 11200 w 12000"/>
              <a:gd name="T31" fmla="*/ 1600 h 11200"/>
              <a:gd name="T32" fmla="*/ 10400 w 12000"/>
              <a:gd name="T33" fmla="*/ 800 h 11200"/>
              <a:gd name="T34" fmla="*/ 1600 w 12000"/>
              <a:gd name="T35" fmla="*/ 800 h 11200"/>
              <a:gd name="T36" fmla="*/ 6000 w 12000"/>
              <a:gd name="T37" fmla="*/ 7200 h 11200"/>
              <a:gd name="T38" fmla="*/ 3200 w 12000"/>
              <a:gd name="T39" fmla="*/ 4600 h 11200"/>
              <a:gd name="T40" fmla="*/ 3200 w 12000"/>
              <a:gd name="T41" fmla="*/ 2400 h 11200"/>
              <a:gd name="T42" fmla="*/ 4000 w 12000"/>
              <a:gd name="T43" fmla="*/ 2400 h 11200"/>
              <a:gd name="T44" fmla="*/ 4000 w 12000"/>
              <a:gd name="T45" fmla="*/ 4600 h 11200"/>
              <a:gd name="T46" fmla="*/ 6000 w 12000"/>
              <a:gd name="T47" fmla="*/ 6400 h 11200"/>
              <a:gd name="T48" fmla="*/ 8000 w 12000"/>
              <a:gd name="T49" fmla="*/ 4600 h 11200"/>
              <a:gd name="T50" fmla="*/ 8000 w 12000"/>
              <a:gd name="T51" fmla="*/ 2400 h 11200"/>
              <a:gd name="T52" fmla="*/ 8800 w 12000"/>
              <a:gd name="T53" fmla="*/ 2400 h 11200"/>
              <a:gd name="T54" fmla="*/ 8800 w 12000"/>
              <a:gd name="T55" fmla="*/ 4600 h 11200"/>
              <a:gd name="T56" fmla="*/ 6000 w 12000"/>
              <a:gd name="T57" fmla="*/ 7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00" h="11200">
                <a:moveTo>
                  <a:pt x="10400" y="11200"/>
                </a:moveTo>
                <a:lnTo>
                  <a:pt x="1600" y="11200"/>
                </a:lnTo>
                <a:cubicBezTo>
                  <a:pt x="718" y="11200"/>
                  <a:pt x="0" y="10482"/>
                  <a:pt x="0" y="9600"/>
                </a:cubicBezTo>
                <a:lnTo>
                  <a:pt x="0" y="1600"/>
                </a:lnTo>
                <a:cubicBezTo>
                  <a:pt x="0" y="718"/>
                  <a:pt x="718" y="0"/>
                  <a:pt x="1600" y="0"/>
                </a:cubicBezTo>
                <a:lnTo>
                  <a:pt x="10400" y="0"/>
                </a:lnTo>
                <a:cubicBezTo>
                  <a:pt x="11282" y="0"/>
                  <a:pt x="12000" y="718"/>
                  <a:pt x="12000" y="1600"/>
                </a:cubicBezTo>
                <a:lnTo>
                  <a:pt x="12000" y="9600"/>
                </a:lnTo>
                <a:cubicBezTo>
                  <a:pt x="12000" y="10482"/>
                  <a:pt x="11282" y="11200"/>
                  <a:pt x="10400" y="11200"/>
                </a:cubicBezTo>
                <a:close/>
                <a:moveTo>
                  <a:pt x="1600" y="800"/>
                </a:moveTo>
                <a:cubicBezTo>
                  <a:pt x="1159" y="800"/>
                  <a:pt x="800" y="1159"/>
                  <a:pt x="800" y="1600"/>
                </a:cubicBezTo>
                <a:lnTo>
                  <a:pt x="800" y="9600"/>
                </a:lnTo>
                <a:cubicBezTo>
                  <a:pt x="800" y="10042"/>
                  <a:pt x="1159" y="10400"/>
                  <a:pt x="1600" y="10400"/>
                </a:cubicBezTo>
                <a:lnTo>
                  <a:pt x="10400" y="10400"/>
                </a:lnTo>
                <a:cubicBezTo>
                  <a:pt x="10842" y="10400"/>
                  <a:pt x="11200" y="10042"/>
                  <a:pt x="11200" y="9600"/>
                </a:cubicBezTo>
                <a:lnTo>
                  <a:pt x="11200" y="1600"/>
                </a:lnTo>
                <a:cubicBezTo>
                  <a:pt x="11200" y="1159"/>
                  <a:pt x="10842" y="800"/>
                  <a:pt x="10400" y="800"/>
                </a:cubicBezTo>
                <a:lnTo>
                  <a:pt x="1600" y="800"/>
                </a:lnTo>
                <a:close/>
                <a:moveTo>
                  <a:pt x="6000" y="7200"/>
                </a:moveTo>
                <a:cubicBezTo>
                  <a:pt x="4456" y="7200"/>
                  <a:pt x="3200" y="6034"/>
                  <a:pt x="3200" y="4600"/>
                </a:cubicBezTo>
                <a:lnTo>
                  <a:pt x="3200" y="2400"/>
                </a:lnTo>
                <a:lnTo>
                  <a:pt x="4000" y="2400"/>
                </a:lnTo>
                <a:lnTo>
                  <a:pt x="4000" y="4600"/>
                </a:lnTo>
                <a:cubicBezTo>
                  <a:pt x="4000" y="5593"/>
                  <a:pt x="4898" y="6400"/>
                  <a:pt x="6000" y="6400"/>
                </a:cubicBezTo>
                <a:cubicBezTo>
                  <a:pt x="7102" y="6400"/>
                  <a:pt x="8000" y="5593"/>
                  <a:pt x="8000" y="4600"/>
                </a:cubicBezTo>
                <a:lnTo>
                  <a:pt x="8000" y="2400"/>
                </a:lnTo>
                <a:lnTo>
                  <a:pt x="8800" y="2400"/>
                </a:lnTo>
                <a:lnTo>
                  <a:pt x="8800" y="4600"/>
                </a:lnTo>
                <a:cubicBezTo>
                  <a:pt x="8800" y="6034"/>
                  <a:pt x="7544" y="7200"/>
                  <a:pt x="6000" y="72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8830FE"/>
              </a:solidFill>
              <a:latin typeface="Calibri" panose="020F0502020204030204" charset="0"/>
              <a:cs typeface="Calibri" panose="020F0502020204030204" charset="0"/>
            </a:endParaRPr>
          </a:p>
        </p:txBody>
      </p:sp>
      <p:sp>
        <p:nvSpPr>
          <p:cNvPr id="30" name="文本框 53"/>
          <p:cNvSpPr/>
          <p:nvPr>
            <p:custDataLst>
              <p:tags r:id="rId1"/>
            </p:custDataLst>
          </p:nvPr>
        </p:nvSpPr>
        <p:spPr bwMode="auto">
          <a:xfrm>
            <a:off x="707390" y="1011555"/>
            <a:ext cx="10398760" cy="2123440"/>
          </a:xfrm>
          <a:prstGeom prst="rect">
            <a:avLst/>
          </a:prstGeom>
          <a:noFill/>
          <a:ln>
            <a:noFill/>
          </a:ln>
        </p:spPr>
        <p:txBody>
          <a:bodyPr wrap="square" lIns="71755" tIns="0" rIns="71755" bIns="0" rtlCol="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lnSpc>
                <a:spcPct val="110000"/>
              </a:lnSpc>
              <a:spcBef>
                <a:spcPct val="0"/>
              </a:spcBef>
              <a:spcAft>
                <a:spcPct val="0"/>
              </a:spcAft>
              <a:buClrTx/>
              <a:buSzTx/>
              <a:buFont typeface="Arial" panose="020B0604020202020204" pitchFamily="34" charset="0"/>
              <a:buChar char="•"/>
            </a:pPr>
            <a:r>
              <a:rPr lang="en-US" altLang="zh-CN" b="1" dirty="0">
                <a:solidFill>
                  <a:srgbClr val="003BA3"/>
                </a:solidFill>
                <a:uFillTx/>
                <a:latin typeface="Calibri" panose="020F0502020204030204" charset="0"/>
                <a:ea typeface="+mj-ea"/>
                <a:cs typeface="Calibri" panose="020F0502020204030204" charset="0"/>
                <a:sym typeface="+mn-ea"/>
              </a:rPr>
              <a:t>PSE Correlation Evolution Analysis </a:t>
            </a:r>
            <a:endParaRPr lang="en-US" altLang="zh-CN" b="1"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Each patent corresponds to a PSE topic, with each topic encompassing multiple patents.</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The publication number serves as the unique ID for a patent, PSE topics are interconnected through it </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Analyse the trends of PSE combination pathways.</a:t>
            </a:r>
            <a:endParaRPr lang="en-US" altLang="zh-CN">
              <a:ln>
                <a:noFill/>
                <a:prstDash val="sysDot"/>
              </a:ln>
              <a:latin typeface="Calibri" panose="020F0502020204030204" charset="0"/>
              <a:cs typeface="Calibri" panose="020F0502020204030204" charset="0"/>
              <a:sym typeface="+mn-ea"/>
            </a:endParaRPr>
          </a:p>
          <a:p>
            <a:pPr marL="285750" lvl="0" indent="-285750" algn="l">
              <a:lnSpc>
                <a:spcPct val="110000"/>
              </a:lnSpc>
              <a:buClrTx/>
              <a:buSzTx/>
              <a:buFont typeface="Arial" panose="020B0604020202020204" pitchFamily="34" charset="0"/>
              <a:buChar char="•"/>
            </a:pPr>
            <a:r>
              <a:rPr lang="en-US" altLang="zh-CN" b="1" dirty="0">
                <a:solidFill>
                  <a:srgbClr val="003BA3"/>
                </a:solidFill>
                <a:uFillTx/>
                <a:latin typeface="Calibri" panose="020F0502020204030204" charset="0"/>
                <a:ea typeface="+mj-ea"/>
                <a:cs typeface="Calibri" panose="020F0502020204030204" charset="0"/>
                <a:sym typeface="+mn-ea"/>
              </a:rPr>
              <a:t>PSE Topic Feature Analysis</a:t>
            </a:r>
            <a:endParaRPr lang="en-US" altLang="zh-CN" b="1"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Refer to the technical evolution metrics and classification criteria of existing studies, utilize technical evolution metrics to analyze the dynamic features of PSE </a:t>
            </a:r>
            <a:r>
              <a:rPr lang="en-US" altLang="zh-CN">
                <a:ln>
                  <a:noFill/>
                  <a:prstDash val="sysDot"/>
                </a:ln>
                <a:latin typeface="Calibri" panose="020F0502020204030204" charset="0"/>
                <a:cs typeface="Calibri" panose="020F0502020204030204" charset="0"/>
                <a:sym typeface="+mn-ea"/>
              </a:rPr>
              <a:t>combination pathways.</a:t>
            </a:r>
            <a:endParaRPr lang="en-US" altLang="zh-CN">
              <a:ln>
                <a:noFill/>
                <a:prstDash val="sysDot"/>
              </a:ln>
              <a:latin typeface="Calibri" panose="020F0502020204030204" charset="0"/>
              <a:cs typeface="Calibri" panose="020F0502020204030204" charset="0"/>
              <a:sym typeface="+mn-ea"/>
            </a:endParaRPr>
          </a:p>
        </p:txBody>
      </p:sp>
      <p:graphicFrame>
        <p:nvGraphicFramePr>
          <p:cNvPr id="8" name="表格 7"/>
          <p:cNvGraphicFramePr/>
          <p:nvPr>
            <p:custDataLst>
              <p:tags r:id="rId2"/>
            </p:custDataLst>
          </p:nvPr>
        </p:nvGraphicFramePr>
        <p:xfrm>
          <a:off x="1016000" y="3230245"/>
          <a:ext cx="10234930" cy="3444240"/>
        </p:xfrm>
        <a:graphic>
          <a:graphicData uri="http://schemas.openxmlformats.org/drawingml/2006/table">
            <a:tbl>
              <a:tblPr firstRow="1" bandRow="1">
                <a:tableStyleId>{5C22544A-7EE6-4342-B048-85BDC9FD1C3A}</a:tableStyleId>
              </a:tblPr>
              <a:tblGrid>
                <a:gridCol w="1167130"/>
                <a:gridCol w="1079500"/>
                <a:gridCol w="3838575"/>
                <a:gridCol w="4149725"/>
              </a:tblGrid>
              <a:tr h="304800">
                <a:tc>
                  <a:txBody>
                    <a:bodyPr/>
                    <a:p>
                      <a:pPr algn="ctr">
                        <a:buNone/>
                      </a:pPr>
                      <a:r>
                        <a:rPr lang="en-US" altLang="zh-CN" sz="1400">
                          <a:latin typeface="Calibri" panose="020F0502020204030204" charset="0"/>
                          <a:cs typeface="Calibri" panose="020F0502020204030204" charset="0"/>
                        </a:rPr>
                        <a:t>Metrics</a:t>
                      </a:r>
                      <a:endParaRPr lang="en-US" altLang="zh-CN" sz="1400">
                        <a:latin typeface="Calibri" panose="020F0502020204030204" charset="0"/>
                        <a:cs typeface="Calibri" panose="020F0502020204030204" charset="0"/>
                      </a:endParaRPr>
                    </a:p>
                  </a:txBody>
                  <a:tcPr anchor="ctr" anchorCtr="0"/>
                </a:tc>
                <a:tc>
                  <a:txBody>
                    <a:bodyPr/>
                    <a:p>
                      <a:pPr>
                        <a:buNone/>
                      </a:pPr>
                      <a:r>
                        <a:rPr lang="en-US" altLang="zh-CN" sz="1400">
                          <a:latin typeface="Calibri" panose="020F0502020204030204" charset="0"/>
                          <a:cs typeface="Calibri" panose="020F0502020204030204" charset="0"/>
                        </a:rPr>
                        <a:t>Formula</a:t>
                      </a:r>
                      <a:endParaRPr lang="en-US" altLang="zh-CN" sz="1400">
                        <a:latin typeface="Calibri" panose="020F0502020204030204" charset="0"/>
                        <a:cs typeface="Calibri" panose="020F0502020204030204" charset="0"/>
                      </a:endParaRPr>
                    </a:p>
                  </a:txBody>
                  <a:tcPr anchor="ctr" anchorCtr="0"/>
                </a:tc>
                <a:tc>
                  <a:txBody>
                    <a:bodyPr/>
                    <a:p>
                      <a:pPr algn="l">
                        <a:buNone/>
                      </a:pPr>
                      <a:r>
                        <a:rPr lang="en-US" altLang="zh-CN" sz="1400">
                          <a:latin typeface="Calibri" panose="020F0502020204030204" charset="0"/>
                          <a:cs typeface="Calibri" panose="020F0502020204030204" charset="0"/>
                        </a:rPr>
                        <a:t>Calculation</a:t>
                      </a:r>
                      <a:endParaRPr lang="en-US" altLang="zh-CN" sz="1400">
                        <a:latin typeface="Calibri" panose="020F0502020204030204" charset="0"/>
                        <a:cs typeface="Calibri" panose="020F0502020204030204" charset="0"/>
                      </a:endParaRPr>
                    </a:p>
                  </a:txBody>
                  <a:tcPr anchor="ctr" anchorCtr="0"/>
                </a:tc>
                <a:tc>
                  <a:txBody>
                    <a:bodyPr/>
                    <a:p>
                      <a:pPr algn="l">
                        <a:buNone/>
                      </a:pPr>
                      <a:r>
                        <a:rPr lang="en-US" altLang="zh-CN" sz="1400">
                          <a:latin typeface="Calibri" panose="020F0502020204030204" charset="0"/>
                          <a:cs typeface="Calibri" panose="020F0502020204030204" charset="0"/>
                        </a:rPr>
                        <a:t>Explanation</a:t>
                      </a:r>
                      <a:endParaRPr lang="en-US" altLang="zh-CN" sz="1400">
                        <a:latin typeface="Calibri" panose="020F0502020204030204" charset="0"/>
                        <a:cs typeface="Calibri" panose="020F0502020204030204" charset="0"/>
                      </a:endParaRPr>
                    </a:p>
                  </a:txBody>
                  <a:tcPr anchor="ctr" anchorCtr="0"/>
                </a:tc>
              </a:tr>
              <a:tr h="731520">
                <a:tc>
                  <a:txBody>
                    <a:bodyPr/>
                    <a:p>
                      <a:pPr algn="ctr">
                        <a:buNone/>
                      </a:pPr>
                      <a:r>
                        <a:rPr lang="en-US" altLang="zh-CN" sz="1400">
                          <a:ln>
                            <a:noFill/>
                            <a:prstDash val="sysDot"/>
                          </a:ln>
                          <a:latin typeface="Calibri" panose="020F0502020204030204" charset="0"/>
                          <a:cs typeface="Calibri" panose="020F0502020204030204" charset="0"/>
                          <a:sym typeface="+mn-ea"/>
                        </a:rPr>
                        <a:t>Importance</a:t>
                      </a:r>
                      <a:endParaRPr lang="en-US" altLang="zh-CN" sz="1400">
                        <a:ln>
                          <a:noFill/>
                          <a:prstDash val="sysDot"/>
                        </a:ln>
                        <a:latin typeface="Calibri" panose="020F0502020204030204" charset="0"/>
                        <a:cs typeface="Calibri" panose="020F0502020204030204" charset="0"/>
                        <a:sym typeface="+mn-ea"/>
                      </a:endParaRPr>
                    </a:p>
                  </a:txBody>
                  <a:tcPr anchor="ctr" anchorCtr="0"/>
                </a:tc>
                <a:tc>
                  <a:txBody>
                    <a:bodyPr/>
                    <a:p>
                      <a:pPr>
                        <a:buNone/>
                      </a:pPr>
                      <a:endParaRPr lang="zh-CN" altLang="en-US" sz="1400">
                        <a:latin typeface="Calibri" panose="020F0502020204030204" charset="0"/>
                        <a:cs typeface="Calibri" panose="020F0502020204030204" charset="0"/>
                      </a:endParaRPr>
                    </a:p>
                  </a:txBody>
                  <a:tcPr anchor="ctr" anchorCtr="0"/>
                </a:tc>
                <a:tc>
                  <a:txBody>
                    <a:bodyPr/>
                    <a:p>
                      <a:pPr algn="l">
                        <a:buNone/>
                      </a:pPr>
                      <a:r>
                        <a:rPr lang="en-US" altLang="zh-CN" sz="1400">
                          <a:latin typeface="Calibri" panose="020F0502020204030204" charset="0"/>
                          <a:cs typeface="Calibri" panose="020F0502020204030204" charset="0"/>
                        </a:rPr>
                        <a:t>The importance of topic i is reflected by the average number of patents for this topic across the entire time window. </a:t>
                      </a:r>
                      <a:endParaRPr lang="en-US" altLang="zh-CN" sz="1400">
                        <a:latin typeface="Calibri" panose="020F0502020204030204" charset="0"/>
                        <a:cs typeface="Calibri" panose="020F0502020204030204" charset="0"/>
                      </a:endParaRPr>
                    </a:p>
                  </a:txBody>
                  <a:tcPr anchor="ctr" anchorCtr="0"/>
                </a:tc>
                <a:tc>
                  <a:txBody>
                    <a:bodyPr/>
                    <a:p>
                      <a:pPr algn="l">
                        <a:buNone/>
                      </a:pPr>
                      <a:r>
                        <a:rPr lang="en-US" altLang="zh-CN" sz="1400">
                          <a:latin typeface="Calibri" panose="020F0502020204030204" charset="0"/>
                          <a:cs typeface="Calibri" panose="020F0502020204030204" charset="0"/>
                          <a:sym typeface="+mn-ea"/>
                        </a:rPr>
                        <a:t>Qi represents the number of patents for topic i, and T represents the number of time windows.</a:t>
                      </a:r>
                      <a:endParaRPr lang="en-US" altLang="zh-CN" sz="1400">
                        <a:latin typeface="Calibri" panose="020F0502020204030204" charset="0"/>
                        <a:cs typeface="Calibri" panose="020F0502020204030204" charset="0"/>
                        <a:sym typeface="+mn-ea"/>
                      </a:endParaRPr>
                    </a:p>
                  </a:txBody>
                  <a:tcPr anchor="ctr" anchorCtr="0"/>
                </a:tc>
              </a:tr>
              <a:tr h="731520">
                <a:tc>
                  <a:txBody>
                    <a:bodyPr/>
                    <a:p>
                      <a:pPr algn="ctr">
                        <a:buNone/>
                      </a:pPr>
                      <a:r>
                        <a:rPr lang="en-US" altLang="zh-CN" sz="1400">
                          <a:ln>
                            <a:noFill/>
                            <a:prstDash val="sysDot"/>
                          </a:ln>
                          <a:latin typeface="Calibri" panose="020F0502020204030204" charset="0"/>
                          <a:cs typeface="Calibri" panose="020F0502020204030204" charset="0"/>
                          <a:sym typeface="+mn-ea"/>
                        </a:rPr>
                        <a:t>Novelty</a:t>
                      </a:r>
                      <a:endParaRPr lang="en-US" altLang="zh-CN" sz="1400">
                        <a:ln>
                          <a:noFill/>
                          <a:prstDash val="sysDot"/>
                        </a:ln>
                        <a:latin typeface="Calibri" panose="020F0502020204030204" charset="0"/>
                        <a:cs typeface="Calibri" panose="020F0502020204030204" charset="0"/>
                        <a:sym typeface="+mn-ea"/>
                      </a:endParaRPr>
                    </a:p>
                  </a:txBody>
                  <a:tcPr anchor="ctr" anchorCtr="0"/>
                </a:tc>
                <a:tc>
                  <a:txBody>
                    <a:bodyPr/>
                    <a:p>
                      <a:pPr>
                        <a:buNone/>
                      </a:pPr>
                      <a:endParaRPr lang="zh-CN" altLang="en-US" sz="1400">
                        <a:latin typeface="Calibri" panose="020F0502020204030204" charset="0"/>
                        <a:cs typeface="Calibri" panose="020F0502020204030204" charset="0"/>
                      </a:endParaRPr>
                    </a:p>
                  </a:txBody>
                  <a:tcPr anchor="ctr" anchorCtr="0"/>
                </a:tc>
                <a:tc>
                  <a:txBody>
                    <a:bodyPr/>
                    <a:p>
                      <a:pPr algn="l">
                        <a:buNone/>
                      </a:pPr>
                      <a:r>
                        <a:rPr lang="en-US" altLang="zh-CN" sz="1400">
                          <a:latin typeface="Calibri" panose="020F0502020204030204" charset="0"/>
                          <a:cs typeface="Calibri" panose="020F0502020204030204" charset="0"/>
                        </a:rPr>
                        <a:t>The novelty of topic i is reflected by the average application year of patents for this topic.</a:t>
                      </a:r>
                      <a:endParaRPr lang="en-US" altLang="zh-CN" sz="1400">
                        <a:latin typeface="Calibri" panose="020F0502020204030204" charset="0"/>
                        <a:cs typeface="Calibri" panose="020F0502020204030204" charset="0"/>
                      </a:endParaRPr>
                    </a:p>
                  </a:txBody>
                  <a:tcPr anchor="ctr" anchorCtr="0"/>
                </a:tc>
                <a:tc>
                  <a:txBody>
                    <a:bodyPr/>
                    <a:p>
                      <a:pPr algn="l">
                        <a:buNone/>
                      </a:pPr>
                      <a:r>
                        <a:rPr lang="en-US" altLang="zh-CN" sz="1400">
                          <a:latin typeface="Calibri" panose="020F0502020204030204" charset="0"/>
                          <a:cs typeface="Calibri" panose="020F0502020204030204" charset="0"/>
                        </a:rPr>
                        <a:t>ti represents the application year of patent i under this topic, and Q represents the total number of patents under this topic.</a:t>
                      </a:r>
                      <a:endParaRPr lang="en-US" altLang="zh-CN" sz="1400">
                        <a:latin typeface="Calibri" panose="020F0502020204030204" charset="0"/>
                        <a:cs typeface="Calibri" panose="020F0502020204030204" charset="0"/>
                      </a:endParaRPr>
                    </a:p>
                  </a:txBody>
                  <a:tcPr anchor="ctr" anchorCtr="0"/>
                </a:tc>
              </a:tr>
              <a:tr h="731520">
                <a:tc>
                  <a:txBody>
                    <a:bodyPr/>
                    <a:p>
                      <a:pPr algn="ctr">
                        <a:buNone/>
                      </a:pPr>
                      <a:r>
                        <a:rPr lang="en-US" altLang="zh-CN" sz="1400">
                          <a:ln>
                            <a:noFill/>
                            <a:prstDash val="sysDot"/>
                          </a:ln>
                          <a:latin typeface="Calibri" panose="020F0502020204030204" charset="0"/>
                          <a:cs typeface="Calibri" panose="020F0502020204030204" charset="0"/>
                          <a:sym typeface="+mn-ea"/>
                        </a:rPr>
                        <a:t>Growth</a:t>
                      </a:r>
                      <a:endParaRPr lang="en-US" altLang="zh-CN" sz="1400">
                        <a:ln>
                          <a:noFill/>
                          <a:prstDash val="sysDot"/>
                        </a:ln>
                        <a:latin typeface="Calibri" panose="020F0502020204030204" charset="0"/>
                        <a:cs typeface="Calibri" panose="020F0502020204030204" charset="0"/>
                        <a:sym typeface="+mn-ea"/>
                      </a:endParaRPr>
                    </a:p>
                  </a:txBody>
                  <a:tcPr anchor="ctr" anchorCtr="0"/>
                </a:tc>
                <a:tc>
                  <a:txBody>
                    <a:bodyPr/>
                    <a:p>
                      <a:pPr>
                        <a:buNone/>
                      </a:pPr>
                      <a:endParaRPr lang="zh-CN" altLang="en-US" sz="1400">
                        <a:latin typeface="Calibri" panose="020F0502020204030204" charset="0"/>
                        <a:cs typeface="Calibri" panose="020F0502020204030204" charset="0"/>
                      </a:endParaRPr>
                    </a:p>
                  </a:txBody>
                  <a:tcPr anchor="ctr" anchorCtr="0"/>
                </a:tc>
                <a:tc>
                  <a:txBody>
                    <a:bodyPr/>
                    <a:p>
                      <a:pPr algn="l">
                        <a:buNone/>
                      </a:pPr>
                      <a:r>
                        <a:rPr lang="en-US" altLang="zh-CN" sz="1400">
                          <a:latin typeface="Calibri" panose="020F0502020204030204" charset="0"/>
                          <a:cs typeface="Calibri" panose="020F0502020204030204" charset="0"/>
                        </a:rPr>
                        <a:t>The growth rate of topic i is reflected by the rate of increase in the number of patents for this topic across the entire time window.</a:t>
                      </a:r>
                      <a:endParaRPr lang="en-US" altLang="zh-CN" sz="1400">
                        <a:latin typeface="Calibri" panose="020F0502020204030204" charset="0"/>
                        <a:cs typeface="Calibri" panose="020F0502020204030204" charset="0"/>
                      </a:endParaRPr>
                    </a:p>
                  </a:txBody>
                  <a:tcPr anchor="ctr" anchorCtr="0"/>
                </a:tc>
                <a:tc>
                  <a:txBody>
                    <a:bodyPr/>
                    <a:p>
                      <a:pPr algn="l">
                        <a:buNone/>
                      </a:pPr>
                      <a:r>
                        <a:rPr lang="en-US" altLang="zh-CN" sz="1400">
                          <a:latin typeface="Calibri" panose="020F0502020204030204" charset="0"/>
                          <a:cs typeface="Calibri" panose="020F0502020204030204" charset="0"/>
                        </a:rPr>
                        <a:t>NL represents the number of patents in the most recent time period, and NE represents the number of patents in the earliest time period.</a:t>
                      </a:r>
                      <a:endParaRPr lang="en-US" altLang="zh-CN" sz="1400">
                        <a:latin typeface="Calibri" panose="020F0502020204030204" charset="0"/>
                        <a:cs typeface="Calibri" panose="020F0502020204030204" charset="0"/>
                      </a:endParaRPr>
                    </a:p>
                  </a:txBody>
                  <a:tcPr anchor="ctr" anchorCtr="0"/>
                </a:tc>
              </a:tr>
              <a:tr h="944880">
                <a:tc>
                  <a:txBody>
                    <a:bodyPr/>
                    <a:p>
                      <a:pPr marL="0" lvl="1" algn="ctr">
                        <a:buNone/>
                      </a:pPr>
                      <a:r>
                        <a:rPr lang="en-US" altLang="zh-CN" sz="1400">
                          <a:ln>
                            <a:noFill/>
                            <a:prstDash val="sysDot"/>
                          </a:ln>
                          <a:latin typeface="Calibri" panose="020F0502020204030204" charset="0"/>
                          <a:cs typeface="Calibri" panose="020F0502020204030204" charset="0"/>
                          <a:sym typeface="+mn-ea"/>
                        </a:rPr>
                        <a:t>Persistance</a:t>
                      </a:r>
                      <a:endParaRPr lang="en-US" altLang="zh-CN" sz="1400">
                        <a:ln>
                          <a:noFill/>
                          <a:prstDash val="sysDot"/>
                        </a:ln>
                        <a:latin typeface="Calibri" panose="020F0502020204030204" charset="0"/>
                        <a:cs typeface="Calibri" panose="020F0502020204030204" charset="0"/>
                        <a:sym typeface="+mn-ea"/>
                      </a:endParaRPr>
                    </a:p>
                    <a:p>
                      <a:pPr marL="0" lvl="1" algn="ctr">
                        <a:buNone/>
                      </a:pPr>
                      <a:endParaRPr lang="en-US" altLang="zh-CN" sz="1400">
                        <a:ln>
                          <a:noFill/>
                          <a:prstDash val="sysDot"/>
                        </a:ln>
                        <a:latin typeface="Calibri" panose="020F0502020204030204" charset="0"/>
                        <a:cs typeface="Calibri" panose="020F0502020204030204" charset="0"/>
                        <a:sym typeface="+mn-ea"/>
                      </a:endParaRPr>
                    </a:p>
                  </a:txBody>
                  <a:tcPr anchor="ctr" anchorCtr="0"/>
                </a:tc>
                <a:tc>
                  <a:txBody>
                    <a:bodyPr/>
                    <a:p>
                      <a:pPr>
                        <a:buNone/>
                      </a:pPr>
                      <a:endParaRPr lang="zh-CN" altLang="en-US" sz="1400">
                        <a:latin typeface="Calibri" panose="020F0502020204030204" charset="0"/>
                        <a:cs typeface="Calibri" panose="020F0502020204030204" charset="0"/>
                      </a:endParaRPr>
                    </a:p>
                  </a:txBody>
                  <a:tcPr anchor="ctr" anchorCtr="0"/>
                </a:tc>
                <a:tc>
                  <a:txBody>
                    <a:bodyPr/>
                    <a:p>
                      <a:pPr algn="l">
                        <a:buNone/>
                      </a:pPr>
                      <a:r>
                        <a:rPr lang="en-US" altLang="zh-CN" sz="1400">
                          <a:latin typeface="Calibri" panose="020F0502020204030204" charset="0"/>
                          <a:cs typeface="Calibri" panose="020F0502020204030204" charset="0"/>
                        </a:rPr>
                        <a:t>The persistence of topic i is reflected by the number of patents not less than α and the number of years they cover throughout the entire time window.</a:t>
                      </a:r>
                      <a:endParaRPr lang="en-US" altLang="zh-CN" sz="1400">
                        <a:latin typeface="Calibri" panose="020F0502020204030204" charset="0"/>
                        <a:cs typeface="Calibri" panose="020F0502020204030204" charset="0"/>
                      </a:endParaRPr>
                    </a:p>
                  </a:txBody>
                  <a:tcPr anchor="ctr" anchorCtr="0"/>
                </a:tc>
                <a:tc>
                  <a:txBody>
                    <a:bodyPr/>
                    <a:p>
                      <a:pPr algn="l">
                        <a:buNone/>
                      </a:pPr>
                      <a:r>
                        <a:rPr lang="en-US" altLang="zh-CN" sz="1400">
                          <a:latin typeface="Calibri" panose="020F0502020204030204" charset="0"/>
                          <a:cs typeface="Calibri" panose="020F0502020204030204" charset="0"/>
                        </a:rPr>
                        <a:t>|{i|tQi &gt; α}| represents the number of years in which the patent count for this topic exceeds the threshold α, where α ∈ R+ (positive real numbers), and T represents the total number of time windows.</a:t>
                      </a:r>
                      <a:endParaRPr lang="en-US" altLang="zh-CN" sz="1400">
                        <a:latin typeface="Calibri" panose="020F0502020204030204" charset="0"/>
                        <a:cs typeface="Calibri" panose="020F0502020204030204" charset="0"/>
                      </a:endParaRPr>
                    </a:p>
                  </a:txBody>
                  <a:tcPr anchor="ctr" anchorCtr="0"/>
                </a:tc>
              </a:tr>
            </a:tbl>
          </a:graphicData>
        </a:graphic>
      </p:graphicFrame>
      <p:pic>
        <p:nvPicPr>
          <p:cNvPr id="9" name="图片 8"/>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2421890" y="3706495"/>
            <a:ext cx="537210" cy="419735"/>
          </a:xfrm>
          <a:prstGeom prst="rect">
            <a:avLst/>
          </a:prstGeom>
        </p:spPr>
      </p:pic>
      <p:pic>
        <p:nvPicPr>
          <p:cNvPr id="12" name="图片 11"/>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2195195" y="5951855"/>
            <a:ext cx="1086485" cy="397510"/>
          </a:xfrm>
          <a:prstGeom prst="rect">
            <a:avLst/>
          </a:prstGeom>
        </p:spPr>
      </p:pic>
      <p:pic>
        <p:nvPicPr>
          <p:cNvPr id="13" name="图片 12"/>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2220595" y="5170805"/>
            <a:ext cx="1000760" cy="411480"/>
          </a:xfrm>
          <a:prstGeom prst="rect">
            <a:avLst/>
          </a:prstGeom>
        </p:spPr>
      </p:pic>
      <p:pic>
        <p:nvPicPr>
          <p:cNvPr id="14" name="图片 13"/>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2312670" y="4444365"/>
            <a:ext cx="755015" cy="4076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rot="10800000" flipV="1">
            <a:off x="8128000" y="4419600"/>
            <a:ext cx="4064000" cy="24384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10" name="直角三角形 9"/>
          <p:cNvSpPr/>
          <p:nvPr/>
        </p:nvSpPr>
        <p:spPr>
          <a:xfrm rot="10800000" flipH="1">
            <a:off x="0" y="0"/>
            <a:ext cx="4064000" cy="24384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7" name="直角三角形 6"/>
          <p:cNvSpPr/>
          <p:nvPr/>
        </p:nvSpPr>
        <p:spPr>
          <a:xfrm rot="10800000" flipV="1">
            <a:off x="8382000" y="4648200"/>
            <a:ext cx="3810000" cy="22098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grpSp>
        <p:nvGrpSpPr>
          <p:cNvPr id="53" name="组合 52"/>
          <p:cNvGrpSpPr/>
          <p:nvPr/>
        </p:nvGrpSpPr>
        <p:grpSpPr>
          <a:xfrm>
            <a:off x="1146180" y="1466820"/>
            <a:ext cx="9782810" cy="2877185"/>
            <a:chOff x="1146180" y="628546"/>
            <a:chExt cx="9782810" cy="2877185"/>
          </a:xfrm>
        </p:grpSpPr>
        <p:sp>
          <p:nvSpPr>
            <p:cNvPr id="54" name="文本框 53"/>
            <p:cNvSpPr txBox="1"/>
            <p:nvPr/>
          </p:nvSpPr>
          <p:spPr>
            <a:xfrm>
              <a:off x="1146180" y="1845841"/>
              <a:ext cx="9782810" cy="1659890"/>
            </a:xfrm>
            <a:prstGeom prst="rect">
              <a:avLst/>
            </a:prstGeom>
            <a:noFill/>
            <a:effectLst/>
          </p:spPr>
          <p:txBody>
            <a:bodyPr wrap="square" lIns="118872" tIns="59436" rIns="118872" bIns="59436" rtlCol="0">
              <a:no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ctr"/>
              <a:r>
                <a:rPr lang="en-US" altLang="zh-CN" sz="5200">
                  <a:solidFill>
                    <a:srgbClr val="003BA3"/>
                  </a:solidFill>
                  <a:latin typeface="Calibri" panose="020F0502020204030204" charset="0"/>
                  <a:ea typeface="+mn-ea"/>
                  <a:cs typeface="Calibri" panose="020F0502020204030204" charset="0"/>
                  <a:sym typeface="+mn-lt"/>
                </a:rPr>
                <a:t>Research results and explanations</a:t>
              </a:r>
              <a:endParaRPr lang="en-US" altLang="zh-CN" sz="5200">
                <a:solidFill>
                  <a:srgbClr val="003BA3"/>
                </a:solidFill>
                <a:latin typeface="Calibri" panose="020F0502020204030204" charset="0"/>
                <a:ea typeface="+mn-ea"/>
                <a:cs typeface="Calibri" panose="020F0502020204030204" charset="0"/>
                <a:sym typeface="+mn-lt"/>
              </a:endParaRPr>
            </a:p>
            <a:p>
              <a:pPr algn="ctr"/>
              <a:endParaRPr lang="en-US" altLang="zh-CN" sz="2000">
                <a:solidFill>
                  <a:schemeClr val="tx1"/>
                </a:solidFill>
                <a:latin typeface="Calibri" panose="020F0502020204030204" charset="0"/>
                <a:ea typeface="+mn-ea"/>
                <a:cs typeface="Calibri" panose="020F0502020204030204" charset="0"/>
                <a:sym typeface="+mn-lt"/>
              </a:endParaRPr>
            </a:p>
            <a:p>
              <a:pPr algn="ctr"/>
              <a:r>
                <a:rPr lang="en-US" altLang="zh-CN" sz="2000">
                  <a:solidFill>
                    <a:schemeClr val="tx1"/>
                  </a:solidFill>
                  <a:latin typeface="Calibri" panose="020F0502020204030204" charset="0"/>
                  <a:ea typeface="+mn-ea"/>
                  <a:cs typeface="Calibri" panose="020F0502020204030204" charset="0"/>
                  <a:sym typeface="+mn-lt"/>
                </a:rPr>
                <a:t>A case study: Pre-trained Large Model patent data</a:t>
              </a:r>
              <a:endParaRPr lang="en-US" altLang="zh-CN" sz="2000">
                <a:solidFill>
                  <a:schemeClr val="tx1"/>
                </a:solidFill>
                <a:latin typeface="Calibri" panose="020F0502020204030204" charset="0"/>
                <a:ea typeface="+mn-ea"/>
                <a:cs typeface="Calibri" panose="020F0502020204030204" charset="0"/>
                <a:sym typeface="+mn-lt"/>
              </a:endParaRPr>
            </a:p>
          </p:txBody>
        </p:sp>
        <p:sp>
          <p:nvSpPr>
            <p:cNvPr id="56" name="文本框 55"/>
            <p:cNvSpPr txBox="1"/>
            <p:nvPr/>
          </p:nvSpPr>
          <p:spPr>
            <a:xfrm>
              <a:off x="5584193" y="628546"/>
              <a:ext cx="906780" cy="918210"/>
            </a:xfrm>
            <a:prstGeom prst="rect">
              <a:avLst/>
            </a:prstGeom>
            <a:noFill/>
            <a:effectLst/>
          </p:spPr>
          <p:txBody>
            <a:bodyPr wrap="none" lIns="118872" tIns="59436" rIns="118872" bIns="59436"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r>
                <a:rPr lang="en-US" altLang="zh-CN" sz="5200">
                  <a:solidFill>
                    <a:srgbClr val="003BA3"/>
                  </a:solidFill>
                  <a:latin typeface="Calibri" panose="020F0502020204030204" charset="0"/>
                  <a:ea typeface="+mn-ea"/>
                  <a:cs typeface="Calibri" panose="020F0502020204030204" charset="0"/>
                  <a:sym typeface="+mn-lt"/>
                </a:rPr>
                <a:t>04</a:t>
              </a:r>
              <a:endParaRPr lang="en-US" altLang="zh-CN" sz="5200" dirty="0">
                <a:solidFill>
                  <a:srgbClr val="003BA3"/>
                </a:solidFill>
                <a:latin typeface="Calibri" panose="020F0502020204030204" charset="0"/>
                <a:ea typeface="+mn-ea"/>
                <a:cs typeface="Calibri" panose="020F0502020204030204" charset="0"/>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3885" y="965200"/>
            <a:ext cx="11073130" cy="582549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Calibri" panose="020F0502020204030204" charset="0"/>
              <a:cs typeface="Calibri" panose="020F0502020204030204" charset="0"/>
              <a:sym typeface="+mn-lt"/>
            </a:endParaRPr>
          </a:p>
        </p:txBody>
      </p:sp>
      <p:grpSp>
        <p:nvGrpSpPr>
          <p:cNvPr id="2" name="组合 1"/>
          <p:cNvGrpSpPr/>
          <p:nvPr/>
        </p:nvGrpSpPr>
        <p:grpSpPr>
          <a:xfrm>
            <a:off x="0" y="0"/>
            <a:ext cx="2032000" cy="1219200"/>
            <a:chOff x="0" y="0"/>
            <a:chExt cx="4064000" cy="2438400"/>
          </a:xfrm>
          <a:solidFill>
            <a:srgbClr val="003BA3"/>
          </a:solidFill>
        </p:grpSpPr>
        <p:sp>
          <p:nvSpPr>
            <p:cNvPr id="10" name="直角三角形 9"/>
            <p:cNvSpPr/>
            <p:nvPr/>
          </p:nvSpPr>
          <p:spPr>
            <a:xfrm rot="10800000" flipH="1">
              <a:off x="0" y="0"/>
              <a:ext cx="4064000" cy="2438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sp>
        <p:nvSpPr>
          <p:cNvPr id="11" name="文本框 10"/>
          <p:cNvSpPr txBox="1"/>
          <p:nvPr/>
        </p:nvSpPr>
        <p:spPr>
          <a:xfrm>
            <a:off x="2920081" y="192644"/>
            <a:ext cx="6704330" cy="583565"/>
          </a:xfrm>
          <a:prstGeom prst="rect">
            <a:avLst/>
          </a:prstGeom>
          <a:noFill/>
        </p:spPr>
        <p:txBody>
          <a:bodyPr wrap="none"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l"/>
            <a:r>
              <a:rPr lang="en-US" altLang="zh-CN" sz="3200" dirty="0">
                <a:solidFill>
                  <a:srgbClr val="003BA3"/>
                </a:solidFill>
                <a:latin typeface="Calibri" panose="020F0502020204030204" charset="0"/>
                <a:ea typeface="+mn-ea"/>
                <a:cs typeface="Calibri" panose="020F0502020204030204" charset="0"/>
                <a:sym typeface="+mn-lt"/>
              </a:rPr>
              <a:t>4-1 Data Acquisition and Preprocessing </a:t>
            </a:r>
            <a:endParaRPr lang="en-US" altLang="zh-CN" sz="3200" dirty="0">
              <a:solidFill>
                <a:srgbClr val="003BA3"/>
              </a:solidFill>
              <a:latin typeface="Calibri" panose="020F0502020204030204" charset="0"/>
              <a:ea typeface="+mn-ea"/>
              <a:cs typeface="Calibri" panose="020F0502020204030204" charset="0"/>
              <a:sym typeface="+mn-lt"/>
            </a:endParaRPr>
          </a:p>
        </p:txBody>
      </p:sp>
      <p:sp>
        <p:nvSpPr>
          <p:cNvPr id="26" name="Rectangle 26"/>
          <p:cNvSpPr/>
          <p:nvPr/>
        </p:nvSpPr>
        <p:spPr>
          <a:xfrm>
            <a:off x="8462963" y="2329542"/>
            <a:ext cx="787400" cy="787400"/>
          </a:xfrm>
          <a:custGeom>
            <a:avLst/>
            <a:gdLst>
              <a:gd name="T0" fmla="*/ 10240 w 10880"/>
              <a:gd name="T1" fmla="*/ 8320 h 10880"/>
              <a:gd name="T2" fmla="*/ 2848 w 10880"/>
              <a:gd name="T3" fmla="*/ 8320 h 10880"/>
              <a:gd name="T4" fmla="*/ 1920 w 10880"/>
              <a:gd name="T5" fmla="*/ 1568 h 10880"/>
              <a:gd name="T6" fmla="*/ 320 w 10880"/>
              <a:gd name="T7" fmla="*/ 0 h 10880"/>
              <a:gd name="T8" fmla="*/ 0 w 10880"/>
              <a:gd name="T9" fmla="*/ 320 h 10880"/>
              <a:gd name="T10" fmla="*/ 320 w 10880"/>
              <a:gd name="T11" fmla="*/ 640 h 10880"/>
              <a:gd name="T12" fmla="*/ 1280 w 10880"/>
              <a:gd name="T13" fmla="*/ 1632 h 10880"/>
              <a:gd name="T14" fmla="*/ 2240 w 10880"/>
              <a:gd name="T15" fmla="*/ 8672 h 10880"/>
              <a:gd name="T16" fmla="*/ 2560 w 10880"/>
              <a:gd name="T17" fmla="*/ 8960 h 10880"/>
              <a:gd name="T18" fmla="*/ 10240 w 10880"/>
              <a:gd name="T19" fmla="*/ 8960 h 10880"/>
              <a:gd name="T20" fmla="*/ 10560 w 10880"/>
              <a:gd name="T21" fmla="*/ 8640 h 10880"/>
              <a:gd name="T22" fmla="*/ 10240 w 10880"/>
              <a:gd name="T23" fmla="*/ 8320 h 10880"/>
              <a:gd name="T24" fmla="*/ 10816 w 10880"/>
              <a:gd name="T25" fmla="*/ 3008 h 10880"/>
              <a:gd name="T26" fmla="*/ 10560 w 10880"/>
              <a:gd name="T27" fmla="*/ 2880 h 10880"/>
              <a:gd name="T28" fmla="*/ 2880 w 10880"/>
              <a:gd name="T29" fmla="*/ 2880 h 10880"/>
              <a:gd name="T30" fmla="*/ 2560 w 10880"/>
              <a:gd name="T31" fmla="*/ 3200 h 10880"/>
              <a:gd name="T32" fmla="*/ 2880 w 10880"/>
              <a:gd name="T33" fmla="*/ 3520 h 10880"/>
              <a:gd name="T34" fmla="*/ 10144 w 10880"/>
              <a:gd name="T35" fmla="*/ 3520 h 10880"/>
              <a:gd name="T36" fmla="*/ 9344 w 10880"/>
              <a:gd name="T37" fmla="*/ 6432 h 10880"/>
              <a:gd name="T38" fmla="*/ 3488 w 10880"/>
              <a:gd name="T39" fmla="*/ 7040 h 10880"/>
              <a:gd name="T40" fmla="*/ 3200 w 10880"/>
              <a:gd name="T41" fmla="*/ 7392 h 10880"/>
              <a:gd name="T42" fmla="*/ 3520 w 10880"/>
              <a:gd name="T43" fmla="*/ 7680 h 10880"/>
              <a:gd name="T44" fmla="*/ 3552 w 10880"/>
              <a:gd name="T45" fmla="*/ 7680 h 10880"/>
              <a:gd name="T46" fmla="*/ 9632 w 10880"/>
              <a:gd name="T47" fmla="*/ 7040 h 10880"/>
              <a:gd name="T48" fmla="*/ 9920 w 10880"/>
              <a:gd name="T49" fmla="*/ 6816 h 10880"/>
              <a:gd name="T50" fmla="*/ 10880 w 10880"/>
              <a:gd name="T51" fmla="*/ 3296 h 10880"/>
              <a:gd name="T52" fmla="*/ 10816 w 10880"/>
              <a:gd name="T53" fmla="*/ 3008 h 10880"/>
              <a:gd name="T54" fmla="*/ 3520 w 10880"/>
              <a:gd name="T55" fmla="*/ 9600 h 10880"/>
              <a:gd name="T56" fmla="*/ 2880 w 10880"/>
              <a:gd name="T57" fmla="*/ 10240 h 10880"/>
              <a:gd name="T58" fmla="*/ 3520 w 10880"/>
              <a:gd name="T59" fmla="*/ 10880 h 10880"/>
              <a:gd name="T60" fmla="*/ 4160 w 10880"/>
              <a:gd name="T61" fmla="*/ 10240 h 10880"/>
              <a:gd name="T62" fmla="*/ 3520 w 10880"/>
              <a:gd name="T63" fmla="*/ 9600 h 10880"/>
              <a:gd name="T64" fmla="*/ 8640 w 10880"/>
              <a:gd name="T65" fmla="*/ 9600 h 10880"/>
              <a:gd name="T66" fmla="*/ 8000 w 10880"/>
              <a:gd name="T67" fmla="*/ 10240 h 10880"/>
              <a:gd name="T68" fmla="*/ 8640 w 10880"/>
              <a:gd name="T69" fmla="*/ 10880 h 10880"/>
              <a:gd name="T70" fmla="*/ 9280 w 10880"/>
              <a:gd name="T71" fmla="*/ 10240 h 10880"/>
              <a:gd name="T72" fmla="*/ 8640 w 10880"/>
              <a:gd name="T73" fmla="*/ 9600 h 10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80" h="10880">
                <a:moveTo>
                  <a:pt x="10240" y="8320"/>
                </a:moveTo>
                <a:lnTo>
                  <a:pt x="2848" y="8320"/>
                </a:lnTo>
                <a:lnTo>
                  <a:pt x="1920" y="1568"/>
                </a:lnTo>
                <a:cubicBezTo>
                  <a:pt x="1792" y="640"/>
                  <a:pt x="1120" y="0"/>
                  <a:pt x="320" y="0"/>
                </a:cubicBezTo>
                <a:cubicBezTo>
                  <a:pt x="128" y="0"/>
                  <a:pt x="0" y="128"/>
                  <a:pt x="0" y="320"/>
                </a:cubicBezTo>
                <a:cubicBezTo>
                  <a:pt x="0" y="512"/>
                  <a:pt x="128" y="640"/>
                  <a:pt x="320" y="640"/>
                </a:cubicBezTo>
                <a:cubicBezTo>
                  <a:pt x="896" y="640"/>
                  <a:pt x="1216" y="1152"/>
                  <a:pt x="1280" y="1632"/>
                </a:cubicBezTo>
                <a:lnTo>
                  <a:pt x="2240" y="8672"/>
                </a:lnTo>
                <a:cubicBezTo>
                  <a:pt x="2272" y="8832"/>
                  <a:pt x="2400" y="8960"/>
                  <a:pt x="2560" y="8960"/>
                </a:cubicBezTo>
                <a:lnTo>
                  <a:pt x="10240" y="8960"/>
                </a:lnTo>
                <a:cubicBezTo>
                  <a:pt x="10432" y="8960"/>
                  <a:pt x="10560" y="8832"/>
                  <a:pt x="10560" y="8640"/>
                </a:cubicBezTo>
                <a:cubicBezTo>
                  <a:pt x="10560" y="8448"/>
                  <a:pt x="10432" y="8320"/>
                  <a:pt x="10240" y="8320"/>
                </a:cubicBezTo>
                <a:close/>
                <a:moveTo>
                  <a:pt x="10816" y="3008"/>
                </a:moveTo>
                <a:cubicBezTo>
                  <a:pt x="10752" y="2944"/>
                  <a:pt x="10656" y="2880"/>
                  <a:pt x="10560" y="2880"/>
                </a:cubicBezTo>
                <a:lnTo>
                  <a:pt x="2880" y="2880"/>
                </a:lnTo>
                <a:cubicBezTo>
                  <a:pt x="2688" y="2880"/>
                  <a:pt x="2560" y="3008"/>
                  <a:pt x="2560" y="3200"/>
                </a:cubicBezTo>
                <a:cubicBezTo>
                  <a:pt x="2560" y="3392"/>
                  <a:pt x="2688" y="3520"/>
                  <a:pt x="2880" y="3520"/>
                </a:cubicBezTo>
                <a:lnTo>
                  <a:pt x="10144" y="3520"/>
                </a:lnTo>
                <a:lnTo>
                  <a:pt x="9344" y="6432"/>
                </a:lnTo>
                <a:lnTo>
                  <a:pt x="3488" y="7040"/>
                </a:lnTo>
                <a:cubicBezTo>
                  <a:pt x="3328" y="7072"/>
                  <a:pt x="3200" y="7200"/>
                  <a:pt x="3200" y="7392"/>
                </a:cubicBezTo>
                <a:cubicBezTo>
                  <a:pt x="3232" y="7552"/>
                  <a:pt x="3360" y="7680"/>
                  <a:pt x="3520" y="7680"/>
                </a:cubicBezTo>
                <a:lnTo>
                  <a:pt x="3552" y="7680"/>
                </a:lnTo>
                <a:lnTo>
                  <a:pt x="9632" y="7040"/>
                </a:lnTo>
                <a:cubicBezTo>
                  <a:pt x="9760" y="7040"/>
                  <a:pt x="9888" y="6944"/>
                  <a:pt x="9920" y="6816"/>
                </a:cubicBezTo>
                <a:lnTo>
                  <a:pt x="10880" y="3296"/>
                </a:lnTo>
                <a:cubicBezTo>
                  <a:pt x="10880" y="3200"/>
                  <a:pt x="10880" y="3072"/>
                  <a:pt x="10816" y="3008"/>
                </a:cubicBezTo>
                <a:close/>
                <a:moveTo>
                  <a:pt x="3520" y="9600"/>
                </a:moveTo>
                <a:cubicBezTo>
                  <a:pt x="3168" y="9600"/>
                  <a:pt x="2880" y="9888"/>
                  <a:pt x="2880" y="10240"/>
                </a:cubicBezTo>
                <a:cubicBezTo>
                  <a:pt x="2880" y="10592"/>
                  <a:pt x="3168" y="10880"/>
                  <a:pt x="3520" y="10880"/>
                </a:cubicBezTo>
                <a:cubicBezTo>
                  <a:pt x="3872" y="10880"/>
                  <a:pt x="4160" y="10592"/>
                  <a:pt x="4160" y="10240"/>
                </a:cubicBezTo>
                <a:cubicBezTo>
                  <a:pt x="4160" y="9888"/>
                  <a:pt x="3872" y="9600"/>
                  <a:pt x="3520" y="9600"/>
                </a:cubicBezTo>
                <a:close/>
                <a:moveTo>
                  <a:pt x="8640" y="9600"/>
                </a:moveTo>
                <a:cubicBezTo>
                  <a:pt x="8288" y="9600"/>
                  <a:pt x="8000" y="9888"/>
                  <a:pt x="8000" y="10240"/>
                </a:cubicBezTo>
                <a:cubicBezTo>
                  <a:pt x="8000" y="10592"/>
                  <a:pt x="8288" y="10880"/>
                  <a:pt x="8640" y="10880"/>
                </a:cubicBezTo>
                <a:cubicBezTo>
                  <a:pt x="8992" y="10880"/>
                  <a:pt x="9280" y="10592"/>
                  <a:pt x="9280" y="10240"/>
                </a:cubicBezTo>
                <a:cubicBezTo>
                  <a:pt x="9280" y="9888"/>
                  <a:pt x="8992" y="9600"/>
                  <a:pt x="8640" y="96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latin typeface="Calibri" panose="020F0502020204030204" charset="0"/>
              <a:cs typeface="Calibri" panose="020F0502020204030204" charset="0"/>
            </a:endParaRPr>
          </a:p>
        </p:txBody>
      </p:sp>
      <p:sp>
        <p:nvSpPr>
          <p:cNvPr id="29" name="Oval 35"/>
          <p:cNvSpPr/>
          <p:nvPr/>
        </p:nvSpPr>
        <p:spPr>
          <a:xfrm>
            <a:off x="6320473" y="4376147"/>
            <a:ext cx="803910" cy="748030"/>
          </a:xfrm>
          <a:custGeom>
            <a:avLst/>
            <a:gdLst>
              <a:gd name="T0" fmla="*/ 10400 w 12000"/>
              <a:gd name="T1" fmla="*/ 11200 h 11200"/>
              <a:gd name="T2" fmla="*/ 1600 w 12000"/>
              <a:gd name="T3" fmla="*/ 11200 h 11200"/>
              <a:gd name="T4" fmla="*/ 0 w 12000"/>
              <a:gd name="T5" fmla="*/ 9600 h 11200"/>
              <a:gd name="T6" fmla="*/ 0 w 12000"/>
              <a:gd name="T7" fmla="*/ 1600 h 11200"/>
              <a:gd name="T8" fmla="*/ 1600 w 12000"/>
              <a:gd name="T9" fmla="*/ 0 h 11200"/>
              <a:gd name="T10" fmla="*/ 10400 w 12000"/>
              <a:gd name="T11" fmla="*/ 0 h 11200"/>
              <a:gd name="T12" fmla="*/ 12000 w 12000"/>
              <a:gd name="T13" fmla="*/ 1600 h 11200"/>
              <a:gd name="T14" fmla="*/ 12000 w 12000"/>
              <a:gd name="T15" fmla="*/ 9600 h 11200"/>
              <a:gd name="T16" fmla="*/ 10400 w 12000"/>
              <a:gd name="T17" fmla="*/ 11200 h 11200"/>
              <a:gd name="T18" fmla="*/ 1600 w 12000"/>
              <a:gd name="T19" fmla="*/ 800 h 11200"/>
              <a:gd name="T20" fmla="*/ 800 w 12000"/>
              <a:gd name="T21" fmla="*/ 1600 h 11200"/>
              <a:gd name="T22" fmla="*/ 800 w 12000"/>
              <a:gd name="T23" fmla="*/ 9600 h 11200"/>
              <a:gd name="T24" fmla="*/ 1600 w 12000"/>
              <a:gd name="T25" fmla="*/ 10400 h 11200"/>
              <a:gd name="T26" fmla="*/ 10400 w 12000"/>
              <a:gd name="T27" fmla="*/ 10400 h 11200"/>
              <a:gd name="T28" fmla="*/ 11200 w 12000"/>
              <a:gd name="T29" fmla="*/ 9600 h 11200"/>
              <a:gd name="T30" fmla="*/ 11200 w 12000"/>
              <a:gd name="T31" fmla="*/ 1600 h 11200"/>
              <a:gd name="T32" fmla="*/ 10400 w 12000"/>
              <a:gd name="T33" fmla="*/ 800 h 11200"/>
              <a:gd name="T34" fmla="*/ 1600 w 12000"/>
              <a:gd name="T35" fmla="*/ 800 h 11200"/>
              <a:gd name="T36" fmla="*/ 6000 w 12000"/>
              <a:gd name="T37" fmla="*/ 7200 h 11200"/>
              <a:gd name="T38" fmla="*/ 3200 w 12000"/>
              <a:gd name="T39" fmla="*/ 4600 h 11200"/>
              <a:gd name="T40" fmla="*/ 3200 w 12000"/>
              <a:gd name="T41" fmla="*/ 2400 h 11200"/>
              <a:gd name="T42" fmla="*/ 4000 w 12000"/>
              <a:gd name="T43" fmla="*/ 2400 h 11200"/>
              <a:gd name="T44" fmla="*/ 4000 w 12000"/>
              <a:gd name="T45" fmla="*/ 4600 h 11200"/>
              <a:gd name="T46" fmla="*/ 6000 w 12000"/>
              <a:gd name="T47" fmla="*/ 6400 h 11200"/>
              <a:gd name="T48" fmla="*/ 8000 w 12000"/>
              <a:gd name="T49" fmla="*/ 4600 h 11200"/>
              <a:gd name="T50" fmla="*/ 8000 w 12000"/>
              <a:gd name="T51" fmla="*/ 2400 h 11200"/>
              <a:gd name="T52" fmla="*/ 8800 w 12000"/>
              <a:gd name="T53" fmla="*/ 2400 h 11200"/>
              <a:gd name="T54" fmla="*/ 8800 w 12000"/>
              <a:gd name="T55" fmla="*/ 4600 h 11200"/>
              <a:gd name="T56" fmla="*/ 6000 w 12000"/>
              <a:gd name="T57" fmla="*/ 7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00" h="11200">
                <a:moveTo>
                  <a:pt x="10400" y="11200"/>
                </a:moveTo>
                <a:lnTo>
                  <a:pt x="1600" y="11200"/>
                </a:lnTo>
                <a:cubicBezTo>
                  <a:pt x="718" y="11200"/>
                  <a:pt x="0" y="10482"/>
                  <a:pt x="0" y="9600"/>
                </a:cubicBezTo>
                <a:lnTo>
                  <a:pt x="0" y="1600"/>
                </a:lnTo>
                <a:cubicBezTo>
                  <a:pt x="0" y="718"/>
                  <a:pt x="718" y="0"/>
                  <a:pt x="1600" y="0"/>
                </a:cubicBezTo>
                <a:lnTo>
                  <a:pt x="10400" y="0"/>
                </a:lnTo>
                <a:cubicBezTo>
                  <a:pt x="11282" y="0"/>
                  <a:pt x="12000" y="718"/>
                  <a:pt x="12000" y="1600"/>
                </a:cubicBezTo>
                <a:lnTo>
                  <a:pt x="12000" y="9600"/>
                </a:lnTo>
                <a:cubicBezTo>
                  <a:pt x="12000" y="10482"/>
                  <a:pt x="11282" y="11200"/>
                  <a:pt x="10400" y="11200"/>
                </a:cubicBezTo>
                <a:close/>
                <a:moveTo>
                  <a:pt x="1600" y="800"/>
                </a:moveTo>
                <a:cubicBezTo>
                  <a:pt x="1159" y="800"/>
                  <a:pt x="800" y="1159"/>
                  <a:pt x="800" y="1600"/>
                </a:cubicBezTo>
                <a:lnTo>
                  <a:pt x="800" y="9600"/>
                </a:lnTo>
                <a:cubicBezTo>
                  <a:pt x="800" y="10042"/>
                  <a:pt x="1159" y="10400"/>
                  <a:pt x="1600" y="10400"/>
                </a:cubicBezTo>
                <a:lnTo>
                  <a:pt x="10400" y="10400"/>
                </a:lnTo>
                <a:cubicBezTo>
                  <a:pt x="10842" y="10400"/>
                  <a:pt x="11200" y="10042"/>
                  <a:pt x="11200" y="9600"/>
                </a:cubicBezTo>
                <a:lnTo>
                  <a:pt x="11200" y="1600"/>
                </a:lnTo>
                <a:cubicBezTo>
                  <a:pt x="11200" y="1159"/>
                  <a:pt x="10842" y="800"/>
                  <a:pt x="10400" y="800"/>
                </a:cubicBezTo>
                <a:lnTo>
                  <a:pt x="1600" y="800"/>
                </a:lnTo>
                <a:close/>
                <a:moveTo>
                  <a:pt x="6000" y="7200"/>
                </a:moveTo>
                <a:cubicBezTo>
                  <a:pt x="4456" y="7200"/>
                  <a:pt x="3200" y="6034"/>
                  <a:pt x="3200" y="4600"/>
                </a:cubicBezTo>
                <a:lnTo>
                  <a:pt x="3200" y="2400"/>
                </a:lnTo>
                <a:lnTo>
                  <a:pt x="4000" y="2400"/>
                </a:lnTo>
                <a:lnTo>
                  <a:pt x="4000" y="4600"/>
                </a:lnTo>
                <a:cubicBezTo>
                  <a:pt x="4000" y="5593"/>
                  <a:pt x="4898" y="6400"/>
                  <a:pt x="6000" y="6400"/>
                </a:cubicBezTo>
                <a:cubicBezTo>
                  <a:pt x="7102" y="6400"/>
                  <a:pt x="8000" y="5593"/>
                  <a:pt x="8000" y="4600"/>
                </a:cubicBezTo>
                <a:lnTo>
                  <a:pt x="8000" y="2400"/>
                </a:lnTo>
                <a:lnTo>
                  <a:pt x="8800" y="2400"/>
                </a:lnTo>
                <a:lnTo>
                  <a:pt x="8800" y="4600"/>
                </a:lnTo>
                <a:cubicBezTo>
                  <a:pt x="8800" y="6034"/>
                  <a:pt x="7544" y="7200"/>
                  <a:pt x="6000" y="72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8830FE"/>
              </a:solidFill>
              <a:latin typeface="Calibri" panose="020F0502020204030204" charset="0"/>
              <a:cs typeface="Calibri" panose="020F0502020204030204" charset="0"/>
            </a:endParaRPr>
          </a:p>
        </p:txBody>
      </p:sp>
      <p:sp>
        <p:nvSpPr>
          <p:cNvPr id="30" name="文本框 53"/>
          <p:cNvSpPr/>
          <p:nvPr>
            <p:custDataLst>
              <p:tags r:id="rId1"/>
            </p:custDataLst>
          </p:nvPr>
        </p:nvSpPr>
        <p:spPr bwMode="auto">
          <a:xfrm>
            <a:off x="707390" y="1163320"/>
            <a:ext cx="10694670" cy="4145280"/>
          </a:xfrm>
          <a:prstGeom prst="rect">
            <a:avLst/>
          </a:prstGeom>
          <a:noFill/>
          <a:ln>
            <a:noFill/>
          </a:ln>
        </p:spPr>
        <p:txBody>
          <a:bodyPr wrap="square" lIns="71755" tIns="0" rIns="71755" bIns="0" rtlCol="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lnSpc>
                <a:spcPct val="110000"/>
              </a:lnSpc>
              <a:spcBef>
                <a:spcPct val="0"/>
              </a:spcBef>
              <a:spcAft>
                <a:spcPct val="0"/>
              </a:spcAft>
              <a:buClrTx/>
              <a:buSzTx/>
              <a:buFont typeface="Arial" panose="020B0604020202020204" pitchFamily="34" charset="0"/>
              <a:buChar char="•"/>
            </a:pPr>
            <a:r>
              <a:rPr lang="en-US" altLang="zh-CN" b="1" dirty="0">
                <a:solidFill>
                  <a:srgbClr val="003BA3"/>
                </a:solidFill>
                <a:uFillTx/>
                <a:latin typeface="Calibri" panose="020F0502020204030204" charset="0"/>
                <a:ea typeface="+mj-ea"/>
                <a:cs typeface="Calibri" panose="020F0502020204030204" charset="0"/>
                <a:sym typeface="+mn-ea"/>
              </a:rPr>
              <a:t>Data Retrieval:  </a:t>
            </a:r>
            <a:endParaRPr lang="en-US" altLang="zh-CN" b="1"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Database: incoPat, Derwent Innovation</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Retrieval strategy: </a:t>
            </a:r>
            <a:r>
              <a:rPr lang="en-US" altLang="zh-CN">
                <a:ln>
                  <a:noFill/>
                  <a:prstDash val="sysDot"/>
                </a:ln>
                <a:solidFill>
                  <a:srgbClr val="C00000"/>
                </a:solidFill>
                <a:latin typeface="Calibri" panose="020F0502020204030204" charset="0"/>
                <a:cs typeface="Calibri" panose="020F0502020204030204" charset="0"/>
                <a:sym typeface="+mn-ea"/>
              </a:rPr>
              <a:t>keywords</a:t>
            </a:r>
            <a:r>
              <a:rPr lang="en-US" altLang="zh-CN">
                <a:ln>
                  <a:noFill/>
                  <a:prstDash val="sysDot"/>
                </a:ln>
                <a:latin typeface="Calibri" panose="020F0502020204030204" charset="0"/>
                <a:cs typeface="Calibri" panose="020F0502020204030204" charset="0"/>
                <a:sym typeface="+mn-ea"/>
              </a:rPr>
              <a:t>(text, </a:t>
            </a:r>
            <a:r>
              <a:rPr lang="en-US" altLang="zh-CN">
                <a:ln>
                  <a:noFill/>
                  <a:prstDash val="sysDot"/>
                </a:ln>
                <a:latin typeface="Calibri" panose="020F0502020204030204" charset="0"/>
                <a:cs typeface="Calibri" panose="020F0502020204030204" charset="0"/>
                <a:sym typeface="+mn-ea"/>
              </a:rPr>
              <a:t>image,  </a:t>
            </a:r>
            <a:r>
              <a:rPr lang="en-US" altLang="zh-CN">
                <a:ln>
                  <a:noFill/>
                  <a:prstDash val="sysDot"/>
                </a:ln>
                <a:latin typeface="Calibri" panose="020F0502020204030204" charset="0"/>
                <a:cs typeface="Calibri" panose="020F0502020204030204" charset="0"/>
                <a:sym typeface="+mn-ea"/>
              </a:rPr>
              <a:t>audio, video, and multimodal LLMs), </a:t>
            </a:r>
            <a:r>
              <a:rPr lang="en-US" altLang="zh-CN">
                <a:ln>
                  <a:noFill/>
                  <a:prstDash val="sysDot"/>
                </a:ln>
                <a:solidFill>
                  <a:srgbClr val="C00000"/>
                </a:solidFill>
                <a:latin typeface="Calibri" panose="020F0502020204030204" charset="0"/>
                <a:cs typeface="Calibri" panose="020F0502020204030204" charset="0"/>
                <a:sym typeface="+mn-ea"/>
              </a:rPr>
              <a:t>classification numbers </a:t>
            </a:r>
            <a:r>
              <a:rPr lang="en-US" altLang="zh-CN">
                <a:ln>
                  <a:noFill/>
                  <a:prstDash val="sysDot"/>
                </a:ln>
                <a:latin typeface="Calibri" panose="020F0502020204030204" charset="0"/>
                <a:cs typeface="Calibri" panose="020F0502020204030204" charset="0"/>
                <a:sym typeface="+mn-ea"/>
              </a:rPr>
              <a:t>(G06N, G06F, G06K...), </a:t>
            </a:r>
            <a:r>
              <a:rPr lang="en-US" altLang="zh-CN">
                <a:ln>
                  <a:noFill/>
                  <a:prstDash val="sysDot"/>
                </a:ln>
                <a:solidFill>
                  <a:srgbClr val="C00000"/>
                </a:solidFill>
                <a:latin typeface="Calibri" panose="020F0502020204030204" charset="0"/>
                <a:cs typeface="Calibri" panose="020F0502020204030204" charset="0"/>
                <a:sym typeface="+mn-ea"/>
              </a:rPr>
              <a:t>applications</a:t>
            </a:r>
            <a:r>
              <a:rPr lang="en-US" altLang="zh-CN">
                <a:ln>
                  <a:noFill/>
                  <a:prstDash val="sysDot"/>
                </a:ln>
                <a:latin typeface="Calibri" panose="020F0502020204030204" charset="0"/>
                <a:cs typeface="Calibri" panose="020F0502020204030204" charset="0"/>
                <a:sym typeface="+mn-ea"/>
              </a:rPr>
              <a:t>(Google, Microsoft, Tencent...)</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Retrieval result: merge</a:t>
            </a:r>
            <a:r>
              <a:rPr lang="en-US" altLang="zh-CN">
                <a:ln>
                  <a:noFill/>
                  <a:prstDash val="sysDot"/>
                </a:ln>
                <a:latin typeface="Calibri" panose="020F0502020204030204" charset="0"/>
                <a:cs typeface="Calibri" panose="020F0502020204030204" charset="0"/>
                <a:sym typeface="+mn-ea"/>
              </a:rPr>
              <a:t> the results of the two databases and patent application numbers, remove null (title and abstract) data, </a:t>
            </a:r>
            <a:r>
              <a:rPr lang="en-US" altLang="zh-CN">
                <a:ln>
                  <a:noFill/>
                  <a:prstDash val="sysDot"/>
                </a:ln>
                <a:solidFill>
                  <a:srgbClr val="C00000"/>
                </a:solidFill>
                <a:latin typeface="Calibri" panose="020F0502020204030204" charset="0"/>
                <a:cs typeface="Calibri" panose="020F0502020204030204" charset="0"/>
                <a:sym typeface="+mn-ea"/>
              </a:rPr>
              <a:t>28761</a:t>
            </a:r>
            <a:r>
              <a:rPr lang="en-US" altLang="zh-CN">
                <a:ln>
                  <a:noFill/>
                  <a:prstDash val="sysDot"/>
                </a:ln>
                <a:latin typeface="Calibri" panose="020F0502020204030204" charset="0"/>
                <a:cs typeface="Calibri" panose="020F0502020204030204" charset="0"/>
                <a:sym typeface="+mn-ea"/>
              </a:rPr>
              <a:t>.</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Retrieval date: </a:t>
            </a:r>
            <a:r>
              <a:rPr lang="en-US" altLang="zh-CN">
                <a:ln>
                  <a:noFill/>
                  <a:prstDash val="sysDot"/>
                </a:ln>
                <a:latin typeface="Calibri" panose="020F0502020204030204" charset="0"/>
                <a:cs typeface="Calibri" panose="020F0502020204030204" charset="0"/>
                <a:sym typeface="+mn-ea"/>
              </a:rPr>
              <a:t>March 20th, 2024.</a:t>
            </a:r>
            <a:endParaRPr lang="en-US" altLang="zh-CN">
              <a:ln>
                <a:noFill/>
                <a:prstDash val="sysDot"/>
              </a:ln>
              <a:latin typeface="Calibri" panose="020F0502020204030204" charset="0"/>
              <a:cs typeface="Calibri" panose="020F0502020204030204" charset="0"/>
              <a:sym typeface="+mn-ea"/>
            </a:endParaRPr>
          </a:p>
          <a:p>
            <a:pPr marL="285750" lvl="0" indent="-285750" algn="l">
              <a:lnSpc>
                <a:spcPct val="110000"/>
              </a:lnSpc>
              <a:buClrTx/>
              <a:buSzTx/>
              <a:buFont typeface="Arial" panose="020B0604020202020204" pitchFamily="34" charset="0"/>
              <a:buChar char="•"/>
            </a:pPr>
            <a:r>
              <a:rPr lang="en-US" altLang="zh-CN" b="1" dirty="0">
                <a:solidFill>
                  <a:srgbClr val="003BA3"/>
                </a:solidFill>
                <a:uFillTx/>
                <a:latin typeface="Calibri" panose="020F0502020204030204" charset="0"/>
                <a:ea typeface="+mj-ea"/>
                <a:cs typeface="Calibri" panose="020F0502020204030204" charset="0"/>
                <a:sym typeface="+mn-ea"/>
              </a:rPr>
              <a:t>Data Parsing</a:t>
            </a:r>
            <a:endParaRPr lang="en-US" altLang="zh-CN" b="1"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Html</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a:ln>
                  <a:noFill/>
                  <a:prstDash val="sysDot"/>
                </a:ln>
                <a:solidFill>
                  <a:srgbClr val="C00000"/>
                </a:solidFill>
                <a:latin typeface="Calibri" panose="020F0502020204030204" charset="0"/>
                <a:cs typeface="Calibri" panose="020F0502020204030204" charset="0"/>
                <a:sym typeface="+mn-ea"/>
              </a:rPr>
              <a:t>Regularization</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Title, abstract, independent claim, specification(background technology, invention content..)</a:t>
            </a:r>
            <a:endParaRPr lang="en-US" altLang="zh-CN">
              <a:ln>
                <a:noFill/>
                <a:prstDash val="sysDot"/>
              </a:ln>
              <a:latin typeface="Calibri" panose="020F0502020204030204" charset="0"/>
              <a:cs typeface="Calibri" panose="020F0502020204030204" charset="0"/>
              <a:sym typeface="+mn-ea"/>
            </a:endParaRPr>
          </a:p>
        </p:txBody>
      </p:sp>
      <p:sp>
        <p:nvSpPr>
          <p:cNvPr id="6" name="文本框 5"/>
          <p:cNvSpPr txBox="1"/>
          <p:nvPr/>
        </p:nvSpPr>
        <p:spPr>
          <a:xfrm>
            <a:off x="4917440" y="6496685"/>
            <a:ext cx="6046470" cy="294005"/>
          </a:xfrm>
          <a:prstGeom prst="rect">
            <a:avLst/>
          </a:prstGeom>
          <a:noFill/>
        </p:spPr>
        <p:txBody>
          <a:bodyPr wrap="square" rtlCol="0" anchor="t">
            <a:spAutoFit/>
          </a:bodyPr>
          <a:p>
            <a:pPr lvl="0" indent="0" algn="ctr">
              <a:lnSpc>
                <a:spcPct val="110000"/>
              </a:lnSpc>
              <a:spcBef>
                <a:spcPct val="0"/>
              </a:spcBef>
              <a:spcAft>
                <a:spcPct val="0"/>
              </a:spcAft>
              <a:buClrTx/>
              <a:buSzTx/>
              <a:buNone/>
            </a:pPr>
            <a:r>
              <a:rPr lang="en-US" altLang="zh-CN" sz="1200" dirty="0">
                <a:solidFill>
                  <a:schemeClr val="tx1"/>
                </a:solidFill>
                <a:latin typeface="Calibri" panose="020F0502020204030204" charset="0"/>
                <a:cs typeface="Calibri" panose="020F0502020204030204" charset="0"/>
                <a:sym typeface="+mn-lt"/>
              </a:rPr>
              <a:t>Technical route</a:t>
            </a:r>
            <a:r>
              <a:rPr lang="en-US" altLang="zh-CN" sz="1200" dirty="0">
                <a:solidFill>
                  <a:schemeClr val="tx1"/>
                </a:solidFill>
                <a:uFillTx/>
                <a:latin typeface="Calibri" panose="020F0502020204030204" charset="0"/>
                <a:ea typeface="+mj-ea"/>
                <a:cs typeface="Calibri" panose="020F0502020204030204" charset="0"/>
                <a:sym typeface="+mn-ea"/>
              </a:rPr>
              <a:t> for Technological Evolution from the Three-dimensional PSE Perspective</a:t>
            </a:r>
            <a:endParaRPr lang="en-US" altLang="zh-CN" sz="1200" dirty="0">
              <a:solidFill>
                <a:schemeClr val="tx1"/>
              </a:solidFill>
              <a:uFillTx/>
              <a:latin typeface="Calibri" panose="020F0502020204030204" charset="0"/>
              <a:ea typeface="+mj-ea"/>
              <a:cs typeface="Calibri" panose="020F05020202040302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3885" y="965200"/>
            <a:ext cx="11073130" cy="582549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Calibri" panose="020F0502020204030204" charset="0"/>
              <a:cs typeface="Calibri" panose="020F0502020204030204" charset="0"/>
              <a:sym typeface="+mn-lt"/>
            </a:endParaRPr>
          </a:p>
        </p:txBody>
      </p:sp>
      <p:grpSp>
        <p:nvGrpSpPr>
          <p:cNvPr id="2" name="组合 1"/>
          <p:cNvGrpSpPr/>
          <p:nvPr/>
        </p:nvGrpSpPr>
        <p:grpSpPr>
          <a:xfrm>
            <a:off x="0" y="0"/>
            <a:ext cx="2032000" cy="1219200"/>
            <a:chOff x="0" y="0"/>
            <a:chExt cx="4064000" cy="2438400"/>
          </a:xfrm>
          <a:solidFill>
            <a:srgbClr val="003BA3"/>
          </a:solidFill>
        </p:grpSpPr>
        <p:sp>
          <p:nvSpPr>
            <p:cNvPr id="10" name="直角三角形 9"/>
            <p:cNvSpPr/>
            <p:nvPr/>
          </p:nvSpPr>
          <p:spPr>
            <a:xfrm rot="10800000" flipH="1">
              <a:off x="0" y="0"/>
              <a:ext cx="4064000" cy="2438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sp>
        <p:nvSpPr>
          <p:cNvPr id="11" name="文本框 10"/>
          <p:cNvSpPr txBox="1"/>
          <p:nvPr/>
        </p:nvSpPr>
        <p:spPr>
          <a:xfrm>
            <a:off x="1443706" y="260589"/>
            <a:ext cx="10124440" cy="583565"/>
          </a:xfrm>
          <a:prstGeom prst="rect">
            <a:avLst/>
          </a:prstGeom>
          <a:noFill/>
        </p:spPr>
        <p:txBody>
          <a:bodyPr wrap="none"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l"/>
            <a:r>
              <a:rPr lang="en-US" altLang="zh-CN" sz="3200" dirty="0">
                <a:solidFill>
                  <a:srgbClr val="003BA3"/>
                </a:solidFill>
                <a:latin typeface="Calibri" panose="020F0502020204030204" charset="0"/>
                <a:ea typeface="+mn-ea"/>
                <a:cs typeface="Calibri" panose="020F0502020204030204" charset="0"/>
                <a:sym typeface="+mn-lt"/>
              </a:rPr>
              <a:t>4-2 PSE Element Extraction Based on Large Language Model </a:t>
            </a:r>
            <a:endParaRPr lang="en-US" altLang="zh-CN" sz="3200" dirty="0">
              <a:solidFill>
                <a:srgbClr val="003BA3"/>
              </a:solidFill>
              <a:latin typeface="Calibri" panose="020F0502020204030204" charset="0"/>
              <a:ea typeface="+mn-ea"/>
              <a:cs typeface="Calibri" panose="020F0502020204030204" charset="0"/>
              <a:sym typeface="+mn-lt"/>
            </a:endParaRPr>
          </a:p>
        </p:txBody>
      </p:sp>
      <p:sp>
        <p:nvSpPr>
          <p:cNvPr id="26" name="Rectangle 26"/>
          <p:cNvSpPr/>
          <p:nvPr/>
        </p:nvSpPr>
        <p:spPr>
          <a:xfrm>
            <a:off x="8462963" y="2329542"/>
            <a:ext cx="787400" cy="787400"/>
          </a:xfrm>
          <a:custGeom>
            <a:avLst/>
            <a:gdLst>
              <a:gd name="T0" fmla="*/ 10240 w 10880"/>
              <a:gd name="T1" fmla="*/ 8320 h 10880"/>
              <a:gd name="T2" fmla="*/ 2848 w 10880"/>
              <a:gd name="T3" fmla="*/ 8320 h 10880"/>
              <a:gd name="T4" fmla="*/ 1920 w 10880"/>
              <a:gd name="T5" fmla="*/ 1568 h 10880"/>
              <a:gd name="T6" fmla="*/ 320 w 10880"/>
              <a:gd name="T7" fmla="*/ 0 h 10880"/>
              <a:gd name="T8" fmla="*/ 0 w 10880"/>
              <a:gd name="T9" fmla="*/ 320 h 10880"/>
              <a:gd name="T10" fmla="*/ 320 w 10880"/>
              <a:gd name="T11" fmla="*/ 640 h 10880"/>
              <a:gd name="T12" fmla="*/ 1280 w 10880"/>
              <a:gd name="T13" fmla="*/ 1632 h 10880"/>
              <a:gd name="T14" fmla="*/ 2240 w 10880"/>
              <a:gd name="T15" fmla="*/ 8672 h 10880"/>
              <a:gd name="T16" fmla="*/ 2560 w 10880"/>
              <a:gd name="T17" fmla="*/ 8960 h 10880"/>
              <a:gd name="T18" fmla="*/ 10240 w 10880"/>
              <a:gd name="T19" fmla="*/ 8960 h 10880"/>
              <a:gd name="T20" fmla="*/ 10560 w 10880"/>
              <a:gd name="T21" fmla="*/ 8640 h 10880"/>
              <a:gd name="T22" fmla="*/ 10240 w 10880"/>
              <a:gd name="T23" fmla="*/ 8320 h 10880"/>
              <a:gd name="T24" fmla="*/ 10816 w 10880"/>
              <a:gd name="T25" fmla="*/ 3008 h 10880"/>
              <a:gd name="T26" fmla="*/ 10560 w 10880"/>
              <a:gd name="T27" fmla="*/ 2880 h 10880"/>
              <a:gd name="T28" fmla="*/ 2880 w 10880"/>
              <a:gd name="T29" fmla="*/ 2880 h 10880"/>
              <a:gd name="T30" fmla="*/ 2560 w 10880"/>
              <a:gd name="T31" fmla="*/ 3200 h 10880"/>
              <a:gd name="T32" fmla="*/ 2880 w 10880"/>
              <a:gd name="T33" fmla="*/ 3520 h 10880"/>
              <a:gd name="T34" fmla="*/ 10144 w 10880"/>
              <a:gd name="T35" fmla="*/ 3520 h 10880"/>
              <a:gd name="T36" fmla="*/ 9344 w 10880"/>
              <a:gd name="T37" fmla="*/ 6432 h 10880"/>
              <a:gd name="T38" fmla="*/ 3488 w 10880"/>
              <a:gd name="T39" fmla="*/ 7040 h 10880"/>
              <a:gd name="T40" fmla="*/ 3200 w 10880"/>
              <a:gd name="T41" fmla="*/ 7392 h 10880"/>
              <a:gd name="T42" fmla="*/ 3520 w 10880"/>
              <a:gd name="T43" fmla="*/ 7680 h 10880"/>
              <a:gd name="T44" fmla="*/ 3552 w 10880"/>
              <a:gd name="T45" fmla="*/ 7680 h 10880"/>
              <a:gd name="T46" fmla="*/ 9632 w 10880"/>
              <a:gd name="T47" fmla="*/ 7040 h 10880"/>
              <a:gd name="T48" fmla="*/ 9920 w 10880"/>
              <a:gd name="T49" fmla="*/ 6816 h 10880"/>
              <a:gd name="T50" fmla="*/ 10880 w 10880"/>
              <a:gd name="T51" fmla="*/ 3296 h 10880"/>
              <a:gd name="T52" fmla="*/ 10816 w 10880"/>
              <a:gd name="T53" fmla="*/ 3008 h 10880"/>
              <a:gd name="T54" fmla="*/ 3520 w 10880"/>
              <a:gd name="T55" fmla="*/ 9600 h 10880"/>
              <a:gd name="T56" fmla="*/ 2880 w 10880"/>
              <a:gd name="T57" fmla="*/ 10240 h 10880"/>
              <a:gd name="T58" fmla="*/ 3520 w 10880"/>
              <a:gd name="T59" fmla="*/ 10880 h 10880"/>
              <a:gd name="T60" fmla="*/ 4160 w 10880"/>
              <a:gd name="T61" fmla="*/ 10240 h 10880"/>
              <a:gd name="T62" fmla="*/ 3520 w 10880"/>
              <a:gd name="T63" fmla="*/ 9600 h 10880"/>
              <a:gd name="T64" fmla="*/ 8640 w 10880"/>
              <a:gd name="T65" fmla="*/ 9600 h 10880"/>
              <a:gd name="T66" fmla="*/ 8000 w 10880"/>
              <a:gd name="T67" fmla="*/ 10240 h 10880"/>
              <a:gd name="T68" fmla="*/ 8640 w 10880"/>
              <a:gd name="T69" fmla="*/ 10880 h 10880"/>
              <a:gd name="T70" fmla="*/ 9280 w 10880"/>
              <a:gd name="T71" fmla="*/ 10240 h 10880"/>
              <a:gd name="T72" fmla="*/ 8640 w 10880"/>
              <a:gd name="T73" fmla="*/ 9600 h 10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80" h="10880">
                <a:moveTo>
                  <a:pt x="10240" y="8320"/>
                </a:moveTo>
                <a:lnTo>
                  <a:pt x="2848" y="8320"/>
                </a:lnTo>
                <a:lnTo>
                  <a:pt x="1920" y="1568"/>
                </a:lnTo>
                <a:cubicBezTo>
                  <a:pt x="1792" y="640"/>
                  <a:pt x="1120" y="0"/>
                  <a:pt x="320" y="0"/>
                </a:cubicBezTo>
                <a:cubicBezTo>
                  <a:pt x="128" y="0"/>
                  <a:pt x="0" y="128"/>
                  <a:pt x="0" y="320"/>
                </a:cubicBezTo>
                <a:cubicBezTo>
                  <a:pt x="0" y="512"/>
                  <a:pt x="128" y="640"/>
                  <a:pt x="320" y="640"/>
                </a:cubicBezTo>
                <a:cubicBezTo>
                  <a:pt x="896" y="640"/>
                  <a:pt x="1216" y="1152"/>
                  <a:pt x="1280" y="1632"/>
                </a:cubicBezTo>
                <a:lnTo>
                  <a:pt x="2240" y="8672"/>
                </a:lnTo>
                <a:cubicBezTo>
                  <a:pt x="2272" y="8832"/>
                  <a:pt x="2400" y="8960"/>
                  <a:pt x="2560" y="8960"/>
                </a:cubicBezTo>
                <a:lnTo>
                  <a:pt x="10240" y="8960"/>
                </a:lnTo>
                <a:cubicBezTo>
                  <a:pt x="10432" y="8960"/>
                  <a:pt x="10560" y="8832"/>
                  <a:pt x="10560" y="8640"/>
                </a:cubicBezTo>
                <a:cubicBezTo>
                  <a:pt x="10560" y="8448"/>
                  <a:pt x="10432" y="8320"/>
                  <a:pt x="10240" y="8320"/>
                </a:cubicBezTo>
                <a:close/>
                <a:moveTo>
                  <a:pt x="10816" y="3008"/>
                </a:moveTo>
                <a:cubicBezTo>
                  <a:pt x="10752" y="2944"/>
                  <a:pt x="10656" y="2880"/>
                  <a:pt x="10560" y="2880"/>
                </a:cubicBezTo>
                <a:lnTo>
                  <a:pt x="2880" y="2880"/>
                </a:lnTo>
                <a:cubicBezTo>
                  <a:pt x="2688" y="2880"/>
                  <a:pt x="2560" y="3008"/>
                  <a:pt x="2560" y="3200"/>
                </a:cubicBezTo>
                <a:cubicBezTo>
                  <a:pt x="2560" y="3392"/>
                  <a:pt x="2688" y="3520"/>
                  <a:pt x="2880" y="3520"/>
                </a:cubicBezTo>
                <a:lnTo>
                  <a:pt x="10144" y="3520"/>
                </a:lnTo>
                <a:lnTo>
                  <a:pt x="9344" y="6432"/>
                </a:lnTo>
                <a:lnTo>
                  <a:pt x="3488" y="7040"/>
                </a:lnTo>
                <a:cubicBezTo>
                  <a:pt x="3328" y="7072"/>
                  <a:pt x="3200" y="7200"/>
                  <a:pt x="3200" y="7392"/>
                </a:cubicBezTo>
                <a:cubicBezTo>
                  <a:pt x="3232" y="7552"/>
                  <a:pt x="3360" y="7680"/>
                  <a:pt x="3520" y="7680"/>
                </a:cubicBezTo>
                <a:lnTo>
                  <a:pt x="3552" y="7680"/>
                </a:lnTo>
                <a:lnTo>
                  <a:pt x="9632" y="7040"/>
                </a:lnTo>
                <a:cubicBezTo>
                  <a:pt x="9760" y="7040"/>
                  <a:pt x="9888" y="6944"/>
                  <a:pt x="9920" y="6816"/>
                </a:cubicBezTo>
                <a:lnTo>
                  <a:pt x="10880" y="3296"/>
                </a:lnTo>
                <a:cubicBezTo>
                  <a:pt x="10880" y="3200"/>
                  <a:pt x="10880" y="3072"/>
                  <a:pt x="10816" y="3008"/>
                </a:cubicBezTo>
                <a:close/>
                <a:moveTo>
                  <a:pt x="3520" y="9600"/>
                </a:moveTo>
                <a:cubicBezTo>
                  <a:pt x="3168" y="9600"/>
                  <a:pt x="2880" y="9888"/>
                  <a:pt x="2880" y="10240"/>
                </a:cubicBezTo>
                <a:cubicBezTo>
                  <a:pt x="2880" y="10592"/>
                  <a:pt x="3168" y="10880"/>
                  <a:pt x="3520" y="10880"/>
                </a:cubicBezTo>
                <a:cubicBezTo>
                  <a:pt x="3872" y="10880"/>
                  <a:pt x="4160" y="10592"/>
                  <a:pt x="4160" y="10240"/>
                </a:cubicBezTo>
                <a:cubicBezTo>
                  <a:pt x="4160" y="9888"/>
                  <a:pt x="3872" y="9600"/>
                  <a:pt x="3520" y="9600"/>
                </a:cubicBezTo>
                <a:close/>
                <a:moveTo>
                  <a:pt x="8640" y="9600"/>
                </a:moveTo>
                <a:cubicBezTo>
                  <a:pt x="8288" y="9600"/>
                  <a:pt x="8000" y="9888"/>
                  <a:pt x="8000" y="10240"/>
                </a:cubicBezTo>
                <a:cubicBezTo>
                  <a:pt x="8000" y="10592"/>
                  <a:pt x="8288" y="10880"/>
                  <a:pt x="8640" y="10880"/>
                </a:cubicBezTo>
                <a:cubicBezTo>
                  <a:pt x="8992" y="10880"/>
                  <a:pt x="9280" y="10592"/>
                  <a:pt x="9280" y="10240"/>
                </a:cubicBezTo>
                <a:cubicBezTo>
                  <a:pt x="9280" y="9888"/>
                  <a:pt x="8992" y="9600"/>
                  <a:pt x="8640" y="96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latin typeface="Calibri" panose="020F0502020204030204" charset="0"/>
              <a:cs typeface="Calibri" panose="020F0502020204030204" charset="0"/>
            </a:endParaRPr>
          </a:p>
        </p:txBody>
      </p:sp>
      <p:sp>
        <p:nvSpPr>
          <p:cNvPr id="29" name="Oval 35"/>
          <p:cNvSpPr/>
          <p:nvPr/>
        </p:nvSpPr>
        <p:spPr>
          <a:xfrm>
            <a:off x="6320473" y="4376147"/>
            <a:ext cx="803910" cy="748030"/>
          </a:xfrm>
          <a:custGeom>
            <a:avLst/>
            <a:gdLst>
              <a:gd name="T0" fmla="*/ 10400 w 12000"/>
              <a:gd name="T1" fmla="*/ 11200 h 11200"/>
              <a:gd name="T2" fmla="*/ 1600 w 12000"/>
              <a:gd name="T3" fmla="*/ 11200 h 11200"/>
              <a:gd name="T4" fmla="*/ 0 w 12000"/>
              <a:gd name="T5" fmla="*/ 9600 h 11200"/>
              <a:gd name="T6" fmla="*/ 0 w 12000"/>
              <a:gd name="T7" fmla="*/ 1600 h 11200"/>
              <a:gd name="T8" fmla="*/ 1600 w 12000"/>
              <a:gd name="T9" fmla="*/ 0 h 11200"/>
              <a:gd name="T10" fmla="*/ 10400 w 12000"/>
              <a:gd name="T11" fmla="*/ 0 h 11200"/>
              <a:gd name="T12" fmla="*/ 12000 w 12000"/>
              <a:gd name="T13" fmla="*/ 1600 h 11200"/>
              <a:gd name="T14" fmla="*/ 12000 w 12000"/>
              <a:gd name="T15" fmla="*/ 9600 h 11200"/>
              <a:gd name="T16" fmla="*/ 10400 w 12000"/>
              <a:gd name="T17" fmla="*/ 11200 h 11200"/>
              <a:gd name="T18" fmla="*/ 1600 w 12000"/>
              <a:gd name="T19" fmla="*/ 800 h 11200"/>
              <a:gd name="T20" fmla="*/ 800 w 12000"/>
              <a:gd name="T21" fmla="*/ 1600 h 11200"/>
              <a:gd name="T22" fmla="*/ 800 w 12000"/>
              <a:gd name="T23" fmla="*/ 9600 h 11200"/>
              <a:gd name="T24" fmla="*/ 1600 w 12000"/>
              <a:gd name="T25" fmla="*/ 10400 h 11200"/>
              <a:gd name="T26" fmla="*/ 10400 w 12000"/>
              <a:gd name="T27" fmla="*/ 10400 h 11200"/>
              <a:gd name="T28" fmla="*/ 11200 w 12000"/>
              <a:gd name="T29" fmla="*/ 9600 h 11200"/>
              <a:gd name="T30" fmla="*/ 11200 w 12000"/>
              <a:gd name="T31" fmla="*/ 1600 h 11200"/>
              <a:gd name="T32" fmla="*/ 10400 w 12000"/>
              <a:gd name="T33" fmla="*/ 800 h 11200"/>
              <a:gd name="T34" fmla="*/ 1600 w 12000"/>
              <a:gd name="T35" fmla="*/ 800 h 11200"/>
              <a:gd name="T36" fmla="*/ 6000 w 12000"/>
              <a:gd name="T37" fmla="*/ 7200 h 11200"/>
              <a:gd name="T38" fmla="*/ 3200 w 12000"/>
              <a:gd name="T39" fmla="*/ 4600 h 11200"/>
              <a:gd name="T40" fmla="*/ 3200 w 12000"/>
              <a:gd name="T41" fmla="*/ 2400 h 11200"/>
              <a:gd name="T42" fmla="*/ 4000 w 12000"/>
              <a:gd name="T43" fmla="*/ 2400 h 11200"/>
              <a:gd name="T44" fmla="*/ 4000 w 12000"/>
              <a:gd name="T45" fmla="*/ 4600 h 11200"/>
              <a:gd name="T46" fmla="*/ 6000 w 12000"/>
              <a:gd name="T47" fmla="*/ 6400 h 11200"/>
              <a:gd name="T48" fmla="*/ 8000 w 12000"/>
              <a:gd name="T49" fmla="*/ 4600 h 11200"/>
              <a:gd name="T50" fmla="*/ 8000 w 12000"/>
              <a:gd name="T51" fmla="*/ 2400 h 11200"/>
              <a:gd name="T52" fmla="*/ 8800 w 12000"/>
              <a:gd name="T53" fmla="*/ 2400 h 11200"/>
              <a:gd name="T54" fmla="*/ 8800 w 12000"/>
              <a:gd name="T55" fmla="*/ 4600 h 11200"/>
              <a:gd name="T56" fmla="*/ 6000 w 12000"/>
              <a:gd name="T57" fmla="*/ 7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00" h="11200">
                <a:moveTo>
                  <a:pt x="10400" y="11200"/>
                </a:moveTo>
                <a:lnTo>
                  <a:pt x="1600" y="11200"/>
                </a:lnTo>
                <a:cubicBezTo>
                  <a:pt x="718" y="11200"/>
                  <a:pt x="0" y="10482"/>
                  <a:pt x="0" y="9600"/>
                </a:cubicBezTo>
                <a:lnTo>
                  <a:pt x="0" y="1600"/>
                </a:lnTo>
                <a:cubicBezTo>
                  <a:pt x="0" y="718"/>
                  <a:pt x="718" y="0"/>
                  <a:pt x="1600" y="0"/>
                </a:cubicBezTo>
                <a:lnTo>
                  <a:pt x="10400" y="0"/>
                </a:lnTo>
                <a:cubicBezTo>
                  <a:pt x="11282" y="0"/>
                  <a:pt x="12000" y="718"/>
                  <a:pt x="12000" y="1600"/>
                </a:cubicBezTo>
                <a:lnTo>
                  <a:pt x="12000" y="9600"/>
                </a:lnTo>
                <a:cubicBezTo>
                  <a:pt x="12000" y="10482"/>
                  <a:pt x="11282" y="11200"/>
                  <a:pt x="10400" y="11200"/>
                </a:cubicBezTo>
                <a:close/>
                <a:moveTo>
                  <a:pt x="1600" y="800"/>
                </a:moveTo>
                <a:cubicBezTo>
                  <a:pt x="1159" y="800"/>
                  <a:pt x="800" y="1159"/>
                  <a:pt x="800" y="1600"/>
                </a:cubicBezTo>
                <a:lnTo>
                  <a:pt x="800" y="9600"/>
                </a:lnTo>
                <a:cubicBezTo>
                  <a:pt x="800" y="10042"/>
                  <a:pt x="1159" y="10400"/>
                  <a:pt x="1600" y="10400"/>
                </a:cubicBezTo>
                <a:lnTo>
                  <a:pt x="10400" y="10400"/>
                </a:lnTo>
                <a:cubicBezTo>
                  <a:pt x="10842" y="10400"/>
                  <a:pt x="11200" y="10042"/>
                  <a:pt x="11200" y="9600"/>
                </a:cubicBezTo>
                <a:lnTo>
                  <a:pt x="11200" y="1600"/>
                </a:lnTo>
                <a:cubicBezTo>
                  <a:pt x="11200" y="1159"/>
                  <a:pt x="10842" y="800"/>
                  <a:pt x="10400" y="800"/>
                </a:cubicBezTo>
                <a:lnTo>
                  <a:pt x="1600" y="800"/>
                </a:lnTo>
                <a:close/>
                <a:moveTo>
                  <a:pt x="6000" y="7200"/>
                </a:moveTo>
                <a:cubicBezTo>
                  <a:pt x="4456" y="7200"/>
                  <a:pt x="3200" y="6034"/>
                  <a:pt x="3200" y="4600"/>
                </a:cubicBezTo>
                <a:lnTo>
                  <a:pt x="3200" y="2400"/>
                </a:lnTo>
                <a:lnTo>
                  <a:pt x="4000" y="2400"/>
                </a:lnTo>
                <a:lnTo>
                  <a:pt x="4000" y="4600"/>
                </a:lnTo>
                <a:cubicBezTo>
                  <a:pt x="4000" y="5593"/>
                  <a:pt x="4898" y="6400"/>
                  <a:pt x="6000" y="6400"/>
                </a:cubicBezTo>
                <a:cubicBezTo>
                  <a:pt x="7102" y="6400"/>
                  <a:pt x="8000" y="5593"/>
                  <a:pt x="8000" y="4600"/>
                </a:cubicBezTo>
                <a:lnTo>
                  <a:pt x="8000" y="2400"/>
                </a:lnTo>
                <a:lnTo>
                  <a:pt x="8800" y="2400"/>
                </a:lnTo>
                <a:lnTo>
                  <a:pt x="8800" y="4600"/>
                </a:lnTo>
                <a:cubicBezTo>
                  <a:pt x="8800" y="6034"/>
                  <a:pt x="7544" y="7200"/>
                  <a:pt x="6000" y="72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8830FE"/>
              </a:solidFill>
              <a:latin typeface="Calibri" panose="020F0502020204030204" charset="0"/>
              <a:cs typeface="Calibri" panose="020F0502020204030204" charset="0"/>
            </a:endParaRPr>
          </a:p>
        </p:txBody>
      </p:sp>
      <p:sp>
        <p:nvSpPr>
          <p:cNvPr id="30" name="文本框 53"/>
          <p:cNvSpPr/>
          <p:nvPr>
            <p:custDataLst>
              <p:tags r:id="rId1"/>
            </p:custDataLst>
          </p:nvPr>
        </p:nvSpPr>
        <p:spPr bwMode="auto">
          <a:xfrm>
            <a:off x="1010920" y="1137920"/>
            <a:ext cx="10170795" cy="784225"/>
          </a:xfrm>
          <a:prstGeom prst="rect">
            <a:avLst/>
          </a:prstGeom>
          <a:noFill/>
          <a:ln>
            <a:noFill/>
          </a:ln>
        </p:spPr>
        <p:txBody>
          <a:bodyPr wrap="square" lIns="71755" tIns="0" rIns="71755" bIns="0" rtlCol="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lnSpc>
                <a:spcPct val="110000"/>
              </a:lnSpc>
              <a:spcBef>
                <a:spcPct val="0"/>
              </a:spcBef>
              <a:spcAft>
                <a:spcPct val="0"/>
              </a:spcAft>
              <a:buClrTx/>
              <a:buSzTx/>
              <a:buFont typeface="Arial" panose="020B0604020202020204" pitchFamily="34" charset="0"/>
              <a:buChar char="•"/>
            </a:pPr>
            <a:r>
              <a:rPr lang="en-US" altLang="zh-CN" b="1" dirty="0">
                <a:solidFill>
                  <a:srgbClr val="003BA3"/>
                </a:solidFill>
                <a:uFillTx/>
                <a:latin typeface="Calibri" panose="020F0502020204030204" charset="0"/>
                <a:ea typeface="+mj-ea"/>
                <a:cs typeface="Calibri" panose="020F0502020204030204" charset="0"/>
                <a:sym typeface="+mn-ea"/>
              </a:rPr>
              <a:t>Prompt Engineering Construction Steps: </a:t>
            </a:r>
            <a:r>
              <a:rPr lang="en-US" altLang="zh-CN" b="1" dirty="0">
                <a:solidFill>
                  <a:srgbClr val="C00000"/>
                </a:solidFill>
                <a:uFillTx/>
                <a:latin typeface="Calibri" panose="020F0502020204030204" charset="0"/>
                <a:ea typeface="+mj-ea"/>
                <a:cs typeface="Calibri" panose="020F0502020204030204" charset="0"/>
                <a:sym typeface="+mn-ea"/>
              </a:rPr>
              <a:t>deepseek</a:t>
            </a:r>
            <a:r>
              <a:rPr lang="en-US" altLang="zh-CN" b="1" dirty="0">
                <a:solidFill>
                  <a:srgbClr val="003BA3"/>
                </a:solidFill>
                <a:uFillTx/>
                <a:latin typeface="Calibri" panose="020F0502020204030204" charset="0"/>
                <a:ea typeface="+mj-ea"/>
                <a:cs typeface="Calibri" panose="020F0502020204030204" charset="0"/>
                <a:sym typeface="+mn-ea"/>
              </a:rPr>
              <a:t> </a:t>
            </a:r>
            <a:endParaRPr lang="en-US" altLang="zh-CN" b="1"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set a LLM role, </a:t>
            </a:r>
            <a:r>
              <a:rPr lang="en-US" altLang="zh-CN">
                <a:ln>
                  <a:noFill/>
                  <a:prstDash val="sysDot"/>
                </a:ln>
                <a:latin typeface="Calibri" panose="020F0502020204030204" charset="0"/>
                <a:cs typeface="Calibri" panose="020F0502020204030204" charset="0"/>
                <a:sym typeface="+mn-ea"/>
              </a:rPr>
              <a:t>provide task examples, </a:t>
            </a:r>
            <a:r>
              <a:rPr lang="en-US" altLang="zh-CN">
                <a:ln>
                  <a:noFill/>
                  <a:prstDash val="sysDot"/>
                </a:ln>
                <a:latin typeface="Calibri" panose="020F0502020204030204" charset="0"/>
                <a:cs typeface="Calibri" panose="020F0502020204030204" charset="0"/>
                <a:sym typeface="+mn-ea"/>
              </a:rPr>
              <a:t>c</a:t>
            </a:r>
            <a:r>
              <a:rPr lang="en-US" altLang="zh-CN">
                <a:ln>
                  <a:noFill/>
                  <a:prstDash val="sysDot"/>
                </a:ln>
                <a:latin typeface="Calibri" panose="020F0502020204030204" charset="0"/>
                <a:cs typeface="Calibri" panose="020F0502020204030204" charset="0"/>
                <a:sym typeface="+mn-ea"/>
              </a:rPr>
              <a:t>larify the definitions of professional terms and thinking steps of LLM(chain of thought), standardize the content and format of LLM outputs.</a:t>
            </a:r>
            <a:endParaRPr lang="en-US" altLang="zh-CN">
              <a:ln>
                <a:noFill/>
                <a:prstDash val="sysDot"/>
              </a:ln>
              <a:latin typeface="Calibri" panose="020F0502020204030204" charset="0"/>
              <a:cs typeface="Calibri" panose="020F0502020204030204" charset="0"/>
              <a:sym typeface="+mn-ea"/>
            </a:endParaRPr>
          </a:p>
        </p:txBody>
      </p:sp>
      <p:sp>
        <p:nvSpPr>
          <p:cNvPr id="6" name="文本框 5"/>
          <p:cNvSpPr txBox="1"/>
          <p:nvPr/>
        </p:nvSpPr>
        <p:spPr>
          <a:xfrm>
            <a:off x="3117215" y="6454140"/>
            <a:ext cx="6046470" cy="294005"/>
          </a:xfrm>
          <a:prstGeom prst="rect">
            <a:avLst/>
          </a:prstGeom>
          <a:noFill/>
        </p:spPr>
        <p:txBody>
          <a:bodyPr wrap="square" rtlCol="0" anchor="t">
            <a:spAutoFit/>
          </a:bodyPr>
          <a:p>
            <a:pPr lvl="0" indent="0" algn="ctr">
              <a:lnSpc>
                <a:spcPct val="110000"/>
              </a:lnSpc>
              <a:spcBef>
                <a:spcPct val="0"/>
              </a:spcBef>
              <a:spcAft>
                <a:spcPct val="0"/>
              </a:spcAft>
              <a:buClrTx/>
              <a:buSzTx/>
              <a:buNone/>
            </a:pPr>
            <a:r>
              <a:rPr lang="en-US" altLang="zh-CN" sz="1200" dirty="0">
                <a:solidFill>
                  <a:schemeClr val="tx1"/>
                </a:solidFill>
                <a:uFillTx/>
                <a:latin typeface="Calibri" panose="020F0502020204030204" charset="0"/>
                <a:ea typeface="+mj-ea"/>
                <a:cs typeface="Calibri" panose="020F0502020204030204" charset="0"/>
                <a:sym typeface="+mn-ea"/>
              </a:rPr>
              <a:t>Prompt Engineering Construction Steps (Using Technical Problems as an Example)</a:t>
            </a:r>
            <a:endParaRPr lang="en-US" altLang="zh-CN" sz="1200" dirty="0">
              <a:solidFill>
                <a:schemeClr val="tx1"/>
              </a:solidFill>
              <a:uFillTx/>
              <a:latin typeface="Calibri" panose="020F0502020204030204" charset="0"/>
              <a:ea typeface="+mj-ea"/>
              <a:cs typeface="Calibri" panose="020F0502020204030204" charset="0"/>
              <a:sym typeface="+mn-ea"/>
            </a:endParaRPr>
          </a:p>
        </p:txBody>
      </p:sp>
      <p:pic>
        <p:nvPicPr>
          <p:cNvPr id="4" name="图片 3" descr="图片 4"/>
          <p:cNvPicPr>
            <a:picLocks noChangeAspect="1"/>
          </p:cNvPicPr>
          <p:nvPr/>
        </p:nvPicPr>
        <p:blipFill>
          <a:blip r:embed="rId2"/>
          <a:stretch>
            <a:fillRect/>
          </a:stretch>
        </p:blipFill>
        <p:spPr>
          <a:xfrm>
            <a:off x="2274570" y="2047875"/>
            <a:ext cx="7731760" cy="43999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3885" y="965200"/>
            <a:ext cx="11073130" cy="582549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Calibri" panose="020F0502020204030204" charset="0"/>
              <a:cs typeface="Calibri" panose="020F0502020204030204" charset="0"/>
              <a:sym typeface="+mn-lt"/>
            </a:endParaRPr>
          </a:p>
        </p:txBody>
      </p:sp>
      <p:grpSp>
        <p:nvGrpSpPr>
          <p:cNvPr id="2" name="组合 1"/>
          <p:cNvGrpSpPr/>
          <p:nvPr/>
        </p:nvGrpSpPr>
        <p:grpSpPr>
          <a:xfrm>
            <a:off x="0" y="0"/>
            <a:ext cx="2032000" cy="1219200"/>
            <a:chOff x="0" y="0"/>
            <a:chExt cx="4064000" cy="2438400"/>
          </a:xfrm>
          <a:solidFill>
            <a:srgbClr val="003BA3"/>
          </a:solidFill>
        </p:grpSpPr>
        <p:sp>
          <p:nvSpPr>
            <p:cNvPr id="10" name="直角三角形 9"/>
            <p:cNvSpPr/>
            <p:nvPr/>
          </p:nvSpPr>
          <p:spPr>
            <a:xfrm rot="10800000" flipH="1">
              <a:off x="0" y="0"/>
              <a:ext cx="4064000" cy="2438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sp>
        <p:nvSpPr>
          <p:cNvPr id="11" name="文本框 10"/>
          <p:cNvSpPr txBox="1"/>
          <p:nvPr/>
        </p:nvSpPr>
        <p:spPr>
          <a:xfrm>
            <a:off x="1443706" y="260589"/>
            <a:ext cx="10124440" cy="583565"/>
          </a:xfrm>
          <a:prstGeom prst="rect">
            <a:avLst/>
          </a:prstGeom>
          <a:noFill/>
        </p:spPr>
        <p:txBody>
          <a:bodyPr wrap="none"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l"/>
            <a:r>
              <a:rPr lang="en-US" altLang="zh-CN" sz="3200" dirty="0">
                <a:solidFill>
                  <a:srgbClr val="003BA3"/>
                </a:solidFill>
                <a:latin typeface="Calibri" panose="020F0502020204030204" charset="0"/>
                <a:ea typeface="+mn-ea"/>
                <a:cs typeface="Calibri" panose="020F0502020204030204" charset="0"/>
                <a:sym typeface="+mn-lt"/>
              </a:rPr>
              <a:t>4-2 PSE Element Extraction Based on Large Language Model </a:t>
            </a:r>
            <a:endParaRPr lang="en-US" altLang="zh-CN" sz="3200" dirty="0">
              <a:solidFill>
                <a:srgbClr val="003BA3"/>
              </a:solidFill>
              <a:latin typeface="Calibri" panose="020F0502020204030204" charset="0"/>
              <a:ea typeface="+mn-ea"/>
              <a:cs typeface="Calibri" panose="020F0502020204030204" charset="0"/>
              <a:sym typeface="+mn-lt"/>
            </a:endParaRPr>
          </a:p>
        </p:txBody>
      </p:sp>
      <p:sp>
        <p:nvSpPr>
          <p:cNvPr id="26" name="Rectangle 26"/>
          <p:cNvSpPr/>
          <p:nvPr/>
        </p:nvSpPr>
        <p:spPr>
          <a:xfrm>
            <a:off x="8462963" y="2329542"/>
            <a:ext cx="787400" cy="787400"/>
          </a:xfrm>
          <a:custGeom>
            <a:avLst/>
            <a:gdLst>
              <a:gd name="T0" fmla="*/ 10240 w 10880"/>
              <a:gd name="T1" fmla="*/ 8320 h 10880"/>
              <a:gd name="T2" fmla="*/ 2848 w 10880"/>
              <a:gd name="T3" fmla="*/ 8320 h 10880"/>
              <a:gd name="T4" fmla="*/ 1920 w 10880"/>
              <a:gd name="T5" fmla="*/ 1568 h 10880"/>
              <a:gd name="T6" fmla="*/ 320 w 10880"/>
              <a:gd name="T7" fmla="*/ 0 h 10880"/>
              <a:gd name="T8" fmla="*/ 0 w 10880"/>
              <a:gd name="T9" fmla="*/ 320 h 10880"/>
              <a:gd name="T10" fmla="*/ 320 w 10880"/>
              <a:gd name="T11" fmla="*/ 640 h 10880"/>
              <a:gd name="T12" fmla="*/ 1280 w 10880"/>
              <a:gd name="T13" fmla="*/ 1632 h 10880"/>
              <a:gd name="T14" fmla="*/ 2240 w 10880"/>
              <a:gd name="T15" fmla="*/ 8672 h 10880"/>
              <a:gd name="T16" fmla="*/ 2560 w 10880"/>
              <a:gd name="T17" fmla="*/ 8960 h 10880"/>
              <a:gd name="T18" fmla="*/ 10240 w 10880"/>
              <a:gd name="T19" fmla="*/ 8960 h 10880"/>
              <a:gd name="T20" fmla="*/ 10560 w 10880"/>
              <a:gd name="T21" fmla="*/ 8640 h 10880"/>
              <a:gd name="T22" fmla="*/ 10240 w 10880"/>
              <a:gd name="T23" fmla="*/ 8320 h 10880"/>
              <a:gd name="T24" fmla="*/ 10816 w 10880"/>
              <a:gd name="T25" fmla="*/ 3008 h 10880"/>
              <a:gd name="T26" fmla="*/ 10560 w 10880"/>
              <a:gd name="T27" fmla="*/ 2880 h 10880"/>
              <a:gd name="T28" fmla="*/ 2880 w 10880"/>
              <a:gd name="T29" fmla="*/ 2880 h 10880"/>
              <a:gd name="T30" fmla="*/ 2560 w 10880"/>
              <a:gd name="T31" fmla="*/ 3200 h 10880"/>
              <a:gd name="T32" fmla="*/ 2880 w 10880"/>
              <a:gd name="T33" fmla="*/ 3520 h 10880"/>
              <a:gd name="T34" fmla="*/ 10144 w 10880"/>
              <a:gd name="T35" fmla="*/ 3520 h 10880"/>
              <a:gd name="T36" fmla="*/ 9344 w 10880"/>
              <a:gd name="T37" fmla="*/ 6432 h 10880"/>
              <a:gd name="T38" fmla="*/ 3488 w 10880"/>
              <a:gd name="T39" fmla="*/ 7040 h 10880"/>
              <a:gd name="T40" fmla="*/ 3200 w 10880"/>
              <a:gd name="T41" fmla="*/ 7392 h 10880"/>
              <a:gd name="T42" fmla="*/ 3520 w 10880"/>
              <a:gd name="T43" fmla="*/ 7680 h 10880"/>
              <a:gd name="T44" fmla="*/ 3552 w 10880"/>
              <a:gd name="T45" fmla="*/ 7680 h 10880"/>
              <a:gd name="T46" fmla="*/ 9632 w 10880"/>
              <a:gd name="T47" fmla="*/ 7040 h 10880"/>
              <a:gd name="T48" fmla="*/ 9920 w 10880"/>
              <a:gd name="T49" fmla="*/ 6816 h 10880"/>
              <a:gd name="T50" fmla="*/ 10880 w 10880"/>
              <a:gd name="T51" fmla="*/ 3296 h 10880"/>
              <a:gd name="T52" fmla="*/ 10816 w 10880"/>
              <a:gd name="T53" fmla="*/ 3008 h 10880"/>
              <a:gd name="T54" fmla="*/ 3520 w 10880"/>
              <a:gd name="T55" fmla="*/ 9600 h 10880"/>
              <a:gd name="T56" fmla="*/ 2880 w 10880"/>
              <a:gd name="T57" fmla="*/ 10240 h 10880"/>
              <a:gd name="T58" fmla="*/ 3520 w 10880"/>
              <a:gd name="T59" fmla="*/ 10880 h 10880"/>
              <a:gd name="T60" fmla="*/ 4160 w 10880"/>
              <a:gd name="T61" fmla="*/ 10240 h 10880"/>
              <a:gd name="T62" fmla="*/ 3520 w 10880"/>
              <a:gd name="T63" fmla="*/ 9600 h 10880"/>
              <a:gd name="T64" fmla="*/ 8640 w 10880"/>
              <a:gd name="T65" fmla="*/ 9600 h 10880"/>
              <a:gd name="T66" fmla="*/ 8000 w 10880"/>
              <a:gd name="T67" fmla="*/ 10240 h 10880"/>
              <a:gd name="T68" fmla="*/ 8640 w 10880"/>
              <a:gd name="T69" fmla="*/ 10880 h 10880"/>
              <a:gd name="T70" fmla="*/ 9280 w 10880"/>
              <a:gd name="T71" fmla="*/ 10240 h 10880"/>
              <a:gd name="T72" fmla="*/ 8640 w 10880"/>
              <a:gd name="T73" fmla="*/ 9600 h 10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80" h="10880">
                <a:moveTo>
                  <a:pt x="10240" y="8320"/>
                </a:moveTo>
                <a:lnTo>
                  <a:pt x="2848" y="8320"/>
                </a:lnTo>
                <a:lnTo>
                  <a:pt x="1920" y="1568"/>
                </a:lnTo>
                <a:cubicBezTo>
                  <a:pt x="1792" y="640"/>
                  <a:pt x="1120" y="0"/>
                  <a:pt x="320" y="0"/>
                </a:cubicBezTo>
                <a:cubicBezTo>
                  <a:pt x="128" y="0"/>
                  <a:pt x="0" y="128"/>
                  <a:pt x="0" y="320"/>
                </a:cubicBezTo>
                <a:cubicBezTo>
                  <a:pt x="0" y="512"/>
                  <a:pt x="128" y="640"/>
                  <a:pt x="320" y="640"/>
                </a:cubicBezTo>
                <a:cubicBezTo>
                  <a:pt x="896" y="640"/>
                  <a:pt x="1216" y="1152"/>
                  <a:pt x="1280" y="1632"/>
                </a:cubicBezTo>
                <a:lnTo>
                  <a:pt x="2240" y="8672"/>
                </a:lnTo>
                <a:cubicBezTo>
                  <a:pt x="2272" y="8832"/>
                  <a:pt x="2400" y="8960"/>
                  <a:pt x="2560" y="8960"/>
                </a:cubicBezTo>
                <a:lnTo>
                  <a:pt x="10240" y="8960"/>
                </a:lnTo>
                <a:cubicBezTo>
                  <a:pt x="10432" y="8960"/>
                  <a:pt x="10560" y="8832"/>
                  <a:pt x="10560" y="8640"/>
                </a:cubicBezTo>
                <a:cubicBezTo>
                  <a:pt x="10560" y="8448"/>
                  <a:pt x="10432" y="8320"/>
                  <a:pt x="10240" y="8320"/>
                </a:cubicBezTo>
                <a:close/>
                <a:moveTo>
                  <a:pt x="10816" y="3008"/>
                </a:moveTo>
                <a:cubicBezTo>
                  <a:pt x="10752" y="2944"/>
                  <a:pt x="10656" y="2880"/>
                  <a:pt x="10560" y="2880"/>
                </a:cubicBezTo>
                <a:lnTo>
                  <a:pt x="2880" y="2880"/>
                </a:lnTo>
                <a:cubicBezTo>
                  <a:pt x="2688" y="2880"/>
                  <a:pt x="2560" y="3008"/>
                  <a:pt x="2560" y="3200"/>
                </a:cubicBezTo>
                <a:cubicBezTo>
                  <a:pt x="2560" y="3392"/>
                  <a:pt x="2688" y="3520"/>
                  <a:pt x="2880" y="3520"/>
                </a:cubicBezTo>
                <a:lnTo>
                  <a:pt x="10144" y="3520"/>
                </a:lnTo>
                <a:lnTo>
                  <a:pt x="9344" y="6432"/>
                </a:lnTo>
                <a:lnTo>
                  <a:pt x="3488" y="7040"/>
                </a:lnTo>
                <a:cubicBezTo>
                  <a:pt x="3328" y="7072"/>
                  <a:pt x="3200" y="7200"/>
                  <a:pt x="3200" y="7392"/>
                </a:cubicBezTo>
                <a:cubicBezTo>
                  <a:pt x="3232" y="7552"/>
                  <a:pt x="3360" y="7680"/>
                  <a:pt x="3520" y="7680"/>
                </a:cubicBezTo>
                <a:lnTo>
                  <a:pt x="3552" y="7680"/>
                </a:lnTo>
                <a:lnTo>
                  <a:pt x="9632" y="7040"/>
                </a:lnTo>
                <a:cubicBezTo>
                  <a:pt x="9760" y="7040"/>
                  <a:pt x="9888" y="6944"/>
                  <a:pt x="9920" y="6816"/>
                </a:cubicBezTo>
                <a:lnTo>
                  <a:pt x="10880" y="3296"/>
                </a:lnTo>
                <a:cubicBezTo>
                  <a:pt x="10880" y="3200"/>
                  <a:pt x="10880" y="3072"/>
                  <a:pt x="10816" y="3008"/>
                </a:cubicBezTo>
                <a:close/>
                <a:moveTo>
                  <a:pt x="3520" y="9600"/>
                </a:moveTo>
                <a:cubicBezTo>
                  <a:pt x="3168" y="9600"/>
                  <a:pt x="2880" y="9888"/>
                  <a:pt x="2880" y="10240"/>
                </a:cubicBezTo>
                <a:cubicBezTo>
                  <a:pt x="2880" y="10592"/>
                  <a:pt x="3168" y="10880"/>
                  <a:pt x="3520" y="10880"/>
                </a:cubicBezTo>
                <a:cubicBezTo>
                  <a:pt x="3872" y="10880"/>
                  <a:pt x="4160" y="10592"/>
                  <a:pt x="4160" y="10240"/>
                </a:cubicBezTo>
                <a:cubicBezTo>
                  <a:pt x="4160" y="9888"/>
                  <a:pt x="3872" y="9600"/>
                  <a:pt x="3520" y="9600"/>
                </a:cubicBezTo>
                <a:close/>
                <a:moveTo>
                  <a:pt x="8640" y="9600"/>
                </a:moveTo>
                <a:cubicBezTo>
                  <a:pt x="8288" y="9600"/>
                  <a:pt x="8000" y="9888"/>
                  <a:pt x="8000" y="10240"/>
                </a:cubicBezTo>
                <a:cubicBezTo>
                  <a:pt x="8000" y="10592"/>
                  <a:pt x="8288" y="10880"/>
                  <a:pt x="8640" y="10880"/>
                </a:cubicBezTo>
                <a:cubicBezTo>
                  <a:pt x="8992" y="10880"/>
                  <a:pt x="9280" y="10592"/>
                  <a:pt x="9280" y="10240"/>
                </a:cubicBezTo>
                <a:cubicBezTo>
                  <a:pt x="9280" y="9888"/>
                  <a:pt x="8992" y="9600"/>
                  <a:pt x="8640" y="96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latin typeface="Calibri" panose="020F0502020204030204" charset="0"/>
              <a:cs typeface="Calibri" panose="020F0502020204030204" charset="0"/>
            </a:endParaRPr>
          </a:p>
        </p:txBody>
      </p:sp>
      <p:sp>
        <p:nvSpPr>
          <p:cNvPr id="29" name="Oval 35"/>
          <p:cNvSpPr/>
          <p:nvPr/>
        </p:nvSpPr>
        <p:spPr>
          <a:xfrm>
            <a:off x="6320473" y="4376147"/>
            <a:ext cx="803910" cy="748030"/>
          </a:xfrm>
          <a:custGeom>
            <a:avLst/>
            <a:gdLst>
              <a:gd name="T0" fmla="*/ 10400 w 12000"/>
              <a:gd name="T1" fmla="*/ 11200 h 11200"/>
              <a:gd name="T2" fmla="*/ 1600 w 12000"/>
              <a:gd name="T3" fmla="*/ 11200 h 11200"/>
              <a:gd name="T4" fmla="*/ 0 w 12000"/>
              <a:gd name="T5" fmla="*/ 9600 h 11200"/>
              <a:gd name="T6" fmla="*/ 0 w 12000"/>
              <a:gd name="T7" fmla="*/ 1600 h 11200"/>
              <a:gd name="T8" fmla="*/ 1600 w 12000"/>
              <a:gd name="T9" fmla="*/ 0 h 11200"/>
              <a:gd name="T10" fmla="*/ 10400 w 12000"/>
              <a:gd name="T11" fmla="*/ 0 h 11200"/>
              <a:gd name="T12" fmla="*/ 12000 w 12000"/>
              <a:gd name="T13" fmla="*/ 1600 h 11200"/>
              <a:gd name="T14" fmla="*/ 12000 w 12000"/>
              <a:gd name="T15" fmla="*/ 9600 h 11200"/>
              <a:gd name="T16" fmla="*/ 10400 w 12000"/>
              <a:gd name="T17" fmla="*/ 11200 h 11200"/>
              <a:gd name="T18" fmla="*/ 1600 w 12000"/>
              <a:gd name="T19" fmla="*/ 800 h 11200"/>
              <a:gd name="T20" fmla="*/ 800 w 12000"/>
              <a:gd name="T21" fmla="*/ 1600 h 11200"/>
              <a:gd name="T22" fmla="*/ 800 w 12000"/>
              <a:gd name="T23" fmla="*/ 9600 h 11200"/>
              <a:gd name="T24" fmla="*/ 1600 w 12000"/>
              <a:gd name="T25" fmla="*/ 10400 h 11200"/>
              <a:gd name="T26" fmla="*/ 10400 w 12000"/>
              <a:gd name="T27" fmla="*/ 10400 h 11200"/>
              <a:gd name="T28" fmla="*/ 11200 w 12000"/>
              <a:gd name="T29" fmla="*/ 9600 h 11200"/>
              <a:gd name="T30" fmla="*/ 11200 w 12000"/>
              <a:gd name="T31" fmla="*/ 1600 h 11200"/>
              <a:gd name="T32" fmla="*/ 10400 w 12000"/>
              <a:gd name="T33" fmla="*/ 800 h 11200"/>
              <a:gd name="T34" fmla="*/ 1600 w 12000"/>
              <a:gd name="T35" fmla="*/ 800 h 11200"/>
              <a:gd name="T36" fmla="*/ 6000 w 12000"/>
              <a:gd name="T37" fmla="*/ 7200 h 11200"/>
              <a:gd name="T38" fmla="*/ 3200 w 12000"/>
              <a:gd name="T39" fmla="*/ 4600 h 11200"/>
              <a:gd name="T40" fmla="*/ 3200 w 12000"/>
              <a:gd name="T41" fmla="*/ 2400 h 11200"/>
              <a:gd name="T42" fmla="*/ 4000 w 12000"/>
              <a:gd name="T43" fmla="*/ 2400 h 11200"/>
              <a:gd name="T44" fmla="*/ 4000 w 12000"/>
              <a:gd name="T45" fmla="*/ 4600 h 11200"/>
              <a:gd name="T46" fmla="*/ 6000 w 12000"/>
              <a:gd name="T47" fmla="*/ 6400 h 11200"/>
              <a:gd name="T48" fmla="*/ 8000 w 12000"/>
              <a:gd name="T49" fmla="*/ 4600 h 11200"/>
              <a:gd name="T50" fmla="*/ 8000 w 12000"/>
              <a:gd name="T51" fmla="*/ 2400 h 11200"/>
              <a:gd name="T52" fmla="*/ 8800 w 12000"/>
              <a:gd name="T53" fmla="*/ 2400 h 11200"/>
              <a:gd name="T54" fmla="*/ 8800 w 12000"/>
              <a:gd name="T55" fmla="*/ 4600 h 11200"/>
              <a:gd name="T56" fmla="*/ 6000 w 12000"/>
              <a:gd name="T57" fmla="*/ 7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00" h="11200">
                <a:moveTo>
                  <a:pt x="10400" y="11200"/>
                </a:moveTo>
                <a:lnTo>
                  <a:pt x="1600" y="11200"/>
                </a:lnTo>
                <a:cubicBezTo>
                  <a:pt x="718" y="11200"/>
                  <a:pt x="0" y="10482"/>
                  <a:pt x="0" y="9600"/>
                </a:cubicBezTo>
                <a:lnTo>
                  <a:pt x="0" y="1600"/>
                </a:lnTo>
                <a:cubicBezTo>
                  <a:pt x="0" y="718"/>
                  <a:pt x="718" y="0"/>
                  <a:pt x="1600" y="0"/>
                </a:cubicBezTo>
                <a:lnTo>
                  <a:pt x="10400" y="0"/>
                </a:lnTo>
                <a:cubicBezTo>
                  <a:pt x="11282" y="0"/>
                  <a:pt x="12000" y="718"/>
                  <a:pt x="12000" y="1600"/>
                </a:cubicBezTo>
                <a:lnTo>
                  <a:pt x="12000" y="9600"/>
                </a:lnTo>
                <a:cubicBezTo>
                  <a:pt x="12000" y="10482"/>
                  <a:pt x="11282" y="11200"/>
                  <a:pt x="10400" y="11200"/>
                </a:cubicBezTo>
                <a:close/>
                <a:moveTo>
                  <a:pt x="1600" y="800"/>
                </a:moveTo>
                <a:cubicBezTo>
                  <a:pt x="1159" y="800"/>
                  <a:pt x="800" y="1159"/>
                  <a:pt x="800" y="1600"/>
                </a:cubicBezTo>
                <a:lnTo>
                  <a:pt x="800" y="9600"/>
                </a:lnTo>
                <a:cubicBezTo>
                  <a:pt x="800" y="10042"/>
                  <a:pt x="1159" y="10400"/>
                  <a:pt x="1600" y="10400"/>
                </a:cubicBezTo>
                <a:lnTo>
                  <a:pt x="10400" y="10400"/>
                </a:lnTo>
                <a:cubicBezTo>
                  <a:pt x="10842" y="10400"/>
                  <a:pt x="11200" y="10042"/>
                  <a:pt x="11200" y="9600"/>
                </a:cubicBezTo>
                <a:lnTo>
                  <a:pt x="11200" y="1600"/>
                </a:lnTo>
                <a:cubicBezTo>
                  <a:pt x="11200" y="1159"/>
                  <a:pt x="10842" y="800"/>
                  <a:pt x="10400" y="800"/>
                </a:cubicBezTo>
                <a:lnTo>
                  <a:pt x="1600" y="800"/>
                </a:lnTo>
                <a:close/>
                <a:moveTo>
                  <a:pt x="6000" y="7200"/>
                </a:moveTo>
                <a:cubicBezTo>
                  <a:pt x="4456" y="7200"/>
                  <a:pt x="3200" y="6034"/>
                  <a:pt x="3200" y="4600"/>
                </a:cubicBezTo>
                <a:lnTo>
                  <a:pt x="3200" y="2400"/>
                </a:lnTo>
                <a:lnTo>
                  <a:pt x="4000" y="2400"/>
                </a:lnTo>
                <a:lnTo>
                  <a:pt x="4000" y="4600"/>
                </a:lnTo>
                <a:cubicBezTo>
                  <a:pt x="4000" y="5593"/>
                  <a:pt x="4898" y="6400"/>
                  <a:pt x="6000" y="6400"/>
                </a:cubicBezTo>
                <a:cubicBezTo>
                  <a:pt x="7102" y="6400"/>
                  <a:pt x="8000" y="5593"/>
                  <a:pt x="8000" y="4600"/>
                </a:cubicBezTo>
                <a:lnTo>
                  <a:pt x="8000" y="2400"/>
                </a:lnTo>
                <a:lnTo>
                  <a:pt x="8800" y="2400"/>
                </a:lnTo>
                <a:lnTo>
                  <a:pt x="8800" y="4600"/>
                </a:lnTo>
                <a:cubicBezTo>
                  <a:pt x="8800" y="6034"/>
                  <a:pt x="7544" y="7200"/>
                  <a:pt x="6000" y="72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8830FE"/>
              </a:solidFill>
              <a:latin typeface="Calibri" panose="020F0502020204030204" charset="0"/>
              <a:cs typeface="Calibri" panose="020F0502020204030204" charset="0"/>
            </a:endParaRPr>
          </a:p>
        </p:txBody>
      </p:sp>
      <p:sp>
        <p:nvSpPr>
          <p:cNvPr id="30" name="文本框 53"/>
          <p:cNvSpPr/>
          <p:nvPr>
            <p:custDataLst>
              <p:tags r:id="rId1"/>
            </p:custDataLst>
          </p:nvPr>
        </p:nvSpPr>
        <p:spPr bwMode="auto">
          <a:xfrm>
            <a:off x="1010920" y="1219200"/>
            <a:ext cx="10170795" cy="1485265"/>
          </a:xfrm>
          <a:prstGeom prst="rect">
            <a:avLst/>
          </a:prstGeom>
          <a:noFill/>
          <a:ln>
            <a:noFill/>
          </a:ln>
        </p:spPr>
        <p:txBody>
          <a:bodyPr wrap="square" lIns="71755" tIns="0" rIns="71755" bIns="0" rtlCol="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lnSpc>
                <a:spcPct val="110000"/>
              </a:lnSpc>
              <a:spcBef>
                <a:spcPct val="0"/>
              </a:spcBef>
              <a:spcAft>
                <a:spcPct val="0"/>
              </a:spcAft>
              <a:buClrTx/>
              <a:buSzTx/>
              <a:buFont typeface="Arial" panose="020B0604020202020204" pitchFamily="34" charset="0"/>
              <a:buChar char="•"/>
            </a:pPr>
            <a:endParaRPr lang="en-US" altLang="zh-CN" b="1" dirty="0">
              <a:solidFill>
                <a:srgbClr val="003BA3"/>
              </a:solidFill>
              <a:uFillTx/>
              <a:latin typeface="Calibri" panose="020F0502020204030204" charset="0"/>
              <a:ea typeface="+mj-ea"/>
              <a:cs typeface="Calibri" panose="020F0502020204030204" charset="0"/>
              <a:sym typeface="+mn-ea"/>
            </a:endParaRPr>
          </a:p>
          <a:p>
            <a:pPr marL="285750" lvl="0" indent="-285750" algn="l">
              <a:lnSpc>
                <a:spcPct val="110000"/>
              </a:lnSpc>
              <a:spcBef>
                <a:spcPct val="0"/>
              </a:spcBef>
              <a:spcAft>
                <a:spcPct val="0"/>
              </a:spcAft>
              <a:buClrTx/>
              <a:buSzTx/>
              <a:buFont typeface="Arial" panose="020B0604020202020204" pitchFamily="34" charset="0"/>
              <a:buChar char="•"/>
            </a:pPr>
            <a:endParaRPr lang="en-US" altLang="zh-CN" b="1" dirty="0">
              <a:solidFill>
                <a:srgbClr val="003BA3"/>
              </a:solidFill>
              <a:uFillTx/>
              <a:latin typeface="Calibri" panose="020F0502020204030204" charset="0"/>
              <a:ea typeface="+mj-ea"/>
              <a:cs typeface="Calibri" panose="020F0502020204030204" charset="0"/>
              <a:sym typeface="+mn-ea"/>
            </a:endParaRPr>
          </a:p>
          <a:p>
            <a:pPr marL="285750" lvl="0" indent="-285750" algn="l">
              <a:lnSpc>
                <a:spcPct val="110000"/>
              </a:lnSpc>
              <a:spcBef>
                <a:spcPct val="0"/>
              </a:spcBef>
              <a:spcAft>
                <a:spcPct val="0"/>
              </a:spcAft>
              <a:buClrTx/>
              <a:buSzTx/>
              <a:buFont typeface="Arial" panose="020B0604020202020204" pitchFamily="34" charset="0"/>
              <a:buChar char="•"/>
            </a:pPr>
            <a:r>
              <a:rPr lang="en-US" altLang="zh-CN" b="1" dirty="0">
                <a:solidFill>
                  <a:srgbClr val="003BA3"/>
                </a:solidFill>
                <a:uFillTx/>
                <a:latin typeface="Calibri" panose="020F0502020204030204" charset="0"/>
                <a:ea typeface="+mj-ea"/>
                <a:cs typeface="Calibri" panose="020F0502020204030204" charset="0"/>
                <a:sym typeface="+mn-ea"/>
              </a:rPr>
              <a:t>Extraction results </a:t>
            </a:r>
            <a:r>
              <a:rPr lang="en-US" altLang="zh-CN" b="1" dirty="0">
                <a:solidFill>
                  <a:srgbClr val="003BA3"/>
                </a:solidFill>
                <a:uFillTx/>
                <a:latin typeface="Calibri" panose="020F0502020204030204" charset="0"/>
                <a:ea typeface="+mj-ea"/>
                <a:cs typeface="Calibri" panose="020F0502020204030204" charset="0"/>
                <a:sym typeface="+mn-ea"/>
              </a:rPr>
              <a:t>v</a:t>
            </a:r>
            <a:r>
              <a:rPr lang="en-US" altLang="zh-CN" b="1" dirty="0">
                <a:solidFill>
                  <a:srgbClr val="003BA3"/>
                </a:solidFill>
                <a:uFillTx/>
                <a:latin typeface="Calibri" panose="020F0502020204030204" charset="0"/>
                <a:ea typeface="+mj-ea"/>
                <a:cs typeface="Calibri" panose="020F0502020204030204" charset="0"/>
                <a:sym typeface="+mn-ea"/>
              </a:rPr>
              <a:t>erification</a:t>
            </a:r>
            <a:endParaRPr lang="en-US" altLang="zh-CN" b="1"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Invite the aforementioned experts to make a judgment: randomly select 100 samples and adjust the prompt statements until the experts consider them fully accurate(√).</a:t>
            </a:r>
            <a:endParaRPr lang="en-US" altLang="zh-CN">
              <a:ln>
                <a:noFill/>
                <a:prstDash val="sysDot"/>
              </a:ln>
              <a:latin typeface="Calibri" panose="020F0502020204030204" charset="0"/>
              <a:cs typeface="Calibri" panose="020F0502020204030204" charset="0"/>
              <a:sym typeface="+mn-ea"/>
            </a:endParaRPr>
          </a:p>
          <a:p>
            <a:pPr marL="285750" lvl="0" indent="-285750" algn="l">
              <a:lnSpc>
                <a:spcPct val="110000"/>
              </a:lnSpc>
              <a:spcBef>
                <a:spcPct val="0"/>
              </a:spcBef>
              <a:spcAft>
                <a:spcPct val="0"/>
              </a:spcAft>
              <a:buClrTx/>
              <a:buSzTx/>
              <a:buFont typeface="Arial" panose="020B0604020202020204" pitchFamily="34" charset="0"/>
              <a:buChar char="•"/>
            </a:pPr>
            <a:r>
              <a:rPr lang="en-US" altLang="zh-CN" b="1" dirty="0">
                <a:solidFill>
                  <a:srgbClr val="003BA3"/>
                </a:solidFill>
                <a:uFillTx/>
                <a:latin typeface="Calibri" panose="020F0502020204030204" charset="0"/>
                <a:ea typeface="+mj-ea"/>
                <a:cs typeface="Calibri" panose="020F0502020204030204" charset="0"/>
                <a:sym typeface="+mn-ea"/>
              </a:rPr>
              <a:t>Example of PSE extraction results</a:t>
            </a:r>
            <a:endParaRPr lang="en-US" altLang="zh-CN" b="1"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Google's transformer technology Chinese family patent (CN110192206A).</a:t>
            </a:r>
            <a:endParaRPr lang="en-US" altLang="zh-CN">
              <a:ln>
                <a:noFill/>
                <a:prstDash val="sysDot"/>
              </a:ln>
              <a:latin typeface="Calibri" panose="020F0502020204030204" charset="0"/>
              <a:cs typeface="Calibri" panose="020F0502020204030204" charset="0"/>
              <a:sym typeface="+mn-ea"/>
            </a:endParaRPr>
          </a:p>
        </p:txBody>
      </p:sp>
      <p:pic>
        <p:nvPicPr>
          <p:cNvPr id="7" name="图片 6"/>
          <p:cNvPicPr>
            <a:picLocks noChangeAspect="1"/>
          </p:cNvPicPr>
          <p:nvPr/>
        </p:nvPicPr>
        <p:blipFill>
          <a:blip r:embed="rId2"/>
          <a:stretch>
            <a:fillRect/>
          </a:stretch>
        </p:blipFill>
        <p:spPr>
          <a:xfrm rot="5400000">
            <a:off x="4263390" y="648335"/>
            <a:ext cx="3664585" cy="82029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3885" y="965200"/>
            <a:ext cx="11073130" cy="582549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atin typeface="Calibri" panose="020F0502020204030204" charset="0"/>
                <a:cs typeface="Calibri" panose="020F0502020204030204" charset="0"/>
                <a:sym typeface="+mn-lt"/>
              </a:rPr>
              <a:t>Medical image recognition, entity recognition, vehicle recognition, face recognition, video recognition, audio recognition, and personalized recommendation are the main application areas of large models.</a:t>
            </a:r>
            <a:endParaRPr lang="zh-CN" altLang="en-US">
              <a:latin typeface="Calibri" panose="020F0502020204030204" charset="0"/>
              <a:cs typeface="Calibri" panose="020F0502020204030204" charset="0"/>
              <a:sym typeface="+mn-lt"/>
            </a:endParaRPr>
          </a:p>
        </p:txBody>
      </p:sp>
      <p:grpSp>
        <p:nvGrpSpPr>
          <p:cNvPr id="2" name="组合 1"/>
          <p:cNvGrpSpPr/>
          <p:nvPr/>
        </p:nvGrpSpPr>
        <p:grpSpPr>
          <a:xfrm>
            <a:off x="0" y="0"/>
            <a:ext cx="2032000" cy="1219200"/>
            <a:chOff x="0" y="0"/>
            <a:chExt cx="4064000" cy="2438400"/>
          </a:xfrm>
          <a:solidFill>
            <a:srgbClr val="003BA3"/>
          </a:solidFill>
        </p:grpSpPr>
        <p:sp>
          <p:nvSpPr>
            <p:cNvPr id="10" name="直角三角形 9"/>
            <p:cNvSpPr/>
            <p:nvPr/>
          </p:nvSpPr>
          <p:spPr>
            <a:xfrm rot="10800000" flipH="1">
              <a:off x="0" y="0"/>
              <a:ext cx="4064000" cy="2438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sp>
        <p:nvSpPr>
          <p:cNvPr id="11" name="文本框 10"/>
          <p:cNvSpPr txBox="1"/>
          <p:nvPr/>
        </p:nvSpPr>
        <p:spPr>
          <a:xfrm>
            <a:off x="1979011" y="260589"/>
            <a:ext cx="8984615" cy="583565"/>
          </a:xfrm>
          <a:prstGeom prst="rect">
            <a:avLst/>
          </a:prstGeom>
          <a:noFill/>
        </p:spPr>
        <p:txBody>
          <a:bodyPr wrap="none"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l"/>
            <a:r>
              <a:rPr lang="en-US" altLang="zh-CN" sz="3200" dirty="0">
                <a:solidFill>
                  <a:srgbClr val="003BA3"/>
                </a:solidFill>
                <a:latin typeface="Calibri" panose="020F0502020204030204" charset="0"/>
                <a:ea typeface="+mn-ea"/>
                <a:cs typeface="Calibri" panose="020F0502020204030204" charset="0"/>
                <a:sym typeface="+mn-lt"/>
              </a:rPr>
              <a:t>4-3 PSE Topic Identification Based on BERTopic Model</a:t>
            </a:r>
            <a:endParaRPr lang="en-US" altLang="zh-CN" sz="3200" dirty="0">
              <a:solidFill>
                <a:srgbClr val="003BA3"/>
              </a:solidFill>
              <a:latin typeface="Calibri" panose="020F0502020204030204" charset="0"/>
              <a:ea typeface="+mn-ea"/>
              <a:cs typeface="Calibri" panose="020F0502020204030204" charset="0"/>
              <a:sym typeface="+mn-lt"/>
            </a:endParaRPr>
          </a:p>
        </p:txBody>
      </p:sp>
      <p:sp>
        <p:nvSpPr>
          <p:cNvPr id="26" name="Rectangle 26"/>
          <p:cNvSpPr/>
          <p:nvPr/>
        </p:nvSpPr>
        <p:spPr>
          <a:xfrm>
            <a:off x="8462963" y="2329542"/>
            <a:ext cx="787400" cy="787400"/>
          </a:xfrm>
          <a:custGeom>
            <a:avLst/>
            <a:gdLst>
              <a:gd name="T0" fmla="*/ 10240 w 10880"/>
              <a:gd name="T1" fmla="*/ 8320 h 10880"/>
              <a:gd name="T2" fmla="*/ 2848 w 10880"/>
              <a:gd name="T3" fmla="*/ 8320 h 10880"/>
              <a:gd name="T4" fmla="*/ 1920 w 10880"/>
              <a:gd name="T5" fmla="*/ 1568 h 10880"/>
              <a:gd name="T6" fmla="*/ 320 w 10880"/>
              <a:gd name="T7" fmla="*/ 0 h 10880"/>
              <a:gd name="T8" fmla="*/ 0 w 10880"/>
              <a:gd name="T9" fmla="*/ 320 h 10880"/>
              <a:gd name="T10" fmla="*/ 320 w 10880"/>
              <a:gd name="T11" fmla="*/ 640 h 10880"/>
              <a:gd name="T12" fmla="*/ 1280 w 10880"/>
              <a:gd name="T13" fmla="*/ 1632 h 10880"/>
              <a:gd name="T14" fmla="*/ 2240 w 10880"/>
              <a:gd name="T15" fmla="*/ 8672 h 10880"/>
              <a:gd name="T16" fmla="*/ 2560 w 10880"/>
              <a:gd name="T17" fmla="*/ 8960 h 10880"/>
              <a:gd name="T18" fmla="*/ 10240 w 10880"/>
              <a:gd name="T19" fmla="*/ 8960 h 10880"/>
              <a:gd name="T20" fmla="*/ 10560 w 10880"/>
              <a:gd name="T21" fmla="*/ 8640 h 10880"/>
              <a:gd name="T22" fmla="*/ 10240 w 10880"/>
              <a:gd name="T23" fmla="*/ 8320 h 10880"/>
              <a:gd name="T24" fmla="*/ 10816 w 10880"/>
              <a:gd name="T25" fmla="*/ 3008 h 10880"/>
              <a:gd name="T26" fmla="*/ 10560 w 10880"/>
              <a:gd name="T27" fmla="*/ 2880 h 10880"/>
              <a:gd name="T28" fmla="*/ 2880 w 10880"/>
              <a:gd name="T29" fmla="*/ 2880 h 10880"/>
              <a:gd name="T30" fmla="*/ 2560 w 10880"/>
              <a:gd name="T31" fmla="*/ 3200 h 10880"/>
              <a:gd name="T32" fmla="*/ 2880 w 10880"/>
              <a:gd name="T33" fmla="*/ 3520 h 10880"/>
              <a:gd name="T34" fmla="*/ 10144 w 10880"/>
              <a:gd name="T35" fmla="*/ 3520 h 10880"/>
              <a:gd name="T36" fmla="*/ 9344 w 10880"/>
              <a:gd name="T37" fmla="*/ 6432 h 10880"/>
              <a:gd name="T38" fmla="*/ 3488 w 10880"/>
              <a:gd name="T39" fmla="*/ 7040 h 10880"/>
              <a:gd name="T40" fmla="*/ 3200 w 10880"/>
              <a:gd name="T41" fmla="*/ 7392 h 10880"/>
              <a:gd name="T42" fmla="*/ 3520 w 10880"/>
              <a:gd name="T43" fmla="*/ 7680 h 10880"/>
              <a:gd name="T44" fmla="*/ 3552 w 10880"/>
              <a:gd name="T45" fmla="*/ 7680 h 10880"/>
              <a:gd name="T46" fmla="*/ 9632 w 10880"/>
              <a:gd name="T47" fmla="*/ 7040 h 10880"/>
              <a:gd name="T48" fmla="*/ 9920 w 10880"/>
              <a:gd name="T49" fmla="*/ 6816 h 10880"/>
              <a:gd name="T50" fmla="*/ 10880 w 10880"/>
              <a:gd name="T51" fmla="*/ 3296 h 10880"/>
              <a:gd name="T52" fmla="*/ 10816 w 10880"/>
              <a:gd name="T53" fmla="*/ 3008 h 10880"/>
              <a:gd name="T54" fmla="*/ 3520 w 10880"/>
              <a:gd name="T55" fmla="*/ 9600 h 10880"/>
              <a:gd name="T56" fmla="*/ 2880 w 10880"/>
              <a:gd name="T57" fmla="*/ 10240 h 10880"/>
              <a:gd name="T58" fmla="*/ 3520 w 10880"/>
              <a:gd name="T59" fmla="*/ 10880 h 10880"/>
              <a:gd name="T60" fmla="*/ 4160 w 10880"/>
              <a:gd name="T61" fmla="*/ 10240 h 10880"/>
              <a:gd name="T62" fmla="*/ 3520 w 10880"/>
              <a:gd name="T63" fmla="*/ 9600 h 10880"/>
              <a:gd name="T64" fmla="*/ 8640 w 10880"/>
              <a:gd name="T65" fmla="*/ 9600 h 10880"/>
              <a:gd name="T66" fmla="*/ 8000 w 10880"/>
              <a:gd name="T67" fmla="*/ 10240 h 10880"/>
              <a:gd name="T68" fmla="*/ 8640 w 10880"/>
              <a:gd name="T69" fmla="*/ 10880 h 10880"/>
              <a:gd name="T70" fmla="*/ 9280 w 10880"/>
              <a:gd name="T71" fmla="*/ 10240 h 10880"/>
              <a:gd name="T72" fmla="*/ 8640 w 10880"/>
              <a:gd name="T73" fmla="*/ 9600 h 10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80" h="10880">
                <a:moveTo>
                  <a:pt x="10240" y="8320"/>
                </a:moveTo>
                <a:lnTo>
                  <a:pt x="2848" y="8320"/>
                </a:lnTo>
                <a:lnTo>
                  <a:pt x="1920" y="1568"/>
                </a:lnTo>
                <a:cubicBezTo>
                  <a:pt x="1792" y="640"/>
                  <a:pt x="1120" y="0"/>
                  <a:pt x="320" y="0"/>
                </a:cubicBezTo>
                <a:cubicBezTo>
                  <a:pt x="128" y="0"/>
                  <a:pt x="0" y="128"/>
                  <a:pt x="0" y="320"/>
                </a:cubicBezTo>
                <a:cubicBezTo>
                  <a:pt x="0" y="512"/>
                  <a:pt x="128" y="640"/>
                  <a:pt x="320" y="640"/>
                </a:cubicBezTo>
                <a:cubicBezTo>
                  <a:pt x="896" y="640"/>
                  <a:pt x="1216" y="1152"/>
                  <a:pt x="1280" y="1632"/>
                </a:cubicBezTo>
                <a:lnTo>
                  <a:pt x="2240" y="8672"/>
                </a:lnTo>
                <a:cubicBezTo>
                  <a:pt x="2272" y="8832"/>
                  <a:pt x="2400" y="8960"/>
                  <a:pt x="2560" y="8960"/>
                </a:cubicBezTo>
                <a:lnTo>
                  <a:pt x="10240" y="8960"/>
                </a:lnTo>
                <a:cubicBezTo>
                  <a:pt x="10432" y="8960"/>
                  <a:pt x="10560" y="8832"/>
                  <a:pt x="10560" y="8640"/>
                </a:cubicBezTo>
                <a:cubicBezTo>
                  <a:pt x="10560" y="8448"/>
                  <a:pt x="10432" y="8320"/>
                  <a:pt x="10240" y="8320"/>
                </a:cubicBezTo>
                <a:close/>
                <a:moveTo>
                  <a:pt x="10816" y="3008"/>
                </a:moveTo>
                <a:cubicBezTo>
                  <a:pt x="10752" y="2944"/>
                  <a:pt x="10656" y="2880"/>
                  <a:pt x="10560" y="2880"/>
                </a:cubicBezTo>
                <a:lnTo>
                  <a:pt x="2880" y="2880"/>
                </a:lnTo>
                <a:cubicBezTo>
                  <a:pt x="2688" y="2880"/>
                  <a:pt x="2560" y="3008"/>
                  <a:pt x="2560" y="3200"/>
                </a:cubicBezTo>
                <a:cubicBezTo>
                  <a:pt x="2560" y="3392"/>
                  <a:pt x="2688" y="3520"/>
                  <a:pt x="2880" y="3520"/>
                </a:cubicBezTo>
                <a:lnTo>
                  <a:pt x="10144" y="3520"/>
                </a:lnTo>
                <a:lnTo>
                  <a:pt x="9344" y="6432"/>
                </a:lnTo>
                <a:lnTo>
                  <a:pt x="3488" y="7040"/>
                </a:lnTo>
                <a:cubicBezTo>
                  <a:pt x="3328" y="7072"/>
                  <a:pt x="3200" y="7200"/>
                  <a:pt x="3200" y="7392"/>
                </a:cubicBezTo>
                <a:cubicBezTo>
                  <a:pt x="3232" y="7552"/>
                  <a:pt x="3360" y="7680"/>
                  <a:pt x="3520" y="7680"/>
                </a:cubicBezTo>
                <a:lnTo>
                  <a:pt x="3552" y="7680"/>
                </a:lnTo>
                <a:lnTo>
                  <a:pt x="9632" y="7040"/>
                </a:lnTo>
                <a:cubicBezTo>
                  <a:pt x="9760" y="7040"/>
                  <a:pt x="9888" y="6944"/>
                  <a:pt x="9920" y="6816"/>
                </a:cubicBezTo>
                <a:lnTo>
                  <a:pt x="10880" y="3296"/>
                </a:lnTo>
                <a:cubicBezTo>
                  <a:pt x="10880" y="3200"/>
                  <a:pt x="10880" y="3072"/>
                  <a:pt x="10816" y="3008"/>
                </a:cubicBezTo>
                <a:close/>
                <a:moveTo>
                  <a:pt x="3520" y="9600"/>
                </a:moveTo>
                <a:cubicBezTo>
                  <a:pt x="3168" y="9600"/>
                  <a:pt x="2880" y="9888"/>
                  <a:pt x="2880" y="10240"/>
                </a:cubicBezTo>
                <a:cubicBezTo>
                  <a:pt x="2880" y="10592"/>
                  <a:pt x="3168" y="10880"/>
                  <a:pt x="3520" y="10880"/>
                </a:cubicBezTo>
                <a:cubicBezTo>
                  <a:pt x="3872" y="10880"/>
                  <a:pt x="4160" y="10592"/>
                  <a:pt x="4160" y="10240"/>
                </a:cubicBezTo>
                <a:cubicBezTo>
                  <a:pt x="4160" y="9888"/>
                  <a:pt x="3872" y="9600"/>
                  <a:pt x="3520" y="9600"/>
                </a:cubicBezTo>
                <a:close/>
                <a:moveTo>
                  <a:pt x="8640" y="9600"/>
                </a:moveTo>
                <a:cubicBezTo>
                  <a:pt x="8288" y="9600"/>
                  <a:pt x="8000" y="9888"/>
                  <a:pt x="8000" y="10240"/>
                </a:cubicBezTo>
                <a:cubicBezTo>
                  <a:pt x="8000" y="10592"/>
                  <a:pt x="8288" y="10880"/>
                  <a:pt x="8640" y="10880"/>
                </a:cubicBezTo>
                <a:cubicBezTo>
                  <a:pt x="8992" y="10880"/>
                  <a:pt x="9280" y="10592"/>
                  <a:pt x="9280" y="10240"/>
                </a:cubicBezTo>
                <a:cubicBezTo>
                  <a:pt x="9280" y="9888"/>
                  <a:pt x="8992" y="9600"/>
                  <a:pt x="8640" y="96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latin typeface="Calibri" panose="020F0502020204030204" charset="0"/>
              <a:cs typeface="Calibri" panose="020F0502020204030204" charset="0"/>
            </a:endParaRPr>
          </a:p>
        </p:txBody>
      </p:sp>
      <p:sp>
        <p:nvSpPr>
          <p:cNvPr id="29" name="Oval 35"/>
          <p:cNvSpPr/>
          <p:nvPr/>
        </p:nvSpPr>
        <p:spPr>
          <a:xfrm>
            <a:off x="6320473" y="4376147"/>
            <a:ext cx="803910" cy="748030"/>
          </a:xfrm>
          <a:custGeom>
            <a:avLst/>
            <a:gdLst>
              <a:gd name="T0" fmla="*/ 10400 w 12000"/>
              <a:gd name="T1" fmla="*/ 11200 h 11200"/>
              <a:gd name="T2" fmla="*/ 1600 w 12000"/>
              <a:gd name="T3" fmla="*/ 11200 h 11200"/>
              <a:gd name="T4" fmla="*/ 0 w 12000"/>
              <a:gd name="T5" fmla="*/ 9600 h 11200"/>
              <a:gd name="T6" fmla="*/ 0 w 12000"/>
              <a:gd name="T7" fmla="*/ 1600 h 11200"/>
              <a:gd name="T8" fmla="*/ 1600 w 12000"/>
              <a:gd name="T9" fmla="*/ 0 h 11200"/>
              <a:gd name="T10" fmla="*/ 10400 w 12000"/>
              <a:gd name="T11" fmla="*/ 0 h 11200"/>
              <a:gd name="T12" fmla="*/ 12000 w 12000"/>
              <a:gd name="T13" fmla="*/ 1600 h 11200"/>
              <a:gd name="T14" fmla="*/ 12000 w 12000"/>
              <a:gd name="T15" fmla="*/ 9600 h 11200"/>
              <a:gd name="T16" fmla="*/ 10400 w 12000"/>
              <a:gd name="T17" fmla="*/ 11200 h 11200"/>
              <a:gd name="T18" fmla="*/ 1600 w 12000"/>
              <a:gd name="T19" fmla="*/ 800 h 11200"/>
              <a:gd name="T20" fmla="*/ 800 w 12000"/>
              <a:gd name="T21" fmla="*/ 1600 h 11200"/>
              <a:gd name="T22" fmla="*/ 800 w 12000"/>
              <a:gd name="T23" fmla="*/ 9600 h 11200"/>
              <a:gd name="T24" fmla="*/ 1600 w 12000"/>
              <a:gd name="T25" fmla="*/ 10400 h 11200"/>
              <a:gd name="T26" fmla="*/ 10400 w 12000"/>
              <a:gd name="T27" fmla="*/ 10400 h 11200"/>
              <a:gd name="T28" fmla="*/ 11200 w 12000"/>
              <a:gd name="T29" fmla="*/ 9600 h 11200"/>
              <a:gd name="T30" fmla="*/ 11200 w 12000"/>
              <a:gd name="T31" fmla="*/ 1600 h 11200"/>
              <a:gd name="T32" fmla="*/ 10400 w 12000"/>
              <a:gd name="T33" fmla="*/ 800 h 11200"/>
              <a:gd name="T34" fmla="*/ 1600 w 12000"/>
              <a:gd name="T35" fmla="*/ 800 h 11200"/>
              <a:gd name="T36" fmla="*/ 6000 w 12000"/>
              <a:gd name="T37" fmla="*/ 7200 h 11200"/>
              <a:gd name="T38" fmla="*/ 3200 w 12000"/>
              <a:gd name="T39" fmla="*/ 4600 h 11200"/>
              <a:gd name="T40" fmla="*/ 3200 w 12000"/>
              <a:gd name="T41" fmla="*/ 2400 h 11200"/>
              <a:gd name="T42" fmla="*/ 4000 w 12000"/>
              <a:gd name="T43" fmla="*/ 2400 h 11200"/>
              <a:gd name="T44" fmla="*/ 4000 w 12000"/>
              <a:gd name="T45" fmla="*/ 4600 h 11200"/>
              <a:gd name="T46" fmla="*/ 6000 w 12000"/>
              <a:gd name="T47" fmla="*/ 6400 h 11200"/>
              <a:gd name="T48" fmla="*/ 8000 w 12000"/>
              <a:gd name="T49" fmla="*/ 4600 h 11200"/>
              <a:gd name="T50" fmla="*/ 8000 w 12000"/>
              <a:gd name="T51" fmla="*/ 2400 h 11200"/>
              <a:gd name="T52" fmla="*/ 8800 w 12000"/>
              <a:gd name="T53" fmla="*/ 2400 h 11200"/>
              <a:gd name="T54" fmla="*/ 8800 w 12000"/>
              <a:gd name="T55" fmla="*/ 4600 h 11200"/>
              <a:gd name="T56" fmla="*/ 6000 w 12000"/>
              <a:gd name="T57" fmla="*/ 7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00" h="11200">
                <a:moveTo>
                  <a:pt x="10400" y="11200"/>
                </a:moveTo>
                <a:lnTo>
                  <a:pt x="1600" y="11200"/>
                </a:lnTo>
                <a:cubicBezTo>
                  <a:pt x="718" y="11200"/>
                  <a:pt x="0" y="10482"/>
                  <a:pt x="0" y="9600"/>
                </a:cubicBezTo>
                <a:lnTo>
                  <a:pt x="0" y="1600"/>
                </a:lnTo>
                <a:cubicBezTo>
                  <a:pt x="0" y="718"/>
                  <a:pt x="718" y="0"/>
                  <a:pt x="1600" y="0"/>
                </a:cubicBezTo>
                <a:lnTo>
                  <a:pt x="10400" y="0"/>
                </a:lnTo>
                <a:cubicBezTo>
                  <a:pt x="11282" y="0"/>
                  <a:pt x="12000" y="718"/>
                  <a:pt x="12000" y="1600"/>
                </a:cubicBezTo>
                <a:lnTo>
                  <a:pt x="12000" y="9600"/>
                </a:lnTo>
                <a:cubicBezTo>
                  <a:pt x="12000" y="10482"/>
                  <a:pt x="11282" y="11200"/>
                  <a:pt x="10400" y="11200"/>
                </a:cubicBezTo>
                <a:close/>
                <a:moveTo>
                  <a:pt x="1600" y="800"/>
                </a:moveTo>
                <a:cubicBezTo>
                  <a:pt x="1159" y="800"/>
                  <a:pt x="800" y="1159"/>
                  <a:pt x="800" y="1600"/>
                </a:cubicBezTo>
                <a:lnTo>
                  <a:pt x="800" y="9600"/>
                </a:lnTo>
                <a:cubicBezTo>
                  <a:pt x="800" y="10042"/>
                  <a:pt x="1159" y="10400"/>
                  <a:pt x="1600" y="10400"/>
                </a:cubicBezTo>
                <a:lnTo>
                  <a:pt x="10400" y="10400"/>
                </a:lnTo>
                <a:cubicBezTo>
                  <a:pt x="10842" y="10400"/>
                  <a:pt x="11200" y="10042"/>
                  <a:pt x="11200" y="9600"/>
                </a:cubicBezTo>
                <a:lnTo>
                  <a:pt x="11200" y="1600"/>
                </a:lnTo>
                <a:cubicBezTo>
                  <a:pt x="11200" y="1159"/>
                  <a:pt x="10842" y="800"/>
                  <a:pt x="10400" y="800"/>
                </a:cubicBezTo>
                <a:lnTo>
                  <a:pt x="1600" y="800"/>
                </a:lnTo>
                <a:close/>
                <a:moveTo>
                  <a:pt x="6000" y="7200"/>
                </a:moveTo>
                <a:cubicBezTo>
                  <a:pt x="4456" y="7200"/>
                  <a:pt x="3200" y="6034"/>
                  <a:pt x="3200" y="4600"/>
                </a:cubicBezTo>
                <a:lnTo>
                  <a:pt x="3200" y="2400"/>
                </a:lnTo>
                <a:lnTo>
                  <a:pt x="4000" y="2400"/>
                </a:lnTo>
                <a:lnTo>
                  <a:pt x="4000" y="4600"/>
                </a:lnTo>
                <a:cubicBezTo>
                  <a:pt x="4000" y="5593"/>
                  <a:pt x="4898" y="6400"/>
                  <a:pt x="6000" y="6400"/>
                </a:cubicBezTo>
                <a:cubicBezTo>
                  <a:pt x="7102" y="6400"/>
                  <a:pt x="8000" y="5593"/>
                  <a:pt x="8000" y="4600"/>
                </a:cubicBezTo>
                <a:lnTo>
                  <a:pt x="8000" y="2400"/>
                </a:lnTo>
                <a:lnTo>
                  <a:pt x="8800" y="2400"/>
                </a:lnTo>
                <a:lnTo>
                  <a:pt x="8800" y="4600"/>
                </a:lnTo>
                <a:cubicBezTo>
                  <a:pt x="8800" y="6034"/>
                  <a:pt x="7544" y="7200"/>
                  <a:pt x="6000" y="72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8830FE"/>
              </a:solidFill>
              <a:latin typeface="Calibri" panose="020F0502020204030204" charset="0"/>
              <a:cs typeface="Calibri" panose="020F0502020204030204" charset="0"/>
            </a:endParaRPr>
          </a:p>
        </p:txBody>
      </p:sp>
      <p:sp>
        <p:nvSpPr>
          <p:cNvPr id="30" name="文本框 53"/>
          <p:cNvSpPr/>
          <p:nvPr>
            <p:custDataLst>
              <p:tags r:id="rId1"/>
            </p:custDataLst>
          </p:nvPr>
        </p:nvSpPr>
        <p:spPr bwMode="auto">
          <a:xfrm>
            <a:off x="707390" y="1104265"/>
            <a:ext cx="10558145" cy="1574165"/>
          </a:xfrm>
          <a:prstGeom prst="rect">
            <a:avLst/>
          </a:prstGeom>
          <a:noFill/>
          <a:ln>
            <a:noFill/>
          </a:ln>
        </p:spPr>
        <p:txBody>
          <a:bodyPr wrap="square" lIns="71755" tIns="0" rIns="71755" bIns="0" rtlCol="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lnSpc>
                <a:spcPct val="110000"/>
              </a:lnSpc>
              <a:spcBef>
                <a:spcPct val="0"/>
              </a:spcBef>
              <a:spcAft>
                <a:spcPct val="0"/>
              </a:spcAft>
              <a:buClrTx/>
              <a:buSzTx/>
              <a:buFont typeface="Arial" panose="020B0604020202020204" pitchFamily="34" charset="0"/>
              <a:buChar char="•"/>
            </a:pPr>
            <a:r>
              <a:rPr lang="en-US" altLang="zh-CN" b="1" dirty="0">
                <a:solidFill>
                  <a:srgbClr val="003BA3"/>
                </a:solidFill>
                <a:latin typeface="Calibri" panose="020F0502020204030204" charset="0"/>
                <a:cs typeface="Calibri" panose="020F0502020204030204" charset="0"/>
                <a:sym typeface="+mn-lt"/>
              </a:rPr>
              <a:t>Identification result</a:t>
            </a:r>
            <a:r>
              <a:rPr lang="en-US" altLang="zh-CN" b="1" dirty="0">
                <a:solidFill>
                  <a:srgbClr val="003BA3"/>
                </a:solidFill>
                <a:uFillTx/>
                <a:latin typeface="Calibri" panose="020F0502020204030204" charset="0"/>
                <a:ea typeface="+mj-ea"/>
                <a:cs typeface="Calibri" panose="020F0502020204030204" charset="0"/>
                <a:sym typeface="+mn-ea"/>
              </a:rPr>
              <a:t> </a:t>
            </a:r>
            <a:endParaRPr lang="en-US" altLang="zh-CN" b="1"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Lable optimization: LLM and expert.</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P(15), S(17), E(15).</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Main areas: medical image recognition, entity recognition, vehicle recognition, face recognition, video recognition, audio recognition, and personalized recommendation.</a:t>
            </a:r>
            <a:endParaRPr lang="en-US" altLang="zh-CN">
              <a:ln>
                <a:noFill/>
                <a:prstDash val="sysDot"/>
              </a:ln>
              <a:latin typeface="Calibri" panose="020F0502020204030204" charset="0"/>
              <a:cs typeface="Calibri" panose="020F0502020204030204" charset="0"/>
              <a:sym typeface="+mn-ea"/>
            </a:endParaRPr>
          </a:p>
        </p:txBody>
      </p:sp>
      <p:pic>
        <p:nvPicPr>
          <p:cNvPr id="8" name="图片 7" descr="1749084171021"/>
          <p:cNvPicPr>
            <a:picLocks noChangeAspect="1"/>
          </p:cNvPicPr>
          <p:nvPr/>
        </p:nvPicPr>
        <p:blipFill>
          <a:blip r:embed="rId2"/>
          <a:stretch>
            <a:fillRect/>
          </a:stretch>
        </p:blipFill>
        <p:spPr>
          <a:xfrm>
            <a:off x="1507490" y="2744470"/>
            <a:ext cx="9145270" cy="3630295"/>
          </a:xfrm>
          <a:prstGeom prst="rect">
            <a:avLst/>
          </a:prstGeom>
          <a:ln>
            <a:noFill/>
          </a:ln>
        </p:spPr>
      </p:pic>
      <p:sp>
        <p:nvSpPr>
          <p:cNvPr id="13" name="文本框 12"/>
          <p:cNvSpPr txBox="1"/>
          <p:nvPr/>
        </p:nvSpPr>
        <p:spPr>
          <a:xfrm>
            <a:off x="3072765" y="6374765"/>
            <a:ext cx="6046470" cy="294005"/>
          </a:xfrm>
          <a:prstGeom prst="rect">
            <a:avLst/>
          </a:prstGeom>
          <a:noFill/>
        </p:spPr>
        <p:txBody>
          <a:bodyPr wrap="square" rtlCol="0" anchor="t">
            <a:spAutoFit/>
          </a:bodyPr>
          <a:p>
            <a:pPr lvl="0" indent="0" algn="ctr">
              <a:lnSpc>
                <a:spcPct val="110000"/>
              </a:lnSpc>
              <a:spcBef>
                <a:spcPct val="0"/>
              </a:spcBef>
              <a:spcAft>
                <a:spcPct val="0"/>
              </a:spcAft>
              <a:buClrTx/>
              <a:buSzTx/>
              <a:buNone/>
            </a:pPr>
            <a:r>
              <a:rPr lang="en-US" altLang="zh-CN" sz="1200" dirty="0">
                <a:solidFill>
                  <a:schemeClr val="tx1"/>
                </a:solidFill>
                <a:uFillTx/>
                <a:latin typeface="Calibri" panose="020F0502020204030204" charset="0"/>
                <a:ea typeface="+mj-ea"/>
                <a:cs typeface="Calibri" panose="020F0502020204030204" charset="0"/>
                <a:sym typeface="+mn-ea"/>
              </a:rPr>
              <a:t>Core Topic Identification Results of PSE</a:t>
            </a:r>
            <a:endParaRPr lang="en-US" altLang="zh-CN" sz="1200" dirty="0">
              <a:solidFill>
                <a:schemeClr val="tx1"/>
              </a:solidFill>
              <a:uFillTx/>
              <a:latin typeface="Calibri" panose="020F0502020204030204" charset="0"/>
              <a:ea typeface="+mj-ea"/>
              <a:cs typeface="Calibri" panose="020F05020202040302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rot="10800000" flipV="1">
            <a:off x="8128000" y="4419600"/>
            <a:ext cx="4064000" cy="24384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10" name="直角三角形 9"/>
          <p:cNvSpPr/>
          <p:nvPr/>
        </p:nvSpPr>
        <p:spPr>
          <a:xfrm rot="10800000" flipH="1">
            <a:off x="0" y="0"/>
            <a:ext cx="4064000" cy="24384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7" name="直角三角形 6"/>
          <p:cNvSpPr/>
          <p:nvPr/>
        </p:nvSpPr>
        <p:spPr>
          <a:xfrm rot="10800000" flipV="1">
            <a:off x="8382000" y="4648200"/>
            <a:ext cx="3810000" cy="22098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11" name="矩形 10"/>
          <p:cNvSpPr/>
          <p:nvPr/>
        </p:nvSpPr>
        <p:spPr>
          <a:xfrm>
            <a:off x="850900" y="720725"/>
            <a:ext cx="10490200" cy="541655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27" name="文本框 26"/>
          <p:cNvSpPr txBox="1"/>
          <p:nvPr/>
        </p:nvSpPr>
        <p:spPr>
          <a:xfrm>
            <a:off x="4618673" y="1206500"/>
            <a:ext cx="3887474" cy="923330"/>
          </a:xfrm>
          <a:prstGeom prst="rect">
            <a:avLst/>
          </a:prstGeom>
          <a:noFill/>
        </p:spPr>
        <p:txBody>
          <a:bodyPr wrap="none" rtlCol="0">
            <a:spAutoFit/>
          </a:bodyPr>
          <a:lstStyle>
            <a:defPPr>
              <a:defRPr lang="zh-CN"/>
            </a:defPPr>
            <a:lvl1pPr>
              <a:defRPr sz="4400" b="1">
                <a:solidFill>
                  <a:srgbClr val="0F4983"/>
                </a:solidFill>
                <a:latin typeface="汉仪书宋一简" panose="02010600000101010101" pitchFamily="2" charset="-122"/>
                <a:ea typeface="汉仪书宋一简" panose="02010600000101010101" pitchFamily="2" charset="-122"/>
                <a:cs typeface="汉仪全唐诗简" panose="00020600040101010101" pitchFamily="18" charset="-122"/>
              </a:defRPr>
            </a:lvl1pPr>
          </a:lstStyle>
          <a:p>
            <a:r>
              <a:rPr lang="en-US" altLang="zh-CN" sz="5400">
                <a:solidFill>
                  <a:srgbClr val="003BA3"/>
                </a:solidFill>
                <a:latin typeface="Calibri" panose="020F0502020204030204" charset="0"/>
                <a:ea typeface="+mn-ea"/>
                <a:cs typeface="Calibri" panose="020F0502020204030204" charset="0"/>
                <a:sym typeface="+mn-lt"/>
              </a:rPr>
              <a:t>CONTENTS</a:t>
            </a:r>
            <a:endParaRPr lang="en-US" altLang="zh-CN" sz="5400" dirty="0">
              <a:solidFill>
                <a:srgbClr val="003BA3"/>
              </a:solidFill>
              <a:latin typeface="Calibri" panose="020F0502020204030204" charset="0"/>
              <a:ea typeface="+mn-ea"/>
              <a:cs typeface="Calibri" panose="020F0502020204030204" charset="0"/>
              <a:sym typeface="+mn-lt"/>
            </a:endParaRPr>
          </a:p>
        </p:txBody>
      </p:sp>
      <p:sp>
        <p:nvSpPr>
          <p:cNvPr id="48" name="文本框 47"/>
          <p:cNvSpPr txBox="1"/>
          <p:nvPr>
            <p:custDataLst>
              <p:tags r:id="rId1"/>
            </p:custDataLst>
          </p:nvPr>
        </p:nvSpPr>
        <p:spPr>
          <a:xfrm>
            <a:off x="1379485" y="2400202"/>
            <a:ext cx="787395" cy="707886"/>
          </a:xfrm>
          <a:prstGeom prst="rect">
            <a:avLst/>
          </a:prstGeom>
          <a:noFill/>
        </p:spPr>
        <p:txBody>
          <a:bodyPr wrap="none" rtlCol="0">
            <a:spAutoFit/>
          </a:bodyPr>
          <a:lstStyle/>
          <a:p>
            <a:r>
              <a:rPr lang="en-US" altLang="zh-CN" sz="4000" dirty="0">
                <a:solidFill>
                  <a:srgbClr val="003BA3"/>
                </a:solidFill>
                <a:latin typeface="Calibri" panose="020F0502020204030204" charset="0"/>
                <a:cs typeface="Calibri" panose="020F0502020204030204" charset="0"/>
                <a:sym typeface="+mn-lt"/>
              </a:rPr>
              <a:t>01</a:t>
            </a:r>
            <a:endParaRPr lang="en-US" altLang="zh-CN" sz="4000" dirty="0">
              <a:solidFill>
                <a:srgbClr val="003BA3"/>
              </a:solidFill>
              <a:latin typeface="Calibri" panose="020F0502020204030204" charset="0"/>
              <a:cs typeface="Calibri" panose="020F0502020204030204" charset="0"/>
              <a:sym typeface="+mn-lt"/>
            </a:endParaRPr>
          </a:p>
        </p:txBody>
      </p:sp>
      <p:cxnSp>
        <p:nvCxnSpPr>
          <p:cNvPr id="49" name="直接连接符 48"/>
          <p:cNvCxnSpPr/>
          <p:nvPr>
            <p:custDataLst>
              <p:tags r:id="rId2"/>
            </p:custDataLst>
          </p:nvPr>
        </p:nvCxnSpPr>
        <p:spPr>
          <a:xfrm flipH="1">
            <a:off x="2113410" y="2552437"/>
            <a:ext cx="124460" cy="403416"/>
          </a:xfrm>
          <a:prstGeom prst="line">
            <a:avLst/>
          </a:prstGeom>
          <a:ln w="19050">
            <a:solidFill>
              <a:srgbClr val="003BA3"/>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custDataLst>
              <p:tags r:id="rId3"/>
            </p:custDataLst>
          </p:nvPr>
        </p:nvSpPr>
        <p:spPr>
          <a:xfrm>
            <a:off x="2230384" y="2533758"/>
            <a:ext cx="4112881" cy="398780"/>
          </a:xfrm>
          <a:prstGeom prst="rect">
            <a:avLst/>
          </a:prstGeom>
          <a:noFill/>
        </p:spPr>
        <p:txBody>
          <a:bodyPr wrap="square" rtlCol="0">
            <a:spAutoFit/>
          </a:bodyPr>
          <a:lstStyle/>
          <a:p>
            <a:r>
              <a:rPr lang="en-US" altLang="zh-CN" sz="2000">
                <a:solidFill>
                  <a:srgbClr val="003BA3"/>
                </a:solidFill>
                <a:latin typeface="Calibri" panose="020F0502020204030204" charset="0"/>
                <a:cs typeface="Calibri" panose="020F0502020204030204" charset="0"/>
                <a:sym typeface="+mn-lt"/>
              </a:rPr>
              <a:t>Research background &amp; object</a:t>
            </a:r>
            <a:endParaRPr lang="en-US" altLang="zh-CN" sz="2000">
              <a:solidFill>
                <a:srgbClr val="003BA3"/>
              </a:solidFill>
              <a:latin typeface="Calibri" panose="020F0502020204030204" charset="0"/>
              <a:cs typeface="Calibri" panose="020F0502020204030204" charset="0"/>
              <a:sym typeface="+mn-lt"/>
            </a:endParaRPr>
          </a:p>
        </p:txBody>
      </p:sp>
      <p:sp>
        <p:nvSpPr>
          <p:cNvPr id="43" name="文本框 42"/>
          <p:cNvSpPr txBox="1"/>
          <p:nvPr>
            <p:custDataLst>
              <p:tags r:id="rId4"/>
            </p:custDataLst>
          </p:nvPr>
        </p:nvSpPr>
        <p:spPr>
          <a:xfrm>
            <a:off x="6406771" y="2400202"/>
            <a:ext cx="787395" cy="707886"/>
          </a:xfrm>
          <a:prstGeom prst="rect">
            <a:avLst/>
          </a:prstGeom>
          <a:noFill/>
        </p:spPr>
        <p:txBody>
          <a:bodyPr wrap="none" rtlCol="0">
            <a:spAutoFit/>
          </a:bodyPr>
          <a:lstStyle/>
          <a:p>
            <a:r>
              <a:rPr lang="en-US" altLang="zh-CN" sz="4000" dirty="0">
                <a:solidFill>
                  <a:srgbClr val="003BA3"/>
                </a:solidFill>
                <a:latin typeface="Calibri" panose="020F0502020204030204" charset="0"/>
                <a:cs typeface="Calibri" panose="020F0502020204030204" charset="0"/>
                <a:sym typeface="+mn-lt"/>
              </a:rPr>
              <a:t>02</a:t>
            </a:r>
            <a:endParaRPr lang="en-US" altLang="zh-CN" sz="4000" dirty="0">
              <a:solidFill>
                <a:srgbClr val="003BA3"/>
              </a:solidFill>
              <a:latin typeface="Calibri" panose="020F0502020204030204" charset="0"/>
              <a:cs typeface="Calibri" panose="020F0502020204030204" charset="0"/>
              <a:sym typeface="+mn-lt"/>
            </a:endParaRPr>
          </a:p>
        </p:txBody>
      </p:sp>
      <p:cxnSp>
        <p:nvCxnSpPr>
          <p:cNvPr id="44" name="直接连接符 43"/>
          <p:cNvCxnSpPr/>
          <p:nvPr>
            <p:custDataLst>
              <p:tags r:id="rId5"/>
            </p:custDataLst>
          </p:nvPr>
        </p:nvCxnSpPr>
        <p:spPr>
          <a:xfrm flipH="1">
            <a:off x="7140696" y="2552437"/>
            <a:ext cx="124460" cy="403416"/>
          </a:xfrm>
          <a:prstGeom prst="line">
            <a:avLst/>
          </a:prstGeom>
          <a:ln w="19050">
            <a:solidFill>
              <a:srgbClr val="003BA3"/>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custDataLst>
              <p:tags r:id="rId6"/>
            </p:custDataLst>
          </p:nvPr>
        </p:nvSpPr>
        <p:spPr>
          <a:xfrm>
            <a:off x="7257671" y="2533758"/>
            <a:ext cx="3853330" cy="398780"/>
          </a:xfrm>
          <a:prstGeom prst="rect">
            <a:avLst/>
          </a:prstGeom>
          <a:noFill/>
        </p:spPr>
        <p:txBody>
          <a:bodyPr wrap="square" rtlCol="0">
            <a:spAutoFit/>
          </a:bodyPr>
          <a:lstStyle/>
          <a:p>
            <a:r>
              <a:rPr lang="en-US" altLang="zh-CN" sz="2000">
                <a:solidFill>
                  <a:srgbClr val="003BA3"/>
                </a:solidFill>
                <a:latin typeface="Calibri" panose="020F0502020204030204" charset="0"/>
                <a:cs typeface="Calibri" panose="020F0502020204030204" charset="0"/>
                <a:sym typeface="+mn-lt"/>
              </a:rPr>
              <a:t>Related work</a:t>
            </a:r>
            <a:endParaRPr lang="en-US" altLang="zh-CN" sz="2000" dirty="0">
              <a:solidFill>
                <a:srgbClr val="003BA3"/>
              </a:solidFill>
              <a:latin typeface="Calibri" panose="020F0502020204030204" charset="0"/>
              <a:cs typeface="Calibri" panose="020F0502020204030204" charset="0"/>
              <a:sym typeface="+mn-lt"/>
            </a:endParaRPr>
          </a:p>
        </p:txBody>
      </p:sp>
      <p:sp>
        <p:nvSpPr>
          <p:cNvPr id="38" name="文本框 37"/>
          <p:cNvSpPr txBox="1"/>
          <p:nvPr>
            <p:custDataLst>
              <p:tags r:id="rId7"/>
            </p:custDataLst>
          </p:nvPr>
        </p:nvSpPr>
        <p:spPr>
          <a:xfrm>
            <a:off x="1379485" y="3458775"/>
            <a:ext cx="787395" cy="707886"/>
          </a:xfrm>
          <a:prstGeom prst="rect">
            <a:avLst/>
          </a:prstGeom>
          <a:noFill/>
        </p:spPr>
        <p:txBody>
          <a:bodyPr wrap="none" rtlCol="0">
            <a:spAutoFit/>
          </a:bodyPr>
          <a:lstStyle/>
          <a:p>
            <a:r>
              <a:rPr lang="en-US" altLang="zh-CN" sz="4000" dirty="0">
                <a:solidFill>
                  <a:srgbClr val="003BA3"/>
                </a:solidFill>
                <a:latin typeface="Calibri" panose="020F0502020204030204" charset="0"/>
                <a:cs typeface="Calibri" panose="020F0502020204030204" charset="0"/>
                <a:sym typeface="+mn-lt"/>
              </a:rPr>
              <a:t>03</a:t>
            </a:r>
            <a:endParaRPr lang="en-US" altLang="zh-CN" sz="4000" dirty="0">
              <a:solidFill>
                <a:srgbClr val="003BA3"/>
              </a:solidFill>
              <a:latin typeface="Calibri" panose="020F0502020204030204" charset="0"/>
              <a:cs typeface="Calibri" panose="020F0502020204030204" charset="0"/>
              <a:sym typeface="+mn-lt"/>
            </a:endParaRPr>
          </a:p>
        </p:txBody>
      </p:sp>
      <p:cxnSp>
        <p:nvCxnSpPr>
          <p:cNvPr id="39" name="直接连接符 38"/>
          <p:cNvCxnSpPr/>
          <p:nvPr>
            <p:custDataLst>
              <p:tags r:id="rId8"/>
            </p:custDataLst>
          </p:nvPr>
        </p:nvCxnSpPr>
        <p:spPr>
          <a:xfrm flipH="1">
            <a:off x="2113410" y="3611010"/>
            <a:ext cx="124460" cy="403416"/>
          </a:xfrm>
          <a:prstGeom prst="line">
            <a:avLst/>
          </a:prstGeom>
          <a:ln w="19050">
            <a:solidFill>
              <a:srgbClr val="003BA3"/>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custDataLst>
              <p:tags r:id="rId9"/>
            </p:custDataLst>
          </p:nvPr>
        </p:nvSpPr>
        <p:spPr>
          <a:xfrm>
            <a:off x="2230385" y="3592331"/>
            <a:ext cx="3853330" cy="398780"/>
          </a:xfrm>
          <a:prstGeom prst="rect">
            <a:avLst/>
          </a:prstGeom>
          <a:noFill/>
        </p:spPr>
        <p:txBody>
          <a:bodyPr wrap="square" rtlCol="0">
            <a:spAutoFit/>
          </a:bodyPr>
          <a:lstStyle/>
          <a:p>
            <a:r>
              <a:rPr lang="en-US" altLang="zh-CN" sz="2000">
                <a:solidFill>
                  <a:srgbClr val="003BA3"/>
                </a:solidFill>
                <a:latin typeface="Calibri" panose="020F0502020204030204" charset="0"/>
                <a:cs typeface="Calibri" panose="020F0502020204030204" charset="0"/>
                <a:sym typeface="+mn-lt"/>
              </a:rPr>
              <a:t>Research design</a:t>
            </a:r>
            <a:endParaRPr lang="en-US" altLang="zh-CN" sz="2000" dirty="0">
              <a:solidFill>
                <a:srgbClr val="003BA3"/>
              </a:solidFill>
              <a:latin typeface="Calibri" panose="020F0502020204030204" charset="0"/>
              <a:cs typeface="Calibri" panose="020F0502020204030204" charset="0"/>
              <a:sym typeface="+mn-lt"/>
            </a:endParaRPr>
          </a:p>
        </p:txBody>
      </p:sp>
      <p:sp>
        <p:nvSpPr>
          <p:cNvPr id="33" name="文本框 32"/>
          <p:cNvSpPr txBox="1"/>
          <p:nvPr>
            <p:custDataLst>
              <p:tags r:id="rId10"/>
            </p:custDataLst>
          </p:nvPr>
        </p:nvSpPr>
        <p:spPr>
          <a:xfrm>
            <a:off x="6406771" y="3458775"/>
            <a:ext cx="787395" cy="707886"/>
          </a:xfrm>
          <a:prstGeom prst="rect">
            <a:avLst/>
          </a:prstGeom>
          <a:noFill/>
        </p:spPr>
        <p:txBody>
          <a:bodyPr wrap="none" rtlCol="0">
            <a:spAutoFit/>
          </a:bodyPr>
          <a:lstStyle/>
          <a:p>
            <a:r>
              <a:rPr lang="en-US" altLang="zh-CN" sz="4000" dirty="0">
                <a:solidFill>
                  <a:srgbClr val="003BA3"/>
                </a:solidFill>
                <a:latin typeface="Calibri" panose="020F0502020204030204" charset="0"/>
                <a:cs typeface="Calibri" panose="020F0502020204030204" charset="0"/>
                <a:sym typeface="+mn-lt"/>
              </a:rPr>
              <a:t>04</a:t>
            </a:r>
            <a:endParaRPr lang="en-US" altLang="zh-CN" sz="4000" dirty="0">
              <a:solidFill>
                <a:srgbClr val="003BA3"/>
              </a:solidFill>
              <a:latin typeface="Calibri" panose="020F0502020204030204" charset="0"/>
              <a:cs typeface="Calibri" panose="020F0502020204030204" charset="0"/>
              <a:sym typeface="+mn-lt"/>
            </a:endParaRPr>
          </a:p>
        </p:txBody>
      </p:sp>
      <p:cxnSp>
        <p:nvCxnSpPr>
          <p:cNvPr id="34" name="直接连接符 33"/>
          <p:cNvCxnSpPr/>
          <p:nvPr>
            <p:custDataLst>
              <p:tags r:id="rId11"/>
            </p:custDataLst>
          </p:nvPr>
        </p:nvCxnSpPr>
        <p:spPr>
          <a:xfrm flipH="1">
            <a:off x="7140696" y="3611010"/>
            <a:ext cx="124460" cy="403416"/>
          </a:xfrm>
          <a:prstGeom prst="line">
            <a:avLst/>
          </a:prstGeom>
          <a:ln w="19050">
            <a:solidFill>
              <a:srgbClr val="003BA3"/>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custDataLst>
              <p:tags r:id="rId12"/>
            </p:custDataLst>
          </p:nvPr>
        </p:nvSpPr>
        <p:spPr>
          <a:xfrm>
            <a:off x="7257671" y="3592331"/>
            <a:ext cx="3853330" cy="398780"/>
          </a:xfrm>
          <a:prstGeom prst="rect">
            <a:avLst/>
          </a:prstGeom>
          <a:noFill/>
        </p:spPr>
        <p:txBody>
          <a:bodyPr wrap="square" rtlCol="0">
            <a:spAutoFit/>
          </a:bodyPr>
          <a:lstStyle/>
          <a:p>
            <a:r>
              <a:rPr lang="en-US" altLang="zh-CN" sz="2000">
                <a:solidFill>
                  <a:srgbClr val="003BA3"/>
                </a:solidFill>
                <a:latin typeface="Calibri" panose="020F0502020204030204" charset="0"/>
                <a:cs typeface="Calibri" panose="020F0502020204030204" charset="0"/>
                <a:sym typeface="+mn-lt"/>
              </a:rPr>
              <a:t>Research results and </a:t>
            </a:r>
            <a:r>
              <a:rPr lang="en-US" altLang="zh-CN" sz="2000">
                <a:solidFill>
                  <a:srgbClr val="003BA3"/>
                </a:solidFill>
                <a:latin typeface="Calibri" panose="020F0502020204030204" charset="0"/>
                <a:cs typeface="Calibri" panose="020F0502020204030204" charset="0"/>
                <a:sym typeface="+mn-lt"/>
              </a:rPr>
              <a:t>explanations</a:t>
            </a:r>
            <a:endParaRPr lang="en-US" altLang="zh-CN" sz="2000" dirty="0">
              <a:solidFill>
                <a:srgbClr val="003BA3"/>
              </a:solidFill>
              <a:latin typeface="Calibri" panose="020F0502020204030204" charset="0"/>
              <a:cs typeface="Calibri" panose="020F0502020204030204" charset="0"/>
              <a:sym typeface="+mn-lt"/>
            </a:endParaRPr>
          </a:p>
        </p:txBody>
      </p:sp>
      <p:sp>
        <p:nvSpPr>
          <p:cNvPr id="2" name="文本框 1"/>
          <p:cNvSpPr txBox="1"/>
          <p:nvPr>
            <p:custDataLst>
              <p:tags r:id="rId13"/>
            </p:custDataLst>
          </p:nvPr>
        </p:nvSpPr>
        <p:spPr>
          <a:xfrm>
            <a:off x="1379485" y="4503390"/>
            <a:ext cx="787395" cy="707886"/>
          </a:xfrm>
          <a:prstGeom prst="rect">
            <a:avLst/>
          </a:prstGeom>
          <a:noFill/>
        </p:spPr>
        <p:txBody>
          <a:bodyPr wrap="none" rtlCol="0">
            <a:spAutoFit/>
          </a:bodyPr>
          <a:lstStyle/>
          <a:p>
            <a:r>
              <a:rPr lang="en-US" altLang="zh-CN" sz="4000">
                <a:solidFill>
                  <a:srgbClr val="003BA3"/>
                </a:solidFill>
                <a:latin typeface="Calibri" panose="020F0502020204030204" charset="0"/>
                <a:cs typeface="Calibri" panose="020F0502020204030204" charset="0"/>
                <a:sym typeface="+mn-lt"/>
              </a:rPr>
              <a:t>05</a:t>
            </a:r>
            <a:endParaRPr lang="en-US" altLang="zh-CN" sz="4000" dirty="0">
              <a:solidFill>
                <a:srgbClr val="003BA3"/>
              </a:solidFill>
              <a:latin typeface="Calibri" panose="020F0502020204030204" charset="0"/>
              <a:cs typeface="Calibri" panose="020F0502020204030204" charset="0"/>
              <a:sym typeface="+mn-lt"/>
            </a:endParaRPr>
          </a:p>
        </p:txBody>
      </p:sp>
      <p:cxnSp>
        <p:nvCxnSpPr>
          <p:cNvPr id="3" name="直接连接符 2"/>
          <p:cNvCxnSpPr/>
          <p:nvPr>
            <p:custDataLst>
              <p:tags r:id="rId14"/>
            </p:custDataLst>
          </p:nvPr>
        </p:nvCxnSpPr>
        <p:spPr>
          <a:xfrm flipH="1">
            <a:off x="2113410" y="4655625"/>
            <a:ext cx="124460" cy="403416"/>
          </a:xfrm>
          <a:prstGeom prst="line">
            <a:avLst/>
          </a:prstGeom>
          <a:ln w="19050">
            <a:solidFill>
              <a:srgbClr val="003BA3"/>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15"/>
            </p:custDataLst>
          </p:nvPr>
        </p:nvSpPr>
        <p:spPr>
          <a:xfrm>
            <a:off x="2230385" y="4636946"/>
            <a:ext cx="3853330" cy="398780"/>
          </a:xfrm>
          <a:prstGeom prst="rect">
            <a:avLst/>
          </a:prstGeom>
          <a:noFill/>
        </p:spPr>
        <p:txBody>
          <a:bodyPr wrap="square" rtlCol="0">
            <a:spAutoFit/>
          </a:bodyPr>
          <a:lstStyle/>
          <a:p>
            <a:r>
              <a:rPr lang="en-US" altLang="zh-CN" sz="2000">
                <a:solidFill>
                  <a:srgbClr val="003BA3"/>
                </a:solidFill>
                <a:latin typeface="Calibri" panose="020F0502020204030204" charset="0"/>
                <a:cs typeface="Calibri" panose="020F0502020204030204" charset="0"/>
                <a:sym typeface="+mn-lt"/>
              </a:rPr>
              <a:t>Conclusion and outlooks</a:t>
            </a:r>
            <a:endParaRPr lang="en-US" altLang="zh-CN" sz="2000" dirty="0">
              <a:solidFill>
                <a:srgbClr val="003BA3"/>
              </a:solidFill>
              <a:latin typeface="Calibri" panose="020F0502020204030204" charset="0"/>
              <a:cs typeface="Calibri" panose="020F0502020204030204" charset="0"/>
              <a:sym typeface="+mn-lt"/>
            </a:endParaRPr>
          </a:p>
        </p:txBody>
      </p:sp>
      <p:sp>
        <p:nvSpPr>
          <p:cNvPr id="6" name="文本框 5"/>
          <p:cNvSpPr txBox="1"/>
          <p:nvPr>
            <p:custDataLst>
              <p:tags r:id="rId16"/>
            </p:custDataLst>
          </p:nvPr>
        </p:nvSpPr>
        <p:spPr>
          <a:xfrm>
            <a:off x="6406771" y="4503390"/>
            <a:ext cx="787395" cy="707886"/>
          </a:xfrm>
          <a:prstGeom prst="rect">
            <a:avLst/>
          </a:prstGeom>
          <a:noFill/>
        </p:spPr>
        <p:txBody>
          <a:bodyPr wrap="none" rtlCol="0">
            <a:spAutoFit/>
          </a:bodyPr>
          <a:lstStyle/>
          <a:p>
            <a:r>
              <a:rPr lang="en-US" altLang="zh-CN" sz="4000">
                <a:solidFill>
                  <a:srgbClr val="003BA3"/>
                </a:solidFill>
                <a:latin typeface="Calibri" panose="020F0502020204030204" charset="0"/>
                <a:cs typeface="Calibri" panose="020F0502020204030204" charset="0"/>
                <a:sym typeface="+mn-lt"/>
              </a:rPr>
              <a:t>06</a:t>
            </a:r>
            <a:endParaRPr lang="en-US" altLang="zh-CN" sz="4000" dirty="0">
              <a:solidFill>
                <a:srgbClr val="003BA3"/>
              </a:solidFill>
              <a:latin typeface="Calibri" panose="020F0502020204030204" charset="0"/>
              <a:cs typeface="Calibri" panose="020F0502020204030204" charset="0"/>
              <a:sym typeface="+mn-lt"/>
            </a:endParaRPr>
          </a:p>
        </p:txBody>
      </p:sp>
      <p:cxnSp>
        <p:nvCxnSpPr>
          <p:cNvPr id="9" name="直接连接符 8"/>
          <p:cNvCxnSpPr/>
          <p:nvPr>
            <p:custDataLst>
              <p:tags r:id="rId17"/>
            </p:custDataLst>
          </p:nvPr>
        </p:nvCxnSpPr>
        <p:spPr>
          <a:xfrm flipH="1">
            <a:off x="7140696" y="4655625"/>
            <a:ext cx="124460" cy="403416"/>
          </a:xfrm>
          <a:prstGeom prst="line">
            <a:avLst/>
          </a:prstGeom>
          <a:ln w="19050">
            <a:solidFill>
              <a:srgbClr val="003BA3"/>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18"/>
            </p:custDataLst>
          </p:nvPr>
        </p:nvSpPr>
        <p:spPr>
          <a:xfrm>
            <a:off x="7257671" y="4636946"/>
            <a:ext cx="4146934" cy="398780"/>
          </a:xfrm>
          <a:prstGeom prst="rect">
            <a:avLst/>
          </a:prstGeom>
          <a:noFill/>
        </p:spPr>
        <p:txBody>
          <a:bodyPr wrap="square" rtlCol="0">
            <a:spAutoFit/>
          </a:bodyPr>
          <a:lstStyle/>
          <a:p>
            <a:r>
              <a:rPr lang="en-US" altLang="zh-CN" sz="2000" dirty="0">
                <a:solidFill>
                  <a:srgbClr val="003BA3"/>
                </a:solidFill>
                <a:latin typeface="Calibri" panose="020F0502020204030204" charset="0"/>
                <a:cs typeface="Calibri" panose="020F0502020204030204" charset="0"/>
                <a:sym typeface="+mn-lt"/>
              </a:rPr>
              <a:t>References</a:t>
            </a:r>
            <a:endParaRPr lang="en-US" altLang="zh-CN" sz="2000" dirty="0">
              <a:solidFill>
                <a:srgbClr val="003BA3"/>
              </a:solidFill>
              <a:latin typeface="Calibri" panose="020F0502020204030204" charset="0"/>
              <a:cs typeface="Calibri" panose="020F0502020204030204" charset="0"/>
              <a:sym typeface="+mn-l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3885" y="759460"/>
            <a:ext cx="11073130" cy="603123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Calibri" panose="020F0502020204030204" charset="0"/>
              <a:cs typeface="Calibri" panose="020F0502020204030204" charset="0"/>
              <a:sym typeface="+mn-lt"/>
            </a:endParaRPr>
          </a:p>
        </p:txBody>
      </p:sp>
      <p:grpSp>
        <p:nvGrpSpPr>
          <p:cNvPr id="2" name="组合 1"/>
          <p:cNvGrpSpPr/>
          <p:nvPr/>
        </p:nvGrpSpPr>
        <p:grpSpPr>
          <a:xfrm>
            <a:off x="0" y="0"/>
            <a:ext cx="2032000" cy="1219200"/>
            <a:chOff x="0" y="0"/>
            <a:chExt cx="4064000" cy="2438400"/>
          </a:xfrm>
          <a:solidFill>
            <a:srgbClr val="003BA3"/>
          </a:solidFill>
        </p:grpSpPr>
        <p:sp>
          <p:nvSpPr>
            <p:cNvPr id="10" name="直角三角形 9"/>
            <p:cNvSpPr/>
            <p:nvPr/>
          </p:nvSpPr>
          <p:spPr>
            <a:xfrm rot="10800000" flipH="1">
              <a:off x="0" y="0"/>
              <a:ext cx="4064000" cy="2438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sp>
        <p:nvSpPr>
          <p:cNvPr id="11" name="文本框 10"/>
          <p:cNvSpPr txBox="1"/>
          <p:nvPr/>
        </p:nvSpPr>
        <p:spPr>
          <a:xfrm>
            <a:off x="1152525" y="175895"/>
            <a:ext cx="11473180" cy="583565"/>
          </a:xfrm>
          <a:prstGeom prst="rect">
            <a:avLst/>
          </a:prstGeom>
          <a:noFill/>
        </p:spPr>
        <p:txBody>
          <a:bodyPr wrap="square"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l"/>
            <a:r>
              <a:rPr lang="en-US" altLang="zh-CN" sz="3200" dirty="0">
                <a:solidFill>
                  <a:srgbClr val="003BA3"/>
                </a:solidFill>
                <a:latin typeface="Calibri" panose="020F0502020204030204" charset="0"/>
                <a:ea typeface="+mn-ea"/>
                <a:cs typeface="Calibri" panose="020F0502020204030204" charset="0"/>
                <a:sym typeface="+mn-lt"/>
              </a:rPr>
              <a:t>4-4 Technology Evolution Analysis Based on the PSE Perspective</a:t>
            </a:r>
            <a:endParaRPr lang="en-US" altLang="zh-CN" sz="3200" dirty="0">
              <a:solidFill>
                <a:srgbClr val="003BA3"/>
              </a:solidFill>
              <a:latin typeface="Calibri" panose="020F0502020204030204" charset="0"/>
              <a:ea typeface="+mn-ea"/>
              <a:cs typeface="Calibri" panose="020F0502020204030204" charset="0"/>
              <a:sym typeface="+mn-lt"/>
            </a:endParaRPr>
          </a:p>
        </p:txBody>
      </p:sp>
      <p:sp>
        <p:nvSpPr>
          <p:cNvPr id="26" name="Rectangle 26"/>
          <p:cNvSpPr/>
          <p:nvPr/>
        </p:nvSpPr>
        <p:spPr>
          <a:xfrm>
            <a:off x="8462963" y="2329542"/>
            <a:ext cx="787400" cy="787400"/>
          </a:xfrm>
          <a:custGeom>
            <a:avLst/>
            <a:gdLst>
              <a:gd name="T0" fmla="*/ 10240 w 10880"/>
              <a:gd name="T1" fmla="*/ 8320 h 10880"/>
              <a:gd name="T2" fmla="*/ 2848 w 10880"/>
              <a:gd name="T3" fmla="*/ 8320 h 10880"/>
              <a:gd name="T4" fmla="*/ 1920 w 10880"/>
              <a:gd name="T5" fmla="*/ 1568 h 10880"/>
              <a:gd name="T6" fmla="*/ 320 w 10880"/>
              <a:gd name="T7" fmla="*/ 0 h 10880"/>
              <a:gd name="T8" fmla="*/ 0 w 10880"/>
              <a:gd name="T9" fmla="*/ 320 h 10880"/>
              <a:gd name="T10" fmla="*/ 320 w 10880"/>
              <a:gd name="T11" fmla="*/ 640 h 10880"/>
              <a:gd name="T12" fmla="*/ 1280 w 10880"/>
              <a:gd name="T13" fmla="*/ 1632 h 10880"/>
              <a:gd name="T14" fmla="*/ 2240 w 10880"/>
              <a:gd name="T15" fmla="*/ 8672 h 10880"/>
              <a:gd name="T16" fmla="*/ 2560 w 10880"/>
              <a:gd name="T17" fmla="*/ 8960 h 10880"/>
              <a:gd name="T18" fmla="*/ 10240 w 10880"/>
              <a:gd name="T19" fmla="*/ 8960 h 10880"/>
              <a:gd name="T20" fmla="*/ 10560 w 10880"/>
              <a:gd name="T21" fmla="*/ 8640 h 10880"/>
              <a:gd name="T22" fmla="*/ 10240 w 10880"/>
              <a:gd name="T23" fmla="*/ 8320 h 10880"/>
              <a:gd name="T24" fmla="*/ 10816 w 10880"/>
              <a:gd name="T25" fmla="*/ 3008 h 10880"/>
              <a:gd name="T26" fmla="*/ 10560 w 10880"/>
              <a:gd name="T27" fmla="*/ 2880 h 10880"/>
              <a:gd name="T28" fmla="*/ 2880 w 10880"/>
              <a:gd name="T29" fmla="*/ 2880 h 10880"/>
              <a:gd name="T30" fmla="*/ 2560 w 10880"/>
              <a:gd name="T31" fmla="*/ 3200 h 10880"/>
              <a:gd name="T32" fmla="*/ 2880 w 10880"/>
              <a:gd name="T33" fmla="*/ 3520 h 10880"/>
              <a:gd name="T34" fmla="*/ 10144 w 10880"/>
              <a:gd name="T35" fmla="*/ 3520 h 10880"/>
              <a:gd name="T36" fmla="*/ 9344 w 10880"/>
              <a:gd name="T37" fmla="*/ 6432 h 10880"/>
              <a:gd name="T38" fmla="*/ 3488 w 10880"/>
              <a:gd name="T39" fmla="*/ 7040 h 10880"/>
              <a:gd name="T40" fmla="*/ 3200 w 10880"/>
              <a:gd name="T41" fmla="*/ 7392 h 10880"/>
              <a:gd name="T42" fmla="*/ 3520 w 10880"/>
              <a:gd name="T43" fmla="*/ 7680 h 10880"/>
              <a:gd name="T44" fmla="*/ 3552 w 10880"/>
              <a:gd name="T45" fmla="*/ 7680 h 10880"/>
              <a:gd name="T46" fmla="*/ 9632 w 10880"/>
              <a:gd name="T47" fmla="*/ 7040 h 10880"/>
              <a:gd name="T48" fmla="*/ 9920 w 10880"/>
              <a:gd name="T49" fmla="*/ 6816 h 10880"/>
              <a:gd name="T50" fmla="*/ 10880 w 10880"/>
              <a:gd name="T51" fmla="*/ 3296 h 10880"/>
              <a:gd name="T52" fmla="*/ 10816 w 10880"/>
              <a:gd name="T53" fmla="*/ 3008 h 10880"/>
              <a:gd name="T54" fmla="*/ 3520 w 10880"/>
              <a:gd name="T55" fmla="*/ 9600 h 10880"/>
              <a:gd name="T56" fmla="*/ 2880 w 10880"/>
              <a:gd name="T57" fmla="*/ 10240 h 10880"/>
              <a:gd name="T58" fmla="*/ 3520 w 10880"/>
              <a:gd name="T59" fmla="*/ 10880 h 10880"/>
              <a:gd name="T60" fmla="*/ 4160 w 10880"/>
              <a:gd name="T61" fmla="*/ 10240 h 10880"/>
              <a:gd name="T62" fmla="*/ 3520 w 10880"/>
              <a:gd name="T63" fmla="*/ 9600 h 10880"/>
              <a:gd name="T64" fmla="*/ 8640 w 10880"/>
              <a:gd name="T65" fmla="*/ 9600 h 10880"/>
              <a:gd name="T66" fmla="*/ 8000 w 10880"/>
              <a:gd name="T67" fmla="*/ 10240 h 10880"/>
              <a:gd name="T68" fmla="*/ 8640 w 10880"/>
              <a:gd name="T69" fmla="*/ 10880 h 10880"/>
              <a:gd name="T70" fmla="*/ 9280 w 10880"/>
              <a:gd name="T71" fmla="*/ 10240 h 10880"/>
              <a:gd name="T72" fmla="*/ 8640 w 10880"/>
              <a:gd name="T73" fmla="*/ 9600 h 10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80" h="10880">
                <a:moveTo>
                  <a:pt x="10240" y="8320"/>
                </a:moveTo>
                <a:lnTo>
                  <a:pt x="2848" y="8320"/>
                </a:lnTo>
                <a:lnTo>
                  <a:pt x="1920" y="1568"/>
                </a:lnTo>
                <a:cubicBezTo>
                  <a:pt x="1792" y="640"/>
                  <a:pt x="1120" y="0"/>
                  <a:pt x="320" y="0"/>
                </a:cubicBezTo>
                <a:cubicBezTo>
                  <a:pt x="128" y="0"/>
                  <a:pt x="0" y="128"/>
                  <a:pt x="0" y="320"/>
                </a:cubicBezTo>
                <a:cubicBezTo>
                  <a:pt x="0" y="512"/>
                  <a:pt x="128" y="640"/>
                  <a:pt x="320" y="640"/>
                </a:cubicBezTo>
                <a:cubicBezTo>
                  <a:pt x="896" y="640"/>
                  <a:pt x="1216" y="1152"/>
                  <a:pt x="1280" y="1632"/>
                </a:cubicBezTo>
                <a:lnTo>
                  <a:pt x="2240" y="8672"/>
                </a:lnTo>
                <a:cubicBezTo>
                  <a:pt x="2272" y="8832"/>
                  <a:pt x="2400" y="8960"/>
                  <a:pt x="2560" y="8960"/>
                </a:cubicBezTo>
                <a:lnTo>
                  <a:pt x="10240" y="8960"/>
                </a:lnTo>
                <a:cubicBezTo>
                  <a:pt x="10432" y="8960"/>
                  <a:pt x="10560" y="8832"/>
                  <a:pt x="10560" y="8640"/>
                </a:cubicBezTo>
                <a:cubicBezTo>
                  <a:pt x="10560" y="8448"/>
                  <a:pt x="10432" y="8320"/>
                  <a:pt x="10240" y="8320"/>
                </a:cubicBezTo>
                <a:close/>
                <a:moveTo>
                  <a:pt x="10816" y="3008"/>
                </a:moveTo>
                <a:cubicBezTo>
                  <a:pt x="10752" y="2944"/>
                  <a:pt x="10656" y="2880"/>
                  <a:pt x="10560" y="2880"/>
                </a:cubicBezTo>
                <a:lnTo>
                  <a:pt x="2880" y="2880"/>
                </a:lnTo>
                <a:cubicBezTo>
                  <a:pt x="2688" y="2880"/>
                  <a:pt x="2560" y="3008"/>
                  <a:pt x="2560" y="3200"/>
                </a:cubicBezTo>
                <a:cubicBezTo>
                  <a:pt x="2560" y="3392"/>
                  <a:pt x="2688" y="3520"/>
                  <a:pt x="2880" y="3520"/>
                </a:cubicBezTo>
                <a:lnTo>
                  <a:pt x="10144" y="3520"/>
                </a:lnTo>
                <a:lnTo>
                  <a:pt x="9344" y="6432"/>
                </a:lnTo>
                <a:lnTo>
                  <a:pt x="3488" y="7040"/>
                </a:lnTo>
                <a:cubicBezTo>
                  <a:pt x="3328" y="7072"/>
                  <a:pt x="3200" y="7200"/>
                  <a:pt x="3200" y="7392"/>
                </a:cubicBezTo>
                <a:cubicBezTo>
                  <a:pt x="3232" y="7552"/>
                  <a:pt x="3360" y="7680"/>
                  <a:pt x="3520" y="7680"/>
                </a:cubicBezTo>
                <a:lnTo>
                  <a:pt x="3552" y="7680"/>
                </a:lnTo>
                <a:lnTo>
                  <a:pt x="9632" y="7040"/>
                </a:lnTo>
                <a:cubicBezTo>
                  <a:pt x="9760" y="7040"/>
                  <a:pt x="9888" y="6944"/>
                  <a:pt x="9920" y="6816"/>
                </a:cubicBezTo>
                <a:lnTo>
                  <a:pt x="10880" y="3296"/>
                </a:lnTo>
                <a:cubicBezTo>
                  <a:pt x="10880" y="3200"/>
                  <a:pt x="10880" y="3072"/>
                  <a:pt x="10816" y="3008"/>
                </a:cubicBezTo>
                <a:close/>
                <a:moveTo>
                  <a:pt x="3520" y="9600"/>
                </a:moveTo>
                <a:cubicBezTo>
                  <a:pt x="3168" y="9600"/>
                  <a:pt x="2880" y="9888"/>
                  <a:pt x="2880" y="10240"/>
                </a:cubicBezTo>
                <a:cubicBezTo>
                  <a:pt x="2880" y="10592"/>
                  <a:pt x="3168" y="10880"/>
                  <a:pt x="3520" y="10880"/>
                </a:cubicBezTo>
                <a:cubicBezTo>
                  <a:pt x="3872" y="10880"/>
                  <a:pt x="4160" y="10592"/>
                  <a:pt x="4160" y="10240"/>
                </a:cubicBezTo>
                <a:cubicBezTo>
                  <a:pt x="4160" y="9888"/>
                  <a:pt x="3872" y="9600"/>
                  <a:pt x="3520" y="9600"/>
                </a:cubicBezTo>
                <a:close/>
                <a:moveTo>
                  <a:pt x="8640" y="9600"/>
                </a:moveTo>
                <a:cubicBezTo>
                  <a:pt x="8288" y="9600"/>
                  <a:pt x="8000" y="9888"/>
                  <a:pt x="8000" y="10240"/>
                </a:cubicBezTo>
                <a:cubicBezTo>
                  <a:pt x="8000" y="10592"/>
                  <a:pt x="8288" y="10880"/>
                  <a:pt x="8640" y="10880"/>
                </a:cubicBezTo>
                <a:cubicBezTo>
                  <a:pt x="8992" y="10880"/>
                  <a:pt x="9280" y="10592"/>
                  <a:pt x="9280" y="10240"/>
                </a:cubicBezTo>
                <a:cubicBezTo>
                  <a:pt x="9280" y="9888"/>
                  <a:pt x="8992" y="9600"/>
                  <a:pt x="8640" y="96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latin typeface="Calibri" panose="020F0502020204030204" charset="0"/>
              <a:cs typeface="Calibri" panose="020F0502020204030204" charset="0"/>
            </a:endParaRPr>
          </a:p>
        </p:txBody>
      </p:sp>
      <p:sp>
        <p:nvSpPr>
          <p:cNvPr id="29" name="Oval 35"/>
          <p:cNvSpPr/>
          <p:nvPr/>
        </p:nvSpPr>
        <p:spPr>
          <a:xfrm>
            <a:off x="6320473" y="4376147"/>
            <a:ext cx="803910" cy="748030"/>
          </a:xfrm>
          <a:custGeom>
            <a:avLst/>
            <a:gdLst>
              <a:gd name="T0" fmla="*/ 10400 w 12000"/>
              <a:gd name="T1" fmla="*/ 11200 h 11200"/>
              <a:gd name="T2" fmla="*/ 1600 w 12000"/>
              <a:gd name="T3" fmla="*/ 11200 h 11200"/>
              <a:gd name="T4" fmla="*/ 0 w 12000"/>
              <a:gd name="T5" fmla="*/ 9600 h 11200"/>
              <a:gd name="T6" fmla="*/ 0 w 12000"/>
              <a:gd name="T7" fmla="*/ 1600 h 11200"/>
              <a:gd name="T8" fmla="*/ 1600 w 12000"/>
              <a:gd name="T9" fmla="*/ 0 h 11200"/>
              <a:gd name="T10" fmla="*/ 10400 w 12000"/>
              <a:gd name="T11" fmla="*/ 0 h 11200"/>
              <a:gd name="T12" fmla="*/ 12000 w 12000"/>
              <a:gd name="T13" fmla="*/ 1600 h 11200"/>
              <a:gd name="T14" fmla="*/ 12000 w 12000"/>
              <a:gd name="T15" fmla="*/ 9600 h 11200"/>
              <a:gd name="T16" fmla="*/ 10400 w 12000"/>
              <a:gd name="T17" fmla="*/ 11200 h 11200"/>
              <a:gd name="T18" fmla="*/ 1600 w 12000"/>
              <a:gd name="T19" fmla="*/ 800 h 11200"/>
              <a:gd name="T20" fmla="*/ 800 w 12000"/>
              <a:gd name="T21" fmla="*/ 1600 h 11200"/>
              <a:gd name="T22" fmla="*/ 800 w 12000"/>
              <a:gd name="T23" fmla="*/ 9600 h 11200"/>
              <a:gd name="T24" fmla="*/ 1600 w 12000"/>
              <a:gd name="T25" fmla="*/ 10400 h 11200"/>
              <a:gd name="T26" fmla="*/ 10400 w 12000"/>
              <a:gd name="T27" fmla="*/ 10400 h 11200"/>
              <a:gd name="T28" fmla="*/ 11200 w 12000"/>
              <a:gd name="T29" fmla="*/ 9600 h 11200"/>
              <a:gd name="T30" fmla="*/ 11200 w 12000"/>
              <a:gd name="T31" fmla="*/ 1600 h 11200"/>
              <a:gd name="T32" fmla="*/ 10400 w 12000"/>
              <a:gd name="T33" fmla="*/ 800 h 11200"/>
              <a:gd name="T34" fmla="*/ 1600 w 12000"/>
              <a:gd name="T35" fmla="*/ 800 h 11200"/>
              <a:gd name="T36" fmla="*/ 6000 w 12000"/>
              <a:gd name="T37" fmla="*/ 7200 h 11200"/>
              <a:gd name="T38" fmla="*/ 3200 w 12000"/>
              <a:gd name="T39" fmla="*/ 4600 h 11200"/>
              <a:gd name="T40" fmla="*/ 3200 w 12000"/>
              <a:gd name="T41" fmla="*/ 2400 h 11200"/>
              <a:gd name="T42" fmla="*/ 4000 w 12000"/>
              <a:gd name="T43" fmla="*/ 2400 h 11200"/>
              <a:gd name="T44" fmla="*/ 4000 w 12000"/>
              <a:gd name="T45" fmla="*/ 4600 h 11200"/>
              <a:gd name="T46" fmla="*/ 6000 w 12000"/>
              <a:gd name="T47" fmla="*/ 6400 h 11200"/>
              <a:gd name="T48" fmla="*/ 8000 w 12000"/>
              <a:gd name="T49" fmla="*/ 4600 h 11200"/>
              <a:gd name="T50" fmla="*/ 8000 w 12000"/>
              <a:gd name="T51" fmla="*/ 2400 h 11200"/>
              <a:gd name="T52" fmla="*/ 8800 w 12000"/>
              <a:gd name="T53" fmla="*/ 2400 h 11200"/>
              <a:gd name="T54" fmla="*/ 8800 w 12000"/>
              <a:gd name="T55" fmla="*/ 4600 h 11200"/>
              <a:gd name="T56" fmla="*/ 6000 w 12000"/>
              <a:gd name="T57" fmla="*/ 7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00" h="11200">
                <a:moveTo>
                  <a:pt x="10400" y="11200"/>
                </a:moveTo>
                <a:lnTo>
                  <a:pt x="1600" y="11200"/>
                </a:lnTo>
                <a:cubicBezTo>
                  <a:pt x="718" y="11200"/>
                  <a:pt x="0" y="10482"/>
                  <a:pt x="0" y="9600"/>
                </a:cubicBezTo>
                <a:lnTo>
                  <a:pt x="0" y="1600"/>
                </a:lnTo>
                <a:cubicBezTo>
                  <a:pt x="0" y="718"/>
                  <a:pt x="718" y="0"/>
                  <a:pt x="1600" y="0"/>
                </a:cubicBezTo>
                <a:lnTo>
                  <a:pt x="10400" y="0"/>
                </a:lnTo>
                <a:cubicBezTo>
                  <a:pt x="11282" y="0"/>
                  <a:pt x="12000" y="718"/>
                  <a:pt x="12000" y="1600"/>
                </a:cubicBezTo>
                <a:lnTo>
                  <a:pt x="12000" y="9600"/>
                </a:lnTo>
                <a:cubicBezTo>
                  <a:pt x="12000" y="10482"/>
                  <a:pt x="11282" y="11200"/>
                  <a:pt x="10400" y="11200"/>
                </a:cubicBezTo>
                <a:close/>
                <a:moveTo>
                  <a:pt x="1600" y="800"/>
                </a:moveTo>
                <a:cubicBezTo>
                  <a:pt x="1159" y="800"/>
                  <a:pt x="800" y="1159"/>
                  <a:pt x="800" y="1600"/>
                </a:cubicBezTo>
                <a:lnTo>
                  <a:pt x="800" y="9600"/>
                </a:lnTo>
                <a:cubicBezTo>
                  <a:pt x="800" y="10042"/>
                  <a:pt x="1159" y="10400"/>
                  <a:pt x="1600" y="10400"/>
                </a:cubicBezTo>
                <a:lnTo>
                  <a:pt x="10400" y="10400"/>
                </a:lnTo>
                <a:cubicBezTo>
                  <a:pt x="10842" y="10400"/>
                  <a:pt x="11200" y="10042"/>
                  <a:pt x="11200" y="9600"/>
                </a:cubicBezTo>
                <a:lnTo>
                  <a:pt x="11200" y="1600"/>
                </a:lnTo>
                <a:cubicBezTo>
                  <a:pt x="11200" y="1159"/>
                  <a:pt x="10842" y="800"/>
                  <a:pt x="10400" y="800"/>
                </a:cubicBezTo>
                <a:lnTo>
                  <a:pt x="1600" y="800"/>
                </a:lnTo>
                <a:close/>
                <a:moveTo>
                  <a:pt x="6000" y="7200"/>
                </a:moveTo>
                <a:cubicBezTo>
                  <a:pt x="4456" y="7200"/>
                  <a:pt x="3200" y="6034"/>
                  <a:pt x="3200" y="4600"/>
                </a:cubicBezTo>
                <a:lnTo>
                  <a:pt x="3200" y="2400"/>
                </a:lnTo>
                <a:lnTo>
                  <a:pt x="4000" y="2400"/>
                </a:lnTo>
                <a:lnTo>
                  <a:pt x="4000" y="4600"/>
                </a:lnTo>
                <a:cubicBezTo>
                  <a:pt x="4000" y="5593"/>
                  <a:pt x="4898" y="6400"/>
                  <a:pt x="6000" y="6400"/>
                </a:cubicBezTo>
                <a:cubicBezTo>
                  <a:pt x="7102" y="6400"/>
                  <a:pt x="8000" y="5593"/>
                  <a:pt x="8000" y="4600"/>
                </a:cubicBezTo>
                <a:lnTo>
                  <a:pt x="8000" y="2400"/>
                </a:lnTo>
                <a:lnTo>
                  <a:pt x="8800" y="2400"/>
                </a:lnTo>
                <a:lnTo>
                  <a:pt x="8800" y="4600"/>
                </a:lnTo>
                <a:cubicBezTo>
                  <a:pt x="8800" y="6034"/>
                  <a:pt x="7544" y="7200"/>
                  <a:pt x="6000" y="72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8830FE"/>
              </a:solidFill>
              <a:latin typeface="Calibri" panose="020F0502020204030204" charset="0"/>
              <a:cs typeface="Calibri" panose="020F0502020204030204" charset="0"/>
            </a:endParaRPr>
          </a:p>
        </p:txBody>
      </p:sp>
      <p:pic>
        <p:nvPicPr>
          <p:cNvPr id="7" name="图片 6" descr="图片 6"/>
          <p:cNvPicPr>
            <a:picLocks noChangeAspect="1"/>
          </p:cNvPicPr>
          <p:nvPr/>
        </p:nvPicPr>
        <p:blipFill>
          <a:blip r:embed="rId1"/>
          <a:stretch>
            <a:fillRect/>
          </a:stretch>
        </p:blipFill>
        <p:spPr>
          <a:xfrm>
            <a:off x="6320790" y="854710"/>
            <a:ext cx="5323840" cy="5574030"/>
          </a:xfrm>
          <a:prstGeom prst="rect">
            <a:avLst/>
          </a:prstGeom>
        </p:spPr>
      </p:pic>
      <p:sp>
        <p:nvSpPr>
          <p:cNvPr id="30" name="文本框 53"/>
          <p:cNvSpPr/>
          <p:nvPr>
            <p:custDataLst>
              <p:tags r:id="rId2"/>
            </p:custDataLst>
          </p:nvPr>
        </p:nvSpPr>
        <p:spPr bwMode="auto">
          <a:xfrm>
            <a:off x="601345" y="895350"/>
            <a:ext cx="6141085" cy="5810885"/>
          </a:xfrm>
          <a:prstGeom prst="rect">
            <a:avLst/>
          </a:prstGeom>
          <a:noFill/>
          <a:ln>
            <a:noFill/>
          </a:ln>
        </p:spPr>
        <p:txBody>
          <a:bodyPr wrap="square" lIns="71755" tIns="0" rIns="71755" bIns="0" rtlCol="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lnSpc>
                <a:spcPct val="110000"/>
              </a:lnSpc>
              <a:spcBef>
                <a:spcPct val="0"/>
              </a:spcBef>
              <a:spcAft>
                <a:spcPct val="0"/>
              </a:spcAft>
              <a:buClrTx/>
              <a:buSzTx/>
              <a:buFont typeface="Arial" panose="020B0604020202020204" pitchFamily="34" charset="0"/>
              <a:buChar char="•"/>
            </a:pPr>
            <a:r>
              <a:rPr lang="en-US" altLang="zh-CN" sz="1600" b="1" dirty="0">
                <a:solidFill>
                  <a:srgbClr val="003BA3"/>
                </a:solidFill>
                <a:uFillTx/>
                <a:latin typeface="Calibri" panose="020F0502020204030204" charset="0"/>
                <a:ea typeface="+mj-ea"/>
                <a:cs typeface="Calibri" panose="020F0502020204030204" charset="0"/>
                <a:sym typeface="+mn-ea"/>
              </a:rPr>
              <a:t>PSE Correlation Evolution Analysis</a:t>
            </a:r>
            <a:endParaRPr lang="en-US" altLang="zh-CN" sz="1600" b="1" dirty="0">
              <a:solidFill>
                <a:srgbClr val="C00000"/>
              </a:solidFill>
              <a:uFillTx/>
              <a:latin typeface="Calibri" panose="020F0502020204030204" charset="0"/>
              <a:ea typeface="+mj-ea"/>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sz="1600" b="1" dirty="0">
                <a:solidFill>
                  <a:srgbClr val="C00000"/>
                </a:solidFill>
                <a:uFillTx/>
                <a:latin typeface="Calibri" panose="020F0502020204030204" charset="0"/>
                <a:ea typeface="+mj-ea"/>
                <a:cs typeface="Calibri" panose="020F0502020204030204" charset="0"/>
                <a:sym typeface="+mn-ea"/>
              </a:rPr>
              <a:t>PSE(952),</a:t>
            </a:r>
            <a:r>
              <a:rPr lang="en-US" altLang="zh-CN" sz="1600" b="1" dirty="0">
                <a:solidFill>
                  <a:srgbClr val="003BA3"/>
                </a:solidFill>
                <a:uFillTx/>
                <a:latin typeface="Calibri" panose="020F0502020204030204" charset="0"/>
                <a:ea typeface="+mj-ea"/>
                <a:cs typeface="Calibri" panose="020F0502020204030204" charset="0"/>
                <a:sym typeface="+mn-ea"/>
              </a:rPr>
              <a:t> P9, Clustree settings</a:t>
            </a:r>
            <a:endParaRPr lang="en-US" altLang="zh-CN" sz="1600" b="1"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sz="1600" dirty="0">
                <a:solidFill>
                  <a:schemeClr val="tx1"/>
                </a:solidFill>
                <a:uFillTx/>
                <a:latin typeface="Calibri" panose="020F0502020204030204" charset="0"/>
                <a:ea typeface="+mj-ea"/>
                <a:cs typeface="Calibri" panose="020F0502020204030204" charset="0"/>
                <a:sym typeface="+mn-ea"/>
              </a:rPr>
              <a:t>A decade, time interval: 2 years.</a:t>
            </a:r>
            <a:endParaRPr lang="en-US" altLang="zh-CN" sz="1600" dirty="0">
              <a:solidFill>
                <a:schemeClr val="tx1"/>
              </a:solidFill>
              <a:uFillTx/>
              <a:latin typeface="Calibri" panose="020F0502020204030204" charset="0"/>
              <a:ea typeface="+mj-ea"/>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sz="1600" dirty="0">
                <a:solidFill>
                  <a:schemeClr val="tx1"/>
                </a:solidFill>
                <a:uFillTx/>
                <a:latin typeface="Calibri" panose="020F0502020204030204" charset="0"/>
                <a:ea typeface="+mj-ea"/>
                <a:cs typeface="Calibri" panose="020F0502020204030204" charset="0"/>
                <a:sym typeface="+mn-ea"/>
              </a:rPr>
              <a:t>Three-layer node: PSE.</a:t>
            </a:r>
            <a:endParaRPr lang="en-US" altLang="zh-CN" sz="1600" dirty="0">
              <a:solidFill>
                <a:schemeClr val="tx1"/>
              </a:solidFill>
              <a:uFillTx/>
              <a:latin typeface="Calibri" panose="020F0502020204030204" charset="0"/>
              <a:ea typeface="+mj-ea"/>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sz="1600" dirty="0">
                <a:solidFill>
                  <a:schemeClr val="tx1"/>
                </a:solidFill>
                <a:uFillTx/>
                <a:latin typeface="Calibri" panose="020F0502020204030204" charset="0"/>
                <a:ea typeface="+mj-ea"/>
                <a:cs typeface="Calibri" panose="020F0502020204030204" charset="0"/>
                <a:sym typeface="+mn-ea"/>
              </a:rPr>
              <a:t>Node size and lines: patents numbers,  Colour: from purple to yellow to indicate growth in patent quantity.</a:t>
            </a:r>
            <a:endParaRPr lang="en-US" altLang="zh-CN" sz="1600" dirty="0">
              <a:solidFill>
                <a:schemeClr val="tx1"/>
              </a:solidFill>
              <a:uFillTx/>
              <a:latin typeface="Calibri" panose="020F0502020204030204" charset="0"/>
              <a:ea typeface="+mj-ea"/>
              <a:cs typeface="Calibri" panose="020F0502020204030204" charset="0"/>
              <a:sym typeface="+mn-ea"/>
            </a:endParaRPr>
          </a:p>
          <a:p>
            <a:pPr marL="285750" lvl="0" indent="-285750" algn="l">
              <a:lnSpc>
                <a:spcPct val="110000"/>
              </a:lnSpc>
              <a:buClrTx/>
              <a:buSzTx/>
              <a:buFont typeface="Arial" panose="020B0604020202020204" pitchFamily="34" charset="0"/>
              <a:buChar char="•"/>
            </a:pPr>
            <a:r>
              <a:rPr lang="en-US" altLang="zh-CN" sz="1600" b="1" dirty="0">
                <a:solidFill>
                  <a:srgbClr val="003BA3"/>
                </a:solidFill>
                <a:uFillTx/>
                <a:latin typeface="Calibri" panose="020F0502020204030204" charset="0"/>
                <a:ea typeface="+mj-ea"/>
                <a:cs typeface="Calibri" panose="020F0502020204030204" charset="0"/>
                <a:sym typeface="+mn-ea"/>
              </a:rPr>
              <a:t>Key conclusion</a:t>
            </a:r>
            <a:endParaRPr lang="en-US" altLang="zh-CN" sz="1600" b="1"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sz="1600">
                <a:ln>
                  <a:noFill/>
                  <a:prstDash val="sysDot"/>
                </a:ln>
                <a:latin typeface="Calibri" panose="020F0502020204030204" charset="0"/>
                <a:cs typeface="Calibri" panose="020F0502020204030204" charset="0"/>
                <a:sym typeface="+mn-ea"/>
              </a:rPr>
              <a:t>2014~2015: 3 patents,  </a:t>
            </a:r>
            <a:r>
              <a:rPr lang="en-US" altLang="zh-CN" sz="1600">
                <a:ln>
                  <a:noFill/>
                  <a:prstDash val="sysDot"/>
                </a:ln>
                <a:solidFill>
                  <a:srgbClr val="C00000"/>
                </a:solidFill>
                <a:latin typeface="Calibri" panose="020F0502020204030204" charset="0"/>
                <a:cs typeface="Calibri" panose="020F0502020204030204" charset="0"/>
                <a:sym typeface="+mn-ea"/>
              </a:rPr>
              <a:t>single</a:t>
            </a:r>
            <a:r>
              <a:rPr lang="en-US" altLang="zh-CN" sz="1600">
                <a:ln>
                  <a:noFill/>
                  <a:prstDash val="sysDot"/>
                </a:ln>
                <a:latin typeface="Calibri" panose="020F0502020204030204" charset="0"/>
                <a:cs typeface="Calibri" panose="020F0502020204030204" charset="0"/>
                <a:sym typeface="+mn-ea"/>
              </a:rPr>
              <a:t> attention mechnism, limited to basic target recognition.</a:t>
            </a:r>
            <a:endParaRPr lang="en-US" altLang="zh-CN" sz="1600">
              <a:ln>
                <a:noFill/>
                <a:prstDash val="sysDot"/>
              </a:ln>
              <a:latin typeface="Calibri" panose="020F0502020204030204" charset="0"/>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sz="1600">
                <a:ln>
                  <a:noFill/>
                  <a:prstDash val="sysDot"/>
                </a:ln>
                <a:latin typeface="Calibri" panose="020F0502020204030204" charset="0"/>
                <a:cs typeface="Calibri" panose="020F0502020204030204" charset="0"/>
                <a:sym typeface="+mn-ea"/>
              </a:rPr>
              <a:t>2016~2017:  2 patents, </a:t>
            </a:r>
            <a:r>
              <a:rPr lang="en-US" altLang="zh-CN" sz="1600">
                <a:ln>
                  <a:noFill/>
                  <a:prstDash val="sysDot"/>
                </a:ln>
                <a:solidFill>
                  <a:srgbClr val="C00000"/>
                </a:solidFill>
                <a:latin typeface="Calibri" panose="020F0502020204030204" charset="0"/>
                <a:cs typeface="Calibri" panose="020F0502020204030204" charset="0"/>
                <a:sym typeface="+mn-ea"/>
              </a:rPr>
              <a:t>d</a:t>
            </a:r>
            <a:r>
              <a:rPr lang="en-US" altLang="zh-CN" sz="1600">
                <a:ln>
                  <a:noFill/>
                  <a:prstDash val="sysDot"/>
                </a:ln>
                <a:solidFill>
                  <a:srgbClr val="C00000"/>
                </a:solidFill>
                <a:latin typeface="Calibri" panose="020F0502020204030204" charset="0"/>
                <a:cs typeface="Calibri" panose="020F0502020204030204" charset="0"/>
                <a:sym typeface="+mn-ea"/>
              </a:rPr>
              <a:t>eep learning</a:t>
            </a:r>
            <a:r>
              <a:rPr lang="en-US" altLang="zh-CN" sz="1600">
                <a:ln>
                  <a:noFill/>
                  <a:prstDash val="sysDot"/>
                </a:ln>
                <a:latin typeface="Calibri" panose="020F0502020204030204" charset="0"/>
                <a:cs typeface="Calibri" panose="020F0502020204030204" charset="0"/>
                <a:sym typeface="+mn-ea"/>
              </a:rPr>
              <a:t> technology, accuracy were improved through limited data training.</a:t>
            </a:r>
            <a:endParaRPr lang="en-US" altLang="zh-CN" sz="1600">
              <a:ln>
                <a:noFill/>
                <a:prstDash val="sysDot"/>
              </a:ln>
              <a:latin typeface="Calibri" panose="020F0502020204030204" charset="0"/>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sz="1600">
                <a:ln>
                  <a:noFill/>
                  <a:prstDash val="sysDot"/>
                </a:ln>
                <a:latin typeface="Calibri" panose="020F0502020204030204" charset="0"/>
                <a:cs typeface="Calibri" panose="020F0502020204030204" charset="0"/>
                <a:sym typeface="+mn-ea"/>
              </a:rPr>
              <a:t>2018~2019: 45 patents, c</a:t>
            </a:r>
            <a:r>
              <a:rPr lang="en-US" altLang="zh-CN" sz="1600">
                <a:ln>
                  <a:noFill/>
                  <a:prstDash val="sysDot"/>
                </a:ln>
                <a:latin typeface="Calibri" panose="020F0502020204030204" charset="0"/>
                <a:cs typeface="Calibri" panose="020F0502020204030204" charset="0"/>
                <a:sym typeface="+mn-ea"/>
              </a:rPr>
              <a:t>ombining the</a:t>
            </a:r>
            <a:r>
              <a:rPr lang="en-US" altLang="zh-CN" sz="1600">
                <a:ln>
                  <a:noFill/>
                  <a:prstDash val="sysDot"/>
                </a:ln>
                <a:solidFill>
                  <a:srgbClr val="C00000"/>
                </a:solidFill>
                <a:latin typeface="Calibri" panose="020F0502020204030204" charset="0"/>
                <a:cs typeface="Calibri" panose="020F0502020204030204" charset="0"/>
                <a:sym typeface="+mn-ea"/>
              </a:rPr>
              <a:t> attention mechanism</a:t>
            </a:r>
            <a:r>
              <a:rPr lang="en-US" altLang="zh-CN" sz="1600">
                <a:ln>
                  <a:noFill/>
                  <a:prstDash val="sysDot"/>
                </a:ln>
                <a:latin typeface="Calibri" panose="020F0502020204030204" charset="0"/>
                <a:cs typeface="Calibri" panose="020F0502020204030204" charset="0"/>
                <a:sym typeface="+mn-ea"/>
              </a:rPr>
              <a:t> and lightweight mode.</a:t>
            </a:r>
            <a:endParaRPr lang="en-US" altLang="zh-CN" sz="1600">
              <a:ln>
                <a:noFill/>
                <a:prstDash val="sysDot"/>
              </a:ln>
              <a:latin typeface="Calibri" panose="020F0502020204030204" charset="0"/>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sz="1600">
                <a:ln>
                  <a:noFill/>
                  <a:prstDash val="sysDot"/>
                </a:ln>
                <a:latin typeface="Calibri" panose="020F0502020204030204" charset="0"/>
                <a:cs typeface="Calibri" panose="020F0502020204030204" charset="0"/>
                <a:sym typeface="+mn-ea"/>
              </a:rPr>
              <a:t>2020~2021: 126 patents, attention mechanism was deepened, </a:t>
            </a:r>
            <a:r>
              <a:rPr lang="en-US" altLang="zh-CN" sz="1600">
                <a:ln>
                  <a:noFill/>
                  <a:prstDash val="sysDot"/>
                </a:ln>
                <a:solidFill>
                  <a:srgbClr val="C00000"/>
                </a:solidFill>
                <a:latin typeface="Calibri" panose="020F0502020204030204" charset="0"/>
                <a:cs typeface="Calibri" panose="020F0502020204030204" charset="0"/>
                <a:sym typeface="+mn-ea"/>
              </a:rPr>
              <a:t>robustness and real-time performance</a:t>
            </a:r>
            <a:r>
              <a:rPr lang="en-US" altLang="zh-CN" sz="1600">
                <a:ln>
                  <a:noFill/>
                  <a:prstDash val="sysDot"/>
                </a:ln>
                <a:latin typeface="Calibri" panose="020F0502020204030204" charset="0"/>
                <a:cs typeface="Calibri" panose="020F0502020204030204" charset="0"/>
                <a:sym typeface="+mn-ea"/>
              </a:rPr>
              <a:t> were improved.</a:t>
            </a:r>
            <a:endParaRPr lang="en-US" altLang="zh-CN" sz="1600">
              <a:ln>
                <a:noFill/>
                <a:prstDash val="sysDot"/>
              </a:ln>
              <a:latin typeface="Calibri" panose="020F0502020204030204" charset="0"/>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sz="1600">
                <a:ln>
                  <a:noFill/>
                  <a:prstDash val="sysDot"/>
                </a:ln>
                <a:latin typeface="Calibri" panose="020F0502020204030204" charset="0"/>
                <a:cs typeface="Calibri" panose="020F0502020204030204" charset="0"/>
                <a:sym typeface="+mn-ea"/>
              </a:rPr>
              <a:t>2022~2023: 281 patents, advanced attention mechanisms, </a:t>
            </a:r>
            <a:r>
              <a:rPr lang="en-US" altLang="zh-CN" sz="1600">
                <a:ln>
                  <a:noFill/>
                  <a:prstDash val="sysDot"/>
                </a:ln>
                <a:solidFill>
                  <a:srgbClr val="C00000"/>
                </a:solidFill>
                <a:latin typeface="Calibri" panose="020F0502020204030204" charset="0"/>
                <a:cs typeface="Calibri" panose="020F0502020204030204" charset="0"/>
                <a:sym typeface="+mn-ea"/>
              </a:rPr>
              <a:t>adaptive optimization</a:t>
            </a:r>
            <a:r>
              <a:rPr lang="en-US" altLang="zh-CN" sz="1600">
                <a:ln>
                  <a:noFill/>
                  <a:prstDash val="sysDot"/>
                </a:ln>
                <a:latin typeface="Calibri" panose="020F0502020204030204" charset="0"/>
                <a:cs typeface="Calibri" panose="020F0502020204030204" charset="0"/>
                <a:sym typeface="+mn-ea"/>
              </a:rPr>
              <a:t> and</a:t>
            </a:r>
            <a:r>
              <a:rPr lang="en-US" altLang="zh-CN" sz="1600">
                <a:ln>
                  <a:noFill/>
                  <a:prstDash val="sysDot"/>
                </a:ln>
                <a:solidFill>
                  <a:srgbClr val="C00000"/>
                </a:solidFill>
                <a:latin typeface="Calibri" panose="020F0502020204030204" charset="0"/>
                <a:cs typeface="Calibri" panose="020F0502020204030204" charset="0"/>
                <a:sym typeface="+mn-ea"/>
              </a:rPr>
              <a:t> generative AI.</a:t>
            </a:r>
            <a:endParaRPr lang="en-US" altLang="zh-CN" sz="1600">
              <a:ln>
                <a:noFill/>
                <a:prstDash val="sysDot"/>
              </a:ln>
              <a:solidFill>
                <a:srgbClr val="C00000"/>
              </a:solidFill>
              <a:latin typeface="Calibri" panose="020F0502020204030204" charset="0"/>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sz="1600">
                <a:ln>
                  <a:noFill/>
                  <a:prstDash val="sysDot"/>
                </a:ln>
                <a:solidFill>
                  <a:schemeClr val="tx1"/>
                </a:solidFill>
                <a:latin typeface="Calibri" panose="020F0502020204030204" charset="0"/>
                <a:cs typeface="Calibri" panose="020F0502020204030204" charset="0"/>
                <a:sym typeface="+mn-ea"/>
              </a:rPr>
              <a:t>The S for P9 are advancing toward </a:t>
            </a:r>
            <a:r>
              <a:rPr lang="en-US" altLang="zh-CN" sz="1600">
                <a:ln>
                  <a:noFill/>
                  <a:prstDash val="sysDot"/>
                </a:ln>
                <a:solidFill>
                  <a:srgbClr val="C00000"/>
                </a:solidFill>
                <a:latin typeface="Calibri" panose="020F0502020204030204" charset="0"/>
                <a:cs typeface="Calibri" panose="020F0502020204030204" charset="0"/>
                <a:sym typeface="+mn-ea"/>
              </a:rPr>
              <a:t>deeper integration of attention mechanisms and multimodal data fusion</a:t>
            </a:r>
            <a:r>
              <a:rPr lang="en-US" altLang="zh-CN" sz="1600">
                <a:ln>
                  <a:noFill/>
                  <a:prstDash val="sysDot"/>
                </a:ln>
                <a:solidFill>
                  <a:schemeClr val="tx1"/>
                </a:solidFill>
                <a:latin typeface="Calibri" panose="020F0502020204030204" charset="0"/>
                <a:cs typeface="Calibri" panose="020F0502020204030204" charset="0"/>
                <a:sym typeface="+mn-ea"/>
              </a:rPr>
              <a:t>, while the E are optimized for</a:t>
            </a:r>
            <a:r>
              <a:rPr lang="en-US" altLang="zh-CN" sz="1600">
                <a:ln>
                  <a:noFill/>
                  <a:prstDash val="sysDot"/>
                </a:ln>
                <a:solidFill>
                  <a:srgbClr val="C00000"/>
                </a:solidFill>
                <a:latin typeface="Calibri" panose="020F0502020204030204" charset="0"/>
                <a:cs typeface="Calibri" panose="020F0502020204030204" charset="0"/>
                <a:sym typeface="+mn-ea"/>
              </a:rPr>
              <a:t> improved accuracy, real-time performance, robustness, and enhanced generalization across multiple scenarios</a:t>
            </a:r>
            <a:r>
              <a:rPr lang="en-US" altLang="zh-CN" sz="1600">
                <a:ln>
                  <a:noFill/>
                  <a:prstDash val="sysDot"/>
                </a:ln>
                <a:solidFill>
                  <a:schemeClr val="tx1"/>
                </a:solidFill>
                <a:latin typeface="Calibri" panose="020F0502020204030204" charset="0"/>
                <a:cs typeface="Calibri" panose="020F0502020204030204" charset="0"/>
                <a:sym typeface="+mn-ea"/>
              </a:rPr>
              <a:t>.</a:t>
            </a:r>
            <a:endParaRPr lang="en-US" altLang="zh-CN" sz="1600">
              <a:ln>
                <a:noFill/>
                <a:prstDash val="sysDot"/>
              </a:ln>
              <a:solidFill>
                <a:schemeClr val="tx1"/>
              </a:solidFill>
              <a:latin typeface="Calibri" panose="020F0502020204030204" charset="0"/>
              <a:cs typeface="Calibri" panose="020F0502020204030204" charset="0"/>
              <a:sym typeface="+mn-ea"/>
            </a:endParaRPr>
          </a:p>
        </p:txBody>
      </p:sp>
      <p:sp>
        <p:nvSpPr>
          <p:cNvPr id="6" name="文本框 5"/>
          <p:cNvSpPr txBox="1"/>
          <p:nvPr/>
        </p:nvSpPr>
        <p:spPr>
          <a:xfrm>
            <a:off x="6456680" y="6428740"/>
            <a:ext cx="5052060" cy="294005"/>
          </a:xfrm>
          <a:prstGeom prst="rect">
            <a:avLst/>
          </a:prstGeom>
          <a:noFill/>
        </p:spPr>
        <p:txBody>
          <a:bodyPr wrap="square" rtlCol="0" anchor="t">
            <a:spAutoFit/>
          </a:bodyPr>
          <a:p>
            <a:pPr lvl="0" indent="0" algn="ctr">
              <a:lnSpc>
                <a:spcPct val="110000"/>
              </a:lnSpc>
              <a:spcBef>
                <a:spcPct val="0"/>
              </a:spcBef>
              <a:spcAft>
                <a:spcPct val="0"/>
              </a:spcAft>
              <a:buClrTx/>
              <a:buSzTx/>
              <a:buNone/>
            </a:pPr>
            <a:r>
              <a:rPr lang="en-US" altLang="zh-CN" sz="1200" dirty="0">
                <a:solidFill>
                  <a:schemeClr val="tx1"/>
                </a:solidFill>
                <a:uFillTx/>
                <a:latin typeface="Calibri" panose="020F0502020204030204" charset="0"/>
                <a:ea typeface="+mj-ea"/>
                <a:cs typeface="Calibri" panose="020F0502020204030204" charset="0"/>
                <a:sym typeface="+mn-ea"/>
              </a:rPr>
              <a:t>Evolution trend of the P9 combination path over the past 10 years</a:t>
            </a:r>
            <a:endParaRPr lang="en-US" altLang="zh-CN" sz="1200" dirty="0">
              <a:solidFill>
                <a:schemeClr val="tx1"/>
              </a:solidFill>
              <a:uFillTx/>
              <a:latin typeface="Calibri" panose="020F0502020204030204" charset="0"/>
              <a:ea typeface="+mj-ea"/>
              <a:cs typeface="Calibri" panose="020F05020202040302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3885" y="965200"/>
            <a:ext cx="11073130" cy="582549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Calibri" panose="020F0502020204030204" charset="0"/>
              <a:cs typeface="Calibri" panose="020F0502020204030204" charset="0"/>
              <a:sym typeface="+mn-lt"/>
            </a:endParaRPr>
          </a:p>
        </p:txBody>
      </p:sp>
      <p:grpSp>
        <p:nvGrpSpPr>
          <p:cNvPr id="2" name="组合 1"/>
          <p:cNvGrpSpPr/>
          <p:nvPr/>
        </p:nvGrpSpPr>
        <p:grpSpPr>
          <a:xfrm>
            <a:off x="-111125" y="-195580"/>
            <a:ext cx="2032000" cy="1219200"/>
            <a:chOff x="0" y="0"/>
            <a:chExt cx="4064000" cy="2438400"/>
          </a:xfrm>
          <a:solidFill>
            <a:srgbClr val="003BA3"/>
          </a:solidFill>
        </p:grpSpPr>
        <p:sp>
          <p:nvSpPr>
            <p:cNvPr id="10" name="直角三角形 9"/>
            <p:cNvSpPr/>
            <p:nvPr/>
          </p:nvSpPr>
          <p:spPr>
            <a:xfrm rot="10800000" flipH="1">
              <a:off x="0" y="0"/>
              <a:ext cx="4064000" cy="2438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sp>
        <p:nvSpPr>
          <p:cNvPr id="11" name="文本框 10"/>
          <p:cNvSpPr txBox="1"/>
          <p:nvPr/>
        </p:nvSpPr>
        <p:spPr>
          <a:xfrm>
            <a:off x="906780" y="250825"/>
            <a:ext cx="11473180" cy="583565"/>
          </a:xfrm>
          <a:prstGeom prst="rect">
            <a:avLst/>
          </a:prstGeom>
          <a:noFill/>
        </p:spPr>
        <p:txBody>
          <a:bodyPr wrap="square"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l"/>
            <a:r>
              <a:rPr lang="en-US" altLang="zh-CN" sz="3200" dirty="0">
                <a:solidFill>
                  <a:srgbClr val="003BA3"/>
                </a:solidFill>
                <a:latin typeface="Calibri" panose="020F0502020204030204" charset="0"/>
                <a:ea typeface="+mn-ea"/>
                <a:cs typeface="Calibri" panose="020F0502020204030204" charset="0"/>
                <a:sym typeface="+mn-lt"/>
              </a:rPr>
              <a:t>4-4 Technology Evolution Analysis Based on the PSE Perspective</a:t>
            </a:r>
            <a:endParaRPr lang="en-US" altLang="zh-CN" sz="3200" dirty="0">
              <a:solidFill>
                <a:srgbClr val="003BA3"/>
              </a:solidFill>
              <a:latin typeface="Calibri" panose="020F0502020204030204" charset="0"/>
              <a:ea typeface="+mn-ea"/>
              <a:cs typeface="Calibri" panose="020F0502020204030204" charset="0"/>
              <a:sym typeface="+mn-lt"/>
            </a:endParaRPr>
          </a:p>
        </p:txBody>
      </p:sp>
      <p:sp>
        <p:nvSpPr>
          <p:cNvPr id="26" name="Rectangle 26"/>
          <p:cNvSpPr/>
          <p:nvPr/>
        </p:nvSpPr>
        <p:spPr>
          <a:xfrm>
            <a:off x="8462963" y="2329542"/>
            <a:ext cx="787400" cy="787400"/>
          </a:xfrm>
          <a:custGeom>
            <a:avLst/>
            <a:gdLst>
              <a:gd name="T0" fmla="*/ 10240 w 10880"/>
              <a:gd name="T1" fmla="*/ 8320 h 10880"/>
              <a:gd name="T2" fmla="*/ 2848 w 10880"/>
              <a:gd name="T3" fmla="*/ 8320 h 10880"/>
              <a:gd name="T4" fmla="*/ 1920 w 10880"/>
              <a:gd name="T5" fmla="*/ 1568 h 10880"/>
              <a:gd name="T6" fmla="*/ 320 w 10880"/>
              <a:gd name="T7" fmla="*/ 0 h 10880"/>
              <a:gd name="T8" fmla="*/ 0 w 10880"/>
              <a:gd name="T9" fmla="*/ 320 h 10880"/>
              <a:gd name="T10" fmla="*/ 320 w 10880"/>
              <a:gd name="T11" fmla="*/ 640 h 10880"/>
              <a:gd name="T12" fmla="*/ 1280 w 10880"/>
              <a:gd name="T13" fmla="*/ 1632 h 10880"/>
              <a:gd name="T14" fmla="*/ 2240 w 10880"/>
              <a:gd name="T15" fmla="*/ 8672 h 10880"/>
              <a:gd name="T16" fmla="*/ 2560 w 10880"/>
              <a:gd name="T17" fmla="*/ 8960 h 10880"/>
              <a:gd name="T18" fmla="*/ 10240 w 10880"/>
              <a:gd name="T19" fmla="*/ 8960 h 10880"/>
              <a:gd name="T20" fmla="*/ 10560 w 10880"/>
              <a:gd name="T21" fmla="*/ 8640 h 10880"/>
              <a:gd name="T22" fmla="*/ 10240 w 10880"/>
              <a:gd name="T23" fmla="*/ 8320 h 10880"/>
              <a:gd name="T24" fmla="*/ 10816 w 10880"/>
              <a:gd name="T25" fmla="*/ 3008 h 10880"/>
              <a:gd name="T26" fmla="*/ 10560 w 10880"/>
              <a:gd name="T27" fmla="*/ 2880 h 10880"/>
              <a:gd name="T28" fmla="*/ 2880 w 10880"/>
              <a:gd name="T29" fmla="*/ 2880 h 10880"/>
              <a:gd name="T30" fmla="*/ 2560 w 10880"/>
              <a:gd name="T31" fmla="*/ 3200 h 10880"/>
              <a:gd name="T32" fmla="*/ 2880 w 10880"/>
              <a:gd name="T33" fmla="*/ 3520 h 10880"/>
              <a:gd name="T34" fmla="*/ 10144 w 10880"/>
              <a:gd name="T35" fmla="*/ 3520 h 10880"/>
              <a:gd name="T36" fmla="*/ 9344 w 10880"/>
              <a:gd name="T37" fmla="*/ 6432 h 10880"/>
              <a:gd name="T38" fmla="*/ 3488 w 10880"/>
              <a:gd name="T39" fmla="*/ 7040 h 10880"/>
              <a:gd name="T40" fmla="*/ 3200 w 10880"/>
              <a:gd name="T41" fmla="*/ 7392 h 10880"/>
              <a:gd name="T42" fmla="*/ 3520 w 10880"/>
              <a:gd name="T43" fmla="*/ 7680 h 10880"/>
              <a:gd name="T44" fmla="*/ 3552 w 10880"/>
              <a:gd name="T45" fmla="*/ 7680 h 10880"/>
              <a:gd name="T46" fmla="*/ 9632 w 10880"/>
              <a:gd name="T47" fmla="*/ 7040 h 10880"/>
              <a:gd name="T48" fmla="*/ 9920 w 10880"/>
              <a:gd name="T49" fmla="*/ 6816 h 10880"/>
              <a:gd name="T50" fmla="*/ 10880 w 10880"/>
              <a:gd name="T51" fmla="*/ 3296 h 10880"/>
              <a:gd name="T52" fmla="*/ 10816 w 10880"/>
              <a:gd name="T53" fmla="*/ 3008 h 10880"/>
              <a:gd name="T54" fmla="*/ 3520 w 10880"/>
              <a:gd name="T55" fmla="*/ 9600 h 10880"/>
              <a:gd name="T56" fmla="*/ 2880 w 10880"/>
              <a:gd name="T57" fmla="*/ 10240 h 10880"/>
              <a:gd name="T58" fmla="*/ 3520 w 10880"/>
              <a:gd name="T59" fmla="*/ 10880 h 10880"/>
              <a:gd name="T60" fmla="*/ 4160 w 10880"/>
              <a:gd name="T61" fmla="*/ 10240 h 10880"/>
              <a:gd name="T62" fmla="*/ 3520 w 10880"/>
              <a:gd name="T63" fmla="*/ 9600 h 10880"/>
              <a:gd name="T64" fmla="*/ 8640 w 10880"/>
              <a:gd name="T65" fmla="*/ 9600 h 10880"/>
              <a:gd name="T66" fmla="*/ 8000 w 10880"/>
              <a:gd name="T67" fmla="*/ 10240 h 10880"/>
              <a:gd name="T68" fmla="*/ 8640 w 10880"/>
              <a:gd name="T69" fmla="*/ 10880 h 10880"/>
              <a:gd name="T70" fmla="*/ 9280 w 10880"/>
              <a:gd name="T71" fmla="*/ 10240 h 10880"/>
              <a:gd name="T72" fmla="*/ 8640 w 10880"/>
              <a:gd name="T73" fmla="*/ 9600 h 10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80" h="10880">
                <a:moveTo>
                  <a:pt x="10240" y="8320"/>
                </a:moveTo>
                <a:lnTo>
                  <a:pt x="2848" y="8320"/>
                </a:lnTo>
                <a:lnTo>
                  <a:pt x="1920" y="1568"/>
                </a:lnTo>
                <a:cubicBezTo>
                  <a:pt x="1792" y="640"/>
                  <a:pt x="1120" y="0"/>
                  <a:pt x="320" y="0"/>
                </a:cubicBezTo>
                <a:cubicBezTo>
                  <a:pt x="128" y="0"/>
                  <a:pt x="0" y="128"/>
                  <a:pt x="0" y="320"/>
                </a:cubicBezTo>
                <a:cubicBezTo>
                  <a:pt x="0" y="512"/>
                  <a:pt x="128" y="640"/>
                  <a:pt x="320" y="640"/>
                </a:cubicBezTo>
                <a:cubicBezTo>
                  <a:pt x="896" y="640"/>
                  <a:pt x="1216" y="1152"/>
                  <a:pt x="1280" y="1632"/>
                </a:cubicBezTo>
                <a:lnTo>
                  <a:pt x="2240" y="8672"/>
                </a:lnTo>
                <a:cubicBezTo>
                  <a:pt x="2272" y="8832"/>
                  <a:pt x="2400" y="8960"/>
                  <a:pt x="2560" y="8960"/>
                </a:cubicBezTo>
                <a:lnTo>
                  <a:pt x="10240" y="8960"/>
                </a:lnTo>
                <a:cubicBezTo>
                  <a:pt x="10432" y="8960"/>
                  <a:pt x="10560" y="8832"/>
                  <a:pt x="10560" y="8640"/>
                </a:cubicBezTo>
                <a:cubicBezTo>
                  <a:pt x="10560" y="8448"/>
                  <a:pt x="10432" y="8320"/>
                  <a:pt x="10240" y="8320"/>
                </a:cubicBezTo>
                <a:close/>
                <a:moveTo>
                  <a:pt x="10816" y="3008"/>
                </a:moveTo>
                <a:cubicBezTo>
                  <a:pt x="10752" y="2944"/>
                  <a:pt x="10656" y="2880"/>
                  <a:pt x="10560" y="2880"/>
                </a:cubicBezTo>
                <a:lnTo>
                  <a:pt x="2880" y="2880"/>
                </a:lnTo>
                <a:cubicBezTo>
                  <a:pt x="2688" y="2880"/>
                  <a:pt x="2560" y="3008"/>
                  <a:pt x="2560" y="3200"/>
                </a:cubicBezTo>
                <a:cubicBezTo>
                  <a:pt x="2560" y="3392"/>
                  <a:pt x="2688" y="3520"/>
                  <a:pt x="2880" y="3520"/>
                </a:cubicBezTo>
                <a:lnTo>
                  <a:pt x="10144" y="3520"/>
                </a:lnTo>
                <a:lnTo>
                  <a:pt x="9344" y="6432"/>
                </a:lnTo>
                <a:lnTo>
                  <a:pt x="3488" y="7040"/>
                </a:lnTo>
                <a:cubicBezTo>
                  <a:pt x="3328" y="7072"/>
                  <a:pt x="3200" y="7200"/>
                  <a:pt x="3200" y="7392"/>
                </a:cubicBezTo>
                <a:cubicBezTo>
                  <a:pt x="3232" y="7552"/>
                  <a:pt x="3360" y="7680"/>
                  <a:pt x="3520" y="7680"/>
                </a:cubicBezTo>
                <a:lnTo>
                  <a:pt x="3552" y="7680"/>
                </a:lnTo>
                <a:lnTo>
                  <a:pt x="9632" y="7040"/>
                </a:lnTo>
                <a:cubicBezTo>
                  <a:pt x="9760" y="7040"/>
                  <a:pt x="9888" y="6944"/>
                  <a:pt x="9920" y="6816"/>
                </a:cubicBezTo>
                <a:lnTo>
                  <a:pt x="10880" y="3296"/>
                </a:lnTo>
                <a:cubicBezTo>
                  <a:pt x="10880" y="3200"/>
                  <a:pt x="10880" y="3072"/>
                  <a:pt x="10816" y="3008"/>
                </a:cubicBezTo>
                <a:close/>
                <a:moveTo>
                  <a:pt x="3520" y="9600"/>
                </a:moveTo>
                <a:cubicBezTo>
                  <a:pt x="3168" y="9600"/>
                  <a:pt x="2880" y="9888"/>
                  <a:pt x="2880" y="10240"/>
                </a:cubicBezTo>
                <a:cubicBezTo>
                  <a:pt x="2880" y="10592"/>
                  <a:pt x="3168" y="10880"/>
                  <a:pt x="3520" y="10880"/>
                </a:cubicBezTo>
                <a:cubicBezTo>
                  <a:pt x="3872" y="10880"/>
                  <a:pt x="4160" y="10592"/>
                  <a:pt x="4160" y="10240"/>
                </a:cubicBezTo>
                <a:cubicBezTo>
                  <a:pt x="4160" y="9888"/>
                  <a:pt x="3872" y="9600"/>
                  <a:pt x="3520" y="9600"/>
                </a:cubicBezTo>
                <a:close/>
                <a:moveTo>
                  <a:pt x="8640" y="9600"/>
                </a:moveTo>
                <a:cubicBezTo>
                  <a:pt x="8288" y="9600"/>
                  <a:pt x="8000" y="9888"/>
                  <a:pt x="8000" y="10240"/>
                </a:cubicBezTo>
                <a:cubicBezTo>
                  <a:pt x="8000" y="10592"/>
                  <a:pt x="8288" y="10880"/>
                  <a:pt x="8640" y="10880"/>
                </a:cubicBezTo>
                <a:cubicBezTo>
                  <a:pt x="8992" y="10880"/>
                  <a:pt x="9280" y="10592"/>
                  <a:pt x="9280" y="10240"/>
                </a:cubicBezTo>
                <a:cubicBezTo>
                  <a:pt x="9280" y="9888"/>
                  <a:pt x="8992" y="9600"/>
                  <a:pt x="8640" y="96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latin typeface="Calibri" panose="020F0502020204030204" charset="0"/>
              <a:cs typeface="Calibri" panose="020F0502020204030204" charset="0"/>
            </a:endParaRPr>
          </a:p>
        </p:txBody>
      </p:sp>
      <p:sp>
        <p:nvSpPr>
          <p:cNvPr id="29" name="Oval 35"/>
          <p:cNvSpPr/>
          <p:nvPr/>
        </p:nvSpPr>
        <p:spPr>
          <a:xfrm>
            <a:off x="6320473" y="4376147"/>
            <a:ext cx="803910" cy="748030"/>
          </a:xfrm>
          <a:custGeom>
            <a:avLst/>
            <a:gdLst>
              <a:gd name="T0" fmla="*/ 10400 w 12000"/>
              <a:gd name="T1" fmla="*/ 11200 h 11200"/>
              <a:gd name="T2" fmla="*/ 1600 w 12000"/>
              <a:gd name="T3" fmla="*/ 11200 h 11200"/>
              <a:gd name="T4" fmla="*/ 0 w 12000"/>
              <a:gd name="T5" fmla="*/ 9600 h 11200"/>
              <a:gd name="T6" fmla="*/ 0 w 12000"/>
              <a:gd name="T7" fmla="*/ 1600 h 11200"/>
              <a:gd name="T8" fmla="*/ 1600 w 12000"/>
              <a:gd name="T9" fmla="*/ 0 h 11200"/>
              <a:gd name="T10" fmla="*/ 10400 w 12000"/>
              <a:gd name="T11" fmla="*/ 0 h 11200"/>
              <a:gd name="T12" fmla="*/ 12000 w 12000"/>
              <a:gd name="T13" fmla="*/ 1600 h 11200"/>
              <a:gd name="T14" fmla="*/ 12000 w 12000"/>
              <a:gd name="T15" fmla="*/ 9600 h 11200"/>
              <a:gd name="T16" fmla="*/ 10400 w 12000"/>
              <a:gd name="T17" fmla="*/ 11200 h 11200"/>
              <a:gd name="T18" fmla="*/ 1600 w 12000"/>
              <a:gd name="T19" fmla="*/ 800 h 11200"/>
              <a:gd name="T20" fmla="*/ 800 w 12000"/>
              <a:gd name="T21" fmla="*/ 1600 h 11200"/>
              <a:gd name="T22" fmla="*/ 800 w 12000"/>
              <a:gd name="T23" fmla="*/ 9600 h 11200"/>
              <a:gd name="T24" fmla="*/ 1600 w 12000"/>
              <a:gd name="T25" fmla="*/ 10400 h 11200"/>
              <a:gd name="T26" fmla="*/ 10400 w 12000"/>
              <a:gd name="T27" fmla="*/ 10400 h 11200"/>
              <a:gd name="T28" fmla="*/ 11200 w 12000"/>
              <a:gd name="T29" fmla="*/ 9600 h 11200"/>
              <a:gd name="T30" fmla="*/ 11200 w 12000"/>
              <a:gd name="T31" fmla="*/ 1600 h 11200"/>
              <a:gd name="T32" fmla="*/ 10400 w 12000"/>
              <a:gd name="T33" fmla="*/ 800 h 11200"/>
              <a:gd name="T34" fmla="*/ 1600 w 12000"/>
              <a:gd name="T35" fmla="*/ 800 h 11200"/>
              <a:gd name="T36" fmla="*/ 6000 w 12000"/>
              <a:gd name="T37" fmla="*/ 7200 h 11200"/>
              <a:gd name="T38" fmla="*/ 3200 w 12000"/>
              <a:gd name="T39" fmla="*/ 4600 h 11200"/>
              <a:gd name="T40" fmla="*/ 3200 w 12000"/>
              <a:gd name="T41" fmla="*/ 2400 h 11200"/>
              <a:gd name="T42" fmla="*/ 4000 w 12000"/>
              <a:gd name="T43" fmla="*/ 2400 h 11200"/>
              <a:gd name="T44" fmla="*/ 4000 w 12000"/>
              <a:gd name="T45" fmla="*/ 4600 h 11200"/>
              <a:gd name="T46" fmla="*/ 6000 w 12000"/>
              <a:gd name="T47" fmla="*/ 6400 h 11200"/>
              <a:gd name="T48" fmla="*/ 8000 w 12000"/>
              <a:gd name="T49" fmla="*/ 4600 h 11200"/>
              <a:gd name="T50" fmla="*/ 8000 w 12000"/>
              <a:gd name="T51" fmla="*/ 2400 h 11200"/>
              <a:gd name="T52" fmla="*/ 8800 w 12000"/>
              <a:gd name="T53" fmla="*/ 2400 h 11200"/>
              <a:gd name="T54" fmla="*/ 8800 w 12000"/>
              <a:gd name="T55" fmla="*/ 4600 h 11200"/>
              <a:gd name="T56" fmla="*/ 6000 w 12000"/>
              <a:gd name="T57" fmla="*/ 7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00" h="11200">
                <a:moveTo>
                  <a:pt x="10400" y="11200"/>
                </a:moveTo>
                <a:lnTo>
                  <a:pt x="1600" y="11200"/>
                </a:lnTo>
                <a:cubicBezTo>
                  <a:pt x="718" y="11200"/>
                  <a:pt x="0" y="10482"/>
                  <a:pt x="0" y="9600"/>
                </a:cubicBezTo>
                <a:lnTo>
                  <a:pt x="0" y="1600"/>
                </a:lnTo>
                <a:cubicBezTo>
                  <a:pt x="0" y="718"/>
                  <a:pt x="718" y="0"/>
                  <a:pt x="1600" y="0"/>
                </a:cubicBezTo>
                <a:lnTo>
                  <a:pt x="10400" y="0"/>
                </a:lnTo>
                <a:cubicBezTo>
                  <a:pt x="11282" y="0"/>
                  <a:pt x="12000" y="718"/>
                  <a:pt x="12000" y="1600"/>
                </a:cubicBezTo>
                <a:lnTo>
                  <a:pt x="12000" y="9600"/>
                </a:lnTo>
                <a:cubicBezTo>
                  <a:pt x="12000" y="10482"/>
                  <a:pt x="11282" y="11200"/>
                  <a:pt x="10400" y="11200"/>
                </a:cubicBezTo>
                <a:close/>
                <a:moveTo>
                  <a:pt x="1600" y="800"/>
                </a:moveTo>
                <a:cubicBezTo>
                  <a:pt x="1159" y="800"/>
                  <a:pt x="800" y="1159"/>
                  <a:pt x="800" y="1600"/>
                </a:cubicBezTo>
                <a:lnTo>
                  <a:pt x="800" y="9600"/>
                </a:lnTo>
                <a:cubicBezTo>
                  <a:pt x="800" y="10042"/>
                  <a:pt x="1159" y="10400"/>
                  <a:pt x="1600" y="10400"/>
                </a:cubicBezTo>
                <a:lnTo>
                  <a:pt x="10400" y="10400"/>
                </a:lnTo>
                <a:cubicBezTo>
                  <a:pt x="10842" y="10400"/>
                  <a:pt x="11200" y="10042"/>
                  <a:pt x="11200" y="9600"/>
                </a:cubicBezTo>
                <a:lnTo>
                  <a:pt x="11200" y="1600"/>
                </a:lnTo>
                <a:cubicBezTo>
                  <a:pt x="11200" y="1159"/>
                  <a:pt x="10842" y="800"/>
                  <a:pt x="10400" y="800"/>
                </a:cubicBezTo>
                <a:lnTo>
                  <a:pt x="1600" y="800"/>
                </a:lnTo>
                <a:close/>
                <a:moveTo>
                  <a:pt x="6000" y="7200"/>
                </a:moveTo>
                <a:cubicBezTo>
                  <a:pt x="4456" y="7200"/>
                  <a:pt x="3200" y="6034"/>
                  <a:pt x="3200" y="4600"/>
                </a:cubicBezTo>
                <a:lnTo>
                  <a:pt x="3200" y="2400"/>
                </a:lnTo>
                <a:lnTo>
                  <a:pt x="4000" y="2400"/>
                </a:lnTo>
                <a:lnTo>
                  <a:pt x="4000" y="4600"/>
                </a:lnTo>
                <a:cubicBezTo>
                  <a:pt x="4000" y="5593"/>
                  <a:pt x="4898" y="6400"/>
                  <a:pt x="6000" y="6400"/>
                </a:cubicBezTo>
                <a:cubicBezTo>
                  <a:pt x="7102" y="6400"/>
                  <a:pt x="8000" y="5593"/>
                  <a:pt x="8000" y="4600"/>
                </a:cubicBezTo>
                <a:lnTo>
                  <a:pt x="8000" y="2400"/>
                </a:lnTo>
                <a:lnTo>
                  <a:pt x="8800" y="2400"/>
                </a:lnTo>
                <a:lnTo>
                  <a:pt x="8800" y="4600"/>
                </a:lnTo>
                <a:cubicBezTo>
                  <a:pt x="8800" y="6034"/>
                  <a:pt x="7544" y="7200"/>
                  <a:pt x="6000" y="72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8830FE"/>
              </a:solidFill>
              <a:latin typeface="Calibri" panose="020F0502020204030204" charset="0"/>
              <a:cs typeface="Calibri" panose="020F0502020204030204" charset="0"/>
            </a:endParaRPr>
          </a:p>
        </p:txBody>
      </p:sp>
      <p:sp>
        <p:nvSpPr>
          <p:cNvPr id="30" name="文本框 53"/>
          <p:cNvSpPr/>
          <p:nvPr>
            <p:custDataLst>
              <p:tags r:id="rId1"/>
            </p:custDataLst>
          </p:nvPr>
        </p:nvSpPr>
        <p:spPr bwMode="auto">
          <a:xfrm>
            <a:off x="604520" y="1163320"/>
            <a:ext cx="4900295" cy="5266690"/>
          </a:xfrm>
          <a:prstGeom prst="rect">
            <a:avLst/>
          </a:prstGeom>
          <a:noFill/>
          <a:ln>
            <a:noFill/>
          </a:ln>
        </p:spPr>
        <p:txBody>
          <a:bodyPr wrap="square" lIns="71755" tIns="0" rIns="71755" bIns="0" rtlCol="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lnSpc>
                <a:spcPct val="120000"/>
              </a:lnSpc>
              <a:buClrTx/>
              <a:buSzTx/>
              <a:buFont typeface="Arial" panose="020B0604020202020204" pitchFamily="34" charset="0"/>
              <a:buChar char="•"/>
            </a:pPr>
            <a:r>
              <a:rPr lang="en-US" altLang="zh-CN" b="1" dirty="0">
                <a:solidFill>
                  <a:srgbClr val="003BA3"/>
                </a:solidFill>
                <a:uFillTx/>
                <a:latin typeface="Calibri" panose="020F0502020204030204" charset="0"/>
                <a:ea typeface="+mj-ea"/>
                <a:cs typeface="Calibri" panose="020F0502020204030204" charset="0"/>
                <a:sym typeface="+mn-ea"/>
              </a:rPr>
              <a:t>PSE Topic Feature Analysis</a:t>
            </a:r>
            <a:endParaRPr lang="en-US" altLang="zh-CN" b="1"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20000"/>
              </a:lnSpc>
              <a:buClrTx/>
              <a:buSzTx/>
              <a:buFont typeface="Arial" panose="020B0604020202020204" pitchFamily="34" charset="0"/>
              <a:buChar char="•"/>
            </a:pPr>
            <a:r>
              <a:rPr lang="en-US" altLang="zh-CN">
                <a:ln>
                  <a:noFill/>
                  <a:prstDash val="sysDot"/>
                </a:ln>
                <a:solidFill>
                  <a:srgbClr val="C00000"/>
                </a:solidFill>
                <a:latin typeface="Calibri" panose="020F0502020204030204" charset="0"/>
                <a:cs typeface="Calibri" panose="020F0502020204030204" charset="0"/>
                <a:sym typeface="+mn-ea"/>
              </a:rPr>
              <a:t>Emerging topics: </a:t>
            </a:r>
            <a:r>
              <a:rPr lang="en-US" altLang="zh-CN">
                <a:ln>
                  <a:noFill/>
                  <a:prstDash val="sysDot"/>
                </a:ln>
                <a:latin typeface="Calibri" panose="020F0502020204030204" charset="0"/>
                <a:cs typeface="Calibri" panose="020F0502020204030204" charset="0"/>
                <a:sym typeface="+mn-ea"/>
              </a:rPr>
              <a:t>5, </a:t>
            </a:r>
            <a:r>
              <a:rPr lang="en-US" altLang="zh-CN">
                <a:ln>
                  <a:noFill/>
                  <a:prstDash val="sysDot"/>
                </a:ln>
                <a:solidFill>
                  <a:srgbClr val="C00000"/>
                </a:solidFill>
                <a:latin typeface="Calibri" panose="020F0502020204030204" charset="0"/>
                <a:cs typeface="Calibri" panose="020F0502020204030204" charset="0"/>
                <a:sym typeface="+mn-ea"/>
              </a:rPr>
              <a:t>P2S3E5</a:t>
            </a:r>
            <a:r>
              <a:rPr lang="en-US" altLang="zh-CN">
                <a:ln>
                  <a:noFill/>
                  <a:prstDash val="sysDot"/>
                </a:ln>
                <a:latin typeface="Calibri" panose="020F0502020204030204" charset="0"/>
                <a:cs typeface="Calibri" panose="020F0502020204030204" charset="0"/>
                <a:sym typeface="+mn-ea"/>
              </a:rPr>
              <a:t>(Complex Medical Decoding Weakness-MultiScale Semantic-Prior Fusion-Medical Image Segmentation Optimization)</a:t>
            </a:r>
            <a:r>
              <a:rPr lang="en-US" altLang="zh-CN">
                <a:ln>
                  <a:noFill/>
                  <a:prstDash val="sysDot"/>
                </a:ln>
                <a:latin typeface="Calibri" panose="020F0502020204030204" charset="0"/>
                <a:cs typeface="Calibri" panose="020F0502020204030204" charset="0"/>
                <a:sym typeface="+mn-ea"/>
              </a:rPr>
              <a:t>, P1S2E1, P6S1E8, P1S2E2, </a:t>
            </a:r>
            <a:r>
              <a:rPr lang="en-US" altLang="zh-CN">
                <a:ln>
                  <a:noFill/>
                  <a:prstDash val="sysDot"/>
                </a:ln>
                <a:latin typeface="Calibri" panose="020F0502020204030204" charset="0"/>
                <a:cs typeface="Calibri" panose="020F0502020204030204" charset="0"/>
                <a:sym typeface="+mn-ea"/>
              </a:rPr>
              <a:t>P7S8E1. </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20000"/>
              </a:lnSpc>
              <a:buClrTx/>
              <a:buSzTx/>
              <a:buFont typeface="Arial" panose="020B0604020202020204" pitchFamily="34" charset="0"/>
              <a:buChar char="•"/>
            </a:pPr>
            <a:r>
              <a:rPr lang="en-US" altLang="zh-CN">
                <a:ln>
                  <a:noFill/>
                  <a:prstDash val="sysDot"/>
                </a:ln>
                <a:solidFill>
                  <a:srgbClr val="C00000"/>
                </a:solidFill>
                <a:latin typeface="Calibri" panose="020F0502020204030204" charset="0"/>
                <a:cs typeface="Calibri" panose="020F0502020204030204" charset="0"/>
                <a:sym typeface="+mn-ea"/>
              </a:rPr>
              <a:t>Hot topics: </a:t>
            </a:r>
            <a:r>
              <a:rPr lang="en-US" altLang="zh-CN">
                <a:ln>
                  <a:noFill/>
                  <a:prstDash val="sysDot"/>
                </a:ln>
                <a:latin typeface="Calibri" panose="020F0502020204030204" charset="0"/>
                <a:cs typeface="Calibri" panose="020F0502020204030204" charset="0"/>
                <a:sym typeface="+mn-ea"/>
              </a:rPr>
              <a:t>5, </a:t>
            </a:r>
            <a:r>
              <a:rPr lang="en-US" altLang="zh-CN">
                <a:ln>
                  <a:noFill/>
                  <a:prstDash val="sysDot"/>
                </a:ln>
                <a:solidFill>
                  <a:srgbClr val="C00000"/>
                </a:solidFill>
                <a:latin typeface="Calibri" panose="020F0502020204030204" charset="0"/>
                <a:cs typeface="Calibri" panose="020F0502020204030204" charset="0"/>
                <a:sym typeface="+mn-ea"/>
              </a:rPr>
              <a:t>P2S3E5</a:t>
            </a:r>
            <a:r>
              <a:rPr lang="en-US" altLang="zh-CN">
                <a:ln>
                  <a:noFill/>
                  <a:prstDash val="sysDot"/>
                </a:ln>
                <a:latin typeface="Calibri" panose="020F0502020204030204" charset="0"/>
                <a:cs typeface="Calibri" panose="020F0502020204030204" charset="0"/>
                <a:sym typeface="+mn-ea"/>
              </a:rPr>
              <a:t>, </a:t>
            </a:r>
            <a:r>
              <a:rPr lang="en-US" altLang="zh-CN">
                <a:ln>
                  <a:noFill/>
                  <a:prstDash val="sysDot"/>
                </a:ln>
                <a:latin typeface="Calibri" panose="020F0502020204030204" charset="0"/>
                <a:cs typeface="Calibri" panose="020F0502020204030204" charset="0"/>
                <a:sym typeface="+mn-ea"/>
              </a:rPr>
              <a:t>P1S2E1, , </a:t>
            </a:r>
            <a:r>
              <a:rPr lang="en-US" altLang="zh-CN">
                <a:ln>
                  <a:noFill/>
                  <a:prstDash val="sysDot"/>
                </a:ln>
                <a:latin typeface="Calibri" panose="020F0502020204030204" charset="0"/>
                <a:cs typeface="Calibri" panose="020F0502020204030204" charset="0"/>
                <a:sym typeface="+mn-ea"/>
              </a:rPr>
              <a:t>P6S1E8, P1S2E2, </a:t>
            </a:r>
            <a:r>
              <a:rPr lang="en-US" altLang="zh-CN">
                <a:ln>
                  <a:noFill/>
                  <a:prstDash val="sysDot"/>
                </a:ln>
                <a:latin typeface="Calibri" panose="020F0502020204030204" charset="0"/>
                <a:cs typeface="Calibri" panose="020F0502020204030204" charset="0"/>
                <a:sym typeface="+mn-ea"/>
              </a:rPr>
              <a:t>P8S10E9</a:t>
            </a:r>
            <a:r>
              <a:rPr lang="en-US" altLang="zh-CN">
                <a:ln>
                  <a:noFill/>
                  <a:prstDash val="sysDot"/>
                </a:ln>
                <a:latin typeface="Calibri" panose="020F0502020204030204" charset="0"/>
                <a:cs typeface="Calibri" panose="020F0502020204030204" charset="0"/>
                <a:sym typeface="+mn-ea"/>
              </a:rPr>
              <a:t>.</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20000"/>
              </a:lnSpc>
              <a:buClrTx/>
              <a:buSzTx/>
              <a:buFont typeface="Arial" panose="020B0604020202020204" pitchFamily="34" charset="0"/>
              <a:buChar char="•"/>
            </a:pPr>
            <a:r>
              <a:rPr lang="en-US" altLang="zh-CN">
                <a:ln>
                  <a:noFill/>
                  <a:prstDash val="sysDot"/>
                </a:ln>
                <a:solidFill>
                  <a:srgbClr val="C00000"/>
                </a:solidFill>
                <a:latin typeface="Calibri" panose="020F0502020204030204" charset="0"/>
                <a:cs typeface="Calibri" panose="020F0502020204030204" charset="0"/>
                <a:sym typeface="+mn-ea"/>
              </a:rPr>
              <a:t>Mature topics: </a:t>
            </a:r>
            <a:r>
              <a:rPr lang="en-US" altLang="zh-CN">
                <a:ln>
                  <a:noFill/>
                  <a:prstDash val="sysDot"/>
                </a:ln>
                <a:latin typeface="Calibri" panose="020F0502020204030204" charset="0"/>
                <a:cs typeface="Calibri" panose="020F0502020204030204" charset="0"/>
                <a:sym typeface="+mn-ea"/>
              </a:rPr>
              <a:t>5, </a:t>
            </a:r>
            <a:r>
              <a:rPr lang="en-US" altLang="zh-CN">
                <a:ln>
                  <a:noFill/>
                  <a:prstDash val="sysDot"/>
                </a:ln>
                <a:solidFill>
                  <a:srgbClr val="C00000"/>
                </a:solidFill>
                <a:latin typeface="Calibri" panose="020F0502020204030204" charset="0"/>
                <a:cs typeface="Calibri" panose="020F0502020204030204" charset="0"/>
                <a:sym typeface="+mn-ea"/>
              </a:rPr>
              <a:t>P1S1E3</a:t>
            </a:r>
            <a:r>
              <a:rPr lang="en-US" altLang="zh-CN">
                <a:ln>
                  <a:noFill/>
                  <a:prstDash val="sysDot"/>
                </a:ln>
                <a:latin typeface="Calibri" panose="020F0502020204030204" charset="0"/>
                <a:cs typeface="Calibri" panose="020F0502020204030204" charset="0"/>
                <a:sym typeface="+mn-ea"/>
              </a:rPr>
              <a:t>(highest PSE patents number, Data Annotation Scarcity-Pretrained-Relation Joint Extraction-text classification generalization), </a:t>
            </a:r>
            <a:r>
              <a:rPr lang="en-US" altLang="zh-CN">
                <a:ln>
                  <a:noFill/>
                  <a:prstDash val="sysDot"/>
                </a:ln>
                <a:solidFill>
                  <a:srgbClr val="C00000"/>
                </a:solidFill>
                <a:latin typeface="Calibri" panose="020F0502020204030204" charset="0"/>
                <a:cs typeface="Calibri" panose="020F0502020204030204" charset="0"/>
                <a:sym typeface="+mn-ea"/>
              </a:rPr>
              <a:t>P4S4E4</a:t>
            </a:r>
            <a:r>
              <a:rPr lang="en-US" altLang="zh-CN">
                <a:ln>
                  <a:noFill/>
                  <a:prstDash val="sysDot"/>
                </a:ln>
                <a:latin typeface="Calibri" panose="020F0502020204030204" charset="0"/>
                <a:cs typeface="Calibri" panose="020F0502020204030204" charset="0"/>
                <a:sym typeface="+mn-ea"/>
              </a:rPr>
              <a:t>(Dynamic-Sequence Contrast Limitation-Unsupervised Speech Attention-Speech Recognition Adaptatio), P1S1E1, P2S3E5, P6S1E8.</a:t>
            </a:r>
            <a:endParaRPr lang="zh-CN" altLang="en-US">
              <a:ln>
                <a:noFill/>
                <a:prstDash val="sysDot"/>
              </a:ln>
              <a:latin typeface="Calibri" panose="020F0502020204030204" charset="0"/>
              <a:cs typeface="Calibri" panose="020F0502020204030204" charset="0"/>
              <a:sym typeface="+mn-ea"/>
            </a:endParaRPr>
          </a:p>
        </p:txBody>
      </p:sp>
      <p:sp>
        <p:nvSpPr>
          <p:cNvPr id="6" name="文本框 5"/>
          <p:cNvSpPr txBox="1"/>
          <p:nvPr/>
        </p:nvSpPr>
        <p:spPr>
          <a:xfrm>
            <a:off x="6936740" y="6460490"/>
            <a:ext cx="4374515" cy="294005"/>
          </a:xfrm>
          <a:prstGeom prst="rect">
            <a:avLst/>
          </a:prstGeom>
          <a:noFill/>
        </p:spPr>
        <p:txBody>
          <a:bodyPr wrap="square" rtlCol="0" anchor="t">
            <a:spAutoFit/>
          </a:bodyPr>
          <a:p>
            <a:pPr lvl="0" indent="0" algn="ctr">
              <a:lnSpc>
                <a:spcPct val="110000"/>
              </a:lnSpc>
              <a:spcBef>
                <a:spcPct val="0"/>
              </a:spcBef>
              <a:spcAft>
                <a:spcPct val="0"/>
              </a:spcAft>
              <a:buClrTx/>
              <a:buSzTx/>
              <a:buNone/>
            </a:pPr>
            <a:r>
              <a:rPr lang="en-US" altLang="zh-CN" sz="1200" dirty="0">
                <a:solidFill>
                  <a:schemeClr val="tx1"/>
                </a:solidFill>
                <a:uFillTx/>
                <a:latin typeface="Calibri" panose="020F0502020204030204" charset="0"/>
                <a:ea typeface="+mj-ea"/>
                <a:cs typeface="Calibri" panose="020F0502020204030204" charset="0"/>
                <a:sym typeface="+mn-ea"/>
              </a:rPr>
              <a:t>PSE Topic Classification Based on Technical Evaluation Indicators</a:t>
            </a:r>
            <a:endParaRPr lang="en-US" altLang="zh-CN" sz="1200" dirty="0">
              <a:solidFill>
                <a:schemeClr val="tx1"/>
              </a:solidFill>
              <a:uFillTx/>
              <a:latin typeface="Calibri" panose="020F0502020204030204" charset="0"/>
              <a:ea typeface="+mj-ea"/>
              <a:cs typeface="Calibri" panose="020F0502020204030204" charset="0"/>
              <a:sym typeface="+mn-ea"/>
            </a:endParaRPr>
          </a:p>
        </p:txBody>
      </p:sp>
      <p:pic>
        <p:nvPicPr>
          <p:cNvPr id="8" name="图片 7" descr="图片 10"/>
          <p:cNvPicPr>
            <a:picLocks noChangeAspect="1"/>
          </p:cNvPicPr>
          <p:nvPr/>
        </p:nvPicPr>
        <p:blipFill>
          <a:blip r:embed="rId2"/>
          <a:stretch>
            <a:fillRect/>
          </a:stretch>
        </p:blipFill>
        <p:spPr>
          <a:xfrm>
            <a:off x="6863080" y="1048385"/>
            <a:ext cx="4636135" cy="3131185"/>
          </a:xfrm>
          <a:prstGeom prst="rect">
            <a:avLst/>
          </a:prstGeom>
          <a:ln>
            <a:solidFill>
              <a:schemeClr val="tx1"/>
            </a:solidFill>
          </a:ln>
        </p:spPr>
      </p:pic>
      <p:pic>
        <p:nvPicPr>
          <p:cNvPr id="9" name="图片 8" descr="图片 11"/>
          <p:cNvPicPr>
            <a:picLocks noChangeAspect="1"/>
          </p:cNvPicPr>
          <p:nvPr/>
        </p:nvPicPr>
        <p:blipFill>
          <a:blip r:embed="rId3"/>
          <a:stretch>
            <a:fillRect/>
          </a:stretch>
        </p:blipFill>
        <p:spPr>
          <a:xfrm>
            <a:off x="6532880" y="3390900"/>
            <a:ext cx="4966335" cy="3039110"/>
          </a:xfrm>
          <a:prstGeom prst="rect">
            <a:avLst/>
          </a:prstGeom>
          <a:ln>
            <a:solidFill>
              <a:schemeClr val="tx1"/>
            </a:solidFill>
          </a:ln>
        </p:spPr>
      </p:pic>
      <p:pic>
        <p:nvPicPr>
          <p:cNvPr id="4" name="图片 3" descr="图片 12"/>
          <p:cNvPicPr>
            <a:picLocks noChangeAspect="1"/>
          </p:cNvPicPr>
          <p:nvPr/>
        </p:nvPicPr>
        <p:blipFill>
          <a:blip r:embed="rId4"/>
          <a:stretch>
            <a:fillRect/>
          </a:stretch>
        </p:blipFill>
        <p:spPr>
          <a:xfrm>
            <a:off x="5433695" y="2228850"/>
            <a:ext cx="5563235" cy="3157220"/>
          </a:xfrm>
          <a:prstGeom prst="rect">
            <a:avLst/>
          </a:prstGeom>
          <a:ln>
            <a:solidFill>
              <a:schemeClr val="tx1"/>
            </a:solidFill>
          </a:ln>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rot="10800000" flipV="1">
            <a:off x="8128000" y="4419600"/>
            <a:ext cx="4064000" cy="24384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10" name="直角三角形 9"/>
          <p:cNvSpPr/>
          <p:nvPr/>
        </p:nvSpPr>
        <p:spPr>
          <a:xfrm rot="10800000" flipH="1">
            <a:off x="0" y="0"/>
            <a:ext cx="4064000" cy="24384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7" name="直角三角形 6"/>
          <p:cNvSpPr/>
          <p:nvPr/>
        </p:nvSpPr>
        <p:spPr>
          <a:xfrm rot="10800000" flipV="1">
            <a:off x="8382000" y="4648200"/>
            <a:ext cx="3810000" cy="22098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grpSp>
        <p:nvGrpSpPr>
          <p:cNvPr id="53" name="组合 52"/>
          <p:cNvGrpSpPr/>
          <p:nvPr/>
        </p:nvGrpSpPr>
        <p:grpSpPr>
          <a:xfrm>
            <a:off x="1384940" y="1466820"/>
            <a:ext cx="9639300" cy="2480310"/>
            <a:chOff x="1384940" y="628546"/>
            <a:chExt cx="9639300" cy="2480310"/>
          </a:xfrm>
        </p:grpSpPr>
        <p:sp>
          <p:nvSpPr>
            <p:cNvPr id="54" name="文本框 53"/>
            <p:cNvSpPr txBox="1"/>
            <p:nvPr/>
          </p:nvSpPr>
          <p:spPr>
            <a:xfrm>
              <a:off x="1384940" y="1883306"/>
              <a:ext cx="9639300" cy="1225550"/>
            </a:xfrm>
            <a:prstGeom prst="rect">
              <a:avLst/>
            </a:prstGeom>
            <a:noFill/>
            <a:effectLst/>
          </p:spPr>
          <p:txBody>
            <a:bodyPr wrap="square" lIns="118872" tIns="59436" rIns="118872" bIns="59436"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ctr"/>
              <a:r>
                <a:rPr lang="en-US" altLang="zh-CN" sz="5200">
                  <a:solidFill>
                    <a:srgbClr val="003BA3"/>
                  </a:solidFill>
                  <a:latin typeface="Calibri" panose="020F0502020204030204" charset="0"/>
                  <a:cs typeface="Calibri" panose="020F0502020204030204" charset="0"/>
                  <a:sym typeface="+mn-lt"/>
                </a:rPr>
                <a:t>Conclusions and Outlooks</a:t>
              </a:r>
              <a:endParaRPr lang="en-US" altLang="zh-CN" sz="5200" dirty="0">
                <a:solidFill>
                  <a:srgbClr val="003BA3"/>
                </a:solidFill>
                <a:latin typeface="Calibri" panose="020F0502020204030204" charset="0"/>
                <a:cs typeface="Calibri" panose="020F0502020204030204" charset="0"/>
                <a:sym typeface="+mn-lt"/>
              </a:endParaRPr>
            </a:p>
            <a:p>
              <a:pPr algn="ctr"/>
              <a:endParaRPr lang="en-US" altLang="zh-CN" sz="2000">
                <a:solidFill>
                  <a:schemeClr val="tx1"/>
                </a:solidFill>
                <a:latin typeface="Calibri" panose="020F0502020204030204" charset="0"/>
                <a:ea typeface="+mn-ea"/>
                <a:cs typeface="Calibri" panose="020F0502020204030204" charset="0"/>
                <a:sym typeface="+mn-lt"/>
              </a:endParaRPr>
            </a:p>
          </p:txBody>
        </p:sp>
        <p:sp>
          <p:nvSpPr>
            <p:cNvPr id="56" name="文本框 55"/>
            <p:cNvSpPr txBox="1"/>
            <p:nvPr/>
          </p:nvSpPr>
          <p:spPr>
            <a:xfrm>
              <a:off x="5584193" y="628546"/>
              <a:ext cx="906780" cy="918210"/>
            </a:xfrm>
            <a:prstGeom prst="rect">
              <a:avLst/>
            </a:prstGeom>
            <a:noFill/>
            <a:effectLst/>
          </p:spPr>
          <p:txBody>
            <a:bodyPr wrap="none" lIns="118872" tIns="59436" rIns="118872" bIns="59436"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r>
                <a:rPr lang="en-US" altLang="zh-CN" sz="5200">
                  <a:solidFill>
                    <a:srgbClr val="003BA3"/>
                  </a:solidFill>
                  <a:latin typeface="Calibri" panose="020F0502020204030204" charset="0"/>
                  <a:ea typeface="+mn-ea"/>
                  <a:cs typeface="Calibri" panose="020F0502020204030204" charset="0"/>
                  <a:sym typeface="+mn-lt"/>
                </a:rPr>
                <a:t>05</a:t>
              </a:r>
              <a:endParaRPr lang="en-US" altLang="zh-CN" sz="5200" dirty="0">
                <a:solidFill>
                  <a:srgbClr val="003BA3"/>
                </a:solidFill>
                <a:latin typeface="Calibri" panose="020F0502020204030204" charset="0"/>
                <a:ea typeface="+mn-ea"/>
                <a:cs typeface="Calibri" panose="020F0502020204030204" charset="0"/>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3885" y="908685"/>
            <a:ext cx="11073130" cy="5537835"/>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Calibri" panose="020F0502020204030204" charset="0"/>
              <a:cs typeface="Calibri" panose="020F0502020204030204" charset="0"/>
              <a:sym typeface="+mn-lt"/>
            </a:endParaRPr>
          </a:p>
        </p:txBody>
      </p:sp>
      <p:grpSp>
        <p:nvGrpSpPr>
          <p:cNvPr id="2" name="组合 1"/>
          <p:cNvGrpSpPr/>
          <p:nvPr/>
        </p:nvGrpSpPr>
        <p:grpSpPr>
          <a:xfrm>
            <a:off x="-111125" y="-195580"/>
            <a:ext cx="2032000" cy="1219200"/>
            <a:chOff x="0" y="0"/>
            <a:chExt cx="4064000" cy="2438400"/>
          </a:xfrm>
          <a:solidFill>
            <a:srgbClr val="003BA3"/>
          </a:solidFill>
        </p:grpSpPr>
        <p:sp>
          <p:nvSpPr>
            <p:cNvPr id="10" name="直角三角形 9"/>
            <p:cNvSpPr/>
            <p:nvPr/>
          </p:nvSpPr>
          <p:spPr>
            <a:xfrm rot="10800000" flipH="1">
              <a:off x="0" y="0"/>
              <a:ext cx="4064000" cy="2438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sp>
        <p:nvSpPr>
          <p:cNvPr id="11" name="文本框 10"/>
          <p:cNvSpPr txBox="1"/>
          <p:nvPr/>
        </p:nvSpPr>
        <p:spPr>
          <a:xfrm>
            <a:off x="3600450" y="241300"/>
            <a:ext cx="5546090" cy="583565"/>
          </a:xfrm>
          <a:prstGeom prst="rect">
            <a:avLst/>
          </a:prstGeom>
          <a:noFill/>
        </p:spPr>
        <p:txBody>
          <a:bodyPr wrap="square"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l"/>
            <a:r>
              <a:rPr lang="en-US" altLang="zh-CN" sz="3200">
                <a:solidFill>
                  <a:srgbClr val="003BA3"/>
                </a:solidFill>
                <a:latin typeface="Calibri" panose="020F0502020204030204" charset="0"/>
                <a:cs typeface="Calibri" panose="020F0502020204030204" charset="0"/>
                <a:sym typeface="+mn-lt"/>
              </a:rPr>
              <a:t>5-1 Conclusions and innovations</a:t>
            </a:r>
            <a:endParaRPr lang="en-US" altLang="zh-CN" sz="3200" dirty="0">
              <a:solidFill>
                <a:srgbClr val="003BA3"/>
              </a:solidFill>
              <a:latin typeface="Calibri" panose="020F0502020204030204" charset="0"/>
              <a:ea typeface="+mn-ea"/>
              <a:cs typeface="Calibri" panose="020F0502020204030204" charset="0"/>
              <a:sym typeface="+mn-lt"/>
            </a:endParaRPr>
          </a:p>
        </p:txBody>
      </p:sp>
      <p:sp>
        <p:nvSpPr>
          <p:cNvPr id="26" name="Rectangle 26"/>
          <p:cNvSpPr/>
          <p:nvPr/>
        </p:nvSpPr>
        <p:spPr>
          <a:xfrm>
            <a:off x="8462963" y="2329542"/>
            <a:ext cx="787400" cy="787400"/>
          </a:xfrm>
          <a:custGeom>
            <a:avLst/>
            <a:gdLst>
              <a:gd name="T0" fmla="*/ 10240 w 10880"/>
              <a:gd name="T1" fmla="*/ 8320 h 10880"/>
              <a:gd name="T2" fmla="*/ 2848 w 10880"/>
              <a:gd name="T3" fmla="*/ 8320 h 10880"/>
              <a:gd name="T4" fmla="*/ 1920 w 10880"/>
              <a:gd name="T5" fmla="*/ 1568 h 10880"/>
              <a:gd name="T6" fmla="*/ 320 w 10880"/>
              <a:gd name="T7" fmla="*/ 0 h 10880"/>
              <a:gd name="T8" fmla="*/ 0 w 10880"/>
              <a:gd name="T9" fmla="*/ 320 h 10880"/>
              <a:gd name="T10" fmla="*/ 320 w 10880"/>
              <a:gd name="T11" fmla="*/ 640 h 10880"/>
              <a:gd name="T12" fmla="*/ 1280 w 10880"/>
              <a:gd name="T13" fmla="*/ 1632 h 10880"/>
              <a:gd name="T14" fmla="*/ 2240 w 10880"/>
              <a:gd name="T15" fmla="*/ 8672 h 10880"/>
              <a:gd name="T16" fmla="*/ 2560 w 10880"/>
              <a:gd name="T17" fmla="*/ 8960 h 10880"/>
              <a:gd name="T18" fmla="*/ 10240 w 10880"/>
              <a:gd name="T19" fmla="*/ 8960 h 10880"/>
              <a:gd name="T20" fmla="*/ 10560 w 10880"/>
              <a:gd name="T21" fmla="*/ 8640 h 10880"/>
              <a:gd name="T22" fmla="*/ 10240 w 10880"/>
              <a:gd name="T23" fmla="*/ 8320 h 10880"/>
              <a:gd name="T24" fmla="*/ 10816 w 10880"/>
              <a:gd name="T25" fmla="*/ 3008 h 10880"/>
              <a:gd name="T26" fmla="*/ 10560 w 10880"/>
              <a:gd name="T27" fmla="*/ 2880 h 10880"/>
              <a:gd name="T28" fmla="*/ 2880 w 10880"/>
              <a:gd name="T29" fmla="*/ 2880 h 10880"/>
              <a:gd name="T30" fmla="*/ 2560 w 10880"/>
              <a:gd name="T31" fmla="*/ 3200 h 10880"/>
              <a:gd name="T32" fmla="*/ 2880 w 10880"/>
              <a:gd name="T33" fmla="*/ 3520 h 10880"/>
              <a:gd name="T34" fmla="*/ 10144 w 10880"/>
              <a:gd name="T35" fmla="*/ 3520 h 10880"/>
              <a:gd name="T36" fmla="*/ 9344 w 10880"/>
              <a:gd name="T37" fmla="*/ 6432 h 10880"/>
              <a:gd name="T38" fmla="*/ 3488 w 10880"/>
              <a:gd name="T39" fmla="*/ 7040 h 10880"/>
              <a:gd name="T40" fmla="*/ 3200 w 10880"/>
              <a:gd name="T41" fmla="*/ 7392 h 10880"/>
              <a:gd name="T42" fmla="*/ 3520 w 10880"/>
              <a:gd name="T43" fmla="*/ 7680 h 10880"/>
              <a:gd name="T44" fmla="*/ 3552 w 10880"/>
              <a:gd name="T45" fmla="*/ 7680 h 10880"/>
              <a:gd name="T46" fmla="*/ 9632 w 10880"/>
              <a:gd name="T47" fmla="*/ 7040 h 10880"/>
              <a:gd name="T48" fmla="*/ 9920 w 10880"/>
              <a:gd name="T49" fmla="*/ 6816 h 10880"/>
              <a:gd name="T50" fmla="*/ 10880 w 10880"/>
              <a:gd name="T51" fmla="*/ 3296 h 10880"/>
              <a:gd name="T52" fmla="*/ 10816 w 10880"/>
              <a:gd name="T53" fmla="*/ 3008 h 10880"/>
              <a:gd name="T54" fmla="*/ 3520 w 10880"/>
              <a:gd name="T55" fmla="*/ 9600 h 10880"/>
              <a:gd name="T56" fmla="*/ 2880 w 10880"/>
              <a:gd name="T57" fmla="*/ 10240 h 10880"/>
              <a:gd name="T58" fmla="*/ 3520 w 10880"/>
              <a:gd name="T59" fmla="*/ 10880 h 10880"/>
              <a:gd name="T60" fmla="*/ 4160 w 10880"/>
              <a:gd name="T61" fmla="*/ 10240 h 10880"/>
              <a:gd name="T62" fmla="*/ 3520 w 10880"/>
              <a:gd name="T63" fmla="*/ 9600 h 10880"/>
              <a:gd name="T64" fmla="*/ 8640 w 10880"/>
              <a:gd name="T65" fmla="*/ 9600 h 10880"/>
              <a:gd name="T66" fmla="*/ 8000 w 10880"/>
              <a:gd name="T67" fmla="*/ 10240 h 10880"/>
              <a:gd name="T68" fmla="*/ 8640 w 10880"/>
              <a:gd name="T69" fmla="*/ 10880 h 10880"/>
              <a:gd name="T70" fmla="*/ 9280 w 10880"/>
              <a:gd name="T71" fmla="*/ 10240 h 10880"/>
              <a:gd name="T72" fmla="*/ 8640 w 10880"/>
              <a:gd name="T73" fmla="*/ 9600 h 10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80" h="10880">
                <a:moveTo>
                  <a:pt x="10240" y="8320"/>
                </a:moveTo>
                <a:lnTo>
                  <a:pt x="2848" y="8320"/>
                </a:lnTo>
                <a:lnTo>
                  <a:pt x="1920" y="1568"/>
                </a:lnTo>
                <a:cubicBezTo>
                  <a:pt x="1792" y="640"/>
                  <a:pt x="1120" y="0"/>
                  <a:pt x="320" y="0"/>
                </a:cubicBezTo>
                <a:cubicBezTo>
                  <a:pt x="128" y="0"/>
                  <a:pt x="0" y="128"/>
                  <a:pt x="0" y="320"/>
                </a:cubicBezTo>
                <a:cubicBezTo>
                  <a:pt x="0" y="512"/>
                  <a:pt x="128" y="640"/>
                  <a:pt x="320" y="640"/>
                </a:cubicBezTo>
                <a:cubicBezTo>
                  <a:pt x="896" y="640"/>
                  <a:pt x="1216" y="1152"/>
                  <a:pt x="1280" y="1632"/>
                </a:cubicBezTo>
                <a:lnTo>
                  <a:pt x="2240" y="8672"/>
                </a:lnTo>
                <a:cubicBezTo>
                  <a:pt x="2272" y="8832"/>
                  <a:pt x="2400" y="8960"/>
                  <a:pt x="2560" y="8960"/>
                </a:cubicBezTo>
                <a:lnTo>
                  <a:pt x="10240" y="8960"/>
                </a:lnTo>
                <a:cubicBezTo>
                  <a:pt x="10432" y="8960"/>
                  <a:pt x="10560" y="8832"/>
                  <a:pt x="10560" y="8640"/>
                </a:cubicBezTo>
                <a:cubicBezTo>
                  <a:pt x="10560" y="8448"/>
                  <a:pt x="10432" y="8320"/>
                  <a:pt x="10240" y="8320"/>
                </a:cubicBezTo>
                <a:close/>
                <a:moveTo>
                  <a:pt x="10816" y="3008"/>
                </a:moveTo>
                <a:cubicBezTo>
                  <a:pt x="10752" y="2944"/>
                  <a:pt x="10656" y="2880"/>
                  <a:pt x="10560" y="2880"/>
                </a:cubicBezTo>
                <a:lnTo>
                  <a:pt x="2880" y="2880"/>
                </a:lnTo>
                <a:cubicBezTo>
                  <a:pt x="2688" y="2880"/>
                  <a:pt x="2560" y="3008"/>
                  <a:pt x="2560" y="3200"/>
                </a:cubicBezTo>
                <a:cubicBezTo>
                  <a:pt x="2560" y="3392"/>
                  <a:pt x="2688" y="3520"/>
                  <a:pt x="2880" y="3520"/>
                </a:cubicBezTo>
                <a:lnTo>
                  <a:pt x="10144" y="3520"/>
                </a:lnTo>
                <a:lnTo>
                  <a:pt x="9344" y="6432"/>
                </a:lnTo>
                <a:lnTo>
                  <a:pt x="3488" y="7040"/>
                </a:lnTo>
                <a:cubicBezTo>
                  <a:pt x="3328" y="7072"/>
                  <a:pt x="3200" y="7200"/>
                  <a:pt x="3200" y="7392"/>
                </a:cubicBezTo>
                <a:cubicBezTo>
                  <a:pt x="3232" y="7552"/>
                  <a:pt x="3360" y="7680"/>
                  <a:pt x="3520" y="7680"/>
                </a:cubicBezTo>
                <a:lnTo>
                  <a:pt x="3552" y="7680"/>
                </a:lnTo>
                <a:lnTo>
                  <a:pt x="9632" y="7040"/>
                </a:lnTo>
                <a:cubicBezTo>
                  <a:pt x="9760" y="7040"/>
                  <a:pt x="9888" y="6944"/>
                  <a:pt x="9920" y="6816"/>
                </a:cubicBezTo>
                <a:lnTo>
                  <a:pt x="10880" y="3296"/>
                </a:lnTo>
                <a:cubicBezTo>
                  <a:pt x="10880" y="3200"/>
                  <a:pt x="10880" y="3072"/>
                  <a:pt x="10816" y="3008"/>
                </a:cubicBezTo>
                <a:close/>
                <a:moveTo>
                  <a:pt x="3520" y="9600"/>
                </a:moveTo>
                <a:cubicBezTo>
                  <a:pt x="3168" y="9600"/>
                  <a:pt x="2880" y="9888"/>
                  <a:pt x="2880" y="10240"/>
                </a:cubicBezTo>
                <a:cubicBezTo>
                  <a:pt x="2880" y="10592"/>
                  <a:pt x="3168" y="10880"/>
                  <a:pt x="3520" y="10880"/>
                </a:cubicBezTo>
                <a:cubicBezTo>
                  <a:pt x="3872" y="10880"/>
                  <a:pt x="4160" y="10592"/>
                  <a:pt x="4160" y="10240"/>
                </a:cubicBezTo>
                <a:cubicBezTo>
                  <a:pt x="4160" y="9888"/>
                  <a:pt x="3872" y="9600"/>
                  <a:pt x="3520" y="9600"/>
                </a:cubicBezTo>
                <a:close/>
                <a:moveTo>
                  <a:pt x="8640" y="9600"/>
                </a:moveTo>
                <a:cubicBezTo>
                  <a:pt x="8288" y="9600"/>
                  <a:pt x="8000" y="9888"/>
                  <a:pt x="8000" y="10240"/>
                </a:cubicBezTo>
                <a:cubicBezTo>
                  <a:pt x="8000" y="10592"/>
                  <a:pt x="8288" y="10880"/>
                  <a:pt x="8640" y="10880"/>
                </a:cubicBezTo>
                <a:cubicBezTo>
                  <a:pt x="8992" y="10880"/>
                  <a:pt x="9280" y="10592"/>
                  <a:pt x="9280" y="10240"/>
                </a:cubicBezTo>
                <a:cubicBezTo>
                  <a:pt x="9280" y="9888"/>
                  <a:pt x="8992" y="9600"/>
                  <a:pt x="8640" y="96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latin typeface="Calibri" panose="020F0502020204030204" charset="0"/>
              <a:cs typeface="Calibri" panose="020F0502020204030204" charset="0"/>
            </a:endParaRPr>
          </a:p>
        </p:txBody>
      </p:sp>
      <p:sp>
        <p:nvSpPr>
          <p:cNvPr id="29" name="Oval 35"/>
          <p:cNvSpPr/>
          <p:nvPr/>
        </p:nvSpPr>
        <p:spPr>
          <a:xfrm>
            <a:off x="6320473" y="4376147"/>
            <a:ext cx="803910" cy="748030"/>
          </a:xfrm>
          <a:custGeom>
            <a:avLst/>
            <a:gdLst>
              <a:gd name="T0" fmla="*/ 10400 w 12000"/>
              <a:gd name="T1" fmla="*/ 11200 h 11200"/>
              <a:gd name="T2" fmla="*/ 1600 w 12000"/>
              <a:gd name="T3" fmla="*/ 11200 h 11200"/>
              <a:gd name="T4" fmla="*/ 0 w 12000"/>
              <a:gd name="T5" fmla="*/ 9600 h 11200"/>
              <a:gd name="T6" fmla="*/ 0 w 12000"/>
              <a:gd name="T7" fmla="*/ 1600 h 11200"/>
              <a:gd name="T8" fmla="*/ 1600 w 12000"/>
              <a:gd name="T9" fmla="*/ 0 h 11200"/>
              <a:gd name="T10" fmla="*/ 10400 w 12000"/>
              <a:gd name="T11" fmla="*/ 0 h 11200"/>
              <a:gd name="T12" fmla="*/ 12000 w 12000"/>
              <a:gd name="T13" fmla="*/ 1600 h 11200"/>
              <a:gd name="T14" fmla="*/ 12000 w 12000"/>
              <a:gd name="T15" fmla="*/ 9600 h 11200"/>
              <a:gd name="T16" fmla="*/ 10400 w 12000"/>
              <a:gd name="T17" fmla="*/ 11200 h 11200"/>
              <a:gd name="T18" fmla="*/ 1600 w 12000"/>
              <a:gd name="T19" fmla="*/ 800 h 11200"/>
              <a:gd name="T20" fmla="*/ 800 w 12000"/>
              <a:gd name="T21" fmla="*/ 1600 h 11200"/>
              <a:gd name="T22" fmla="*/ 800 w 12000"/>
              <a:gd name="T23" fmla="*/ 9600 h 11200"/>
              <a:gd name="T24" fmla="*/ 1600 w 12000"/>
              <a:gd name="T25" fmla="*/ 10400 h 11200"/>
              <a:gd name="T26" fmla="*/ 10400 w 12000"/>
              <a:gd name="T27" fmla="*/ 10400 h 11200"/>
              <a:gd name="T28" fmla="*/ 11200 w 12000"/>
              <a:gd name="T29" fmla="*/ 9600 h 11200"/>
              <a:gd name="T30" fmla="*/ 11200 w 12000"/>
              <a:gd name="T31" fmla="*/ 1600 h 11200"/>
              <a:gd name="T32" fmla="*/ 10400 w 12000"/>
              <a:gd name="T33" fmla="*/ 800 h 11200"/>
              <a:gd name="T34" fmla="*/ 1600 w 12000"/>
              <a:gd name="T35" fmla="*/ 800 h 11200"/>
              <a:gd name="T36" fmla="*/ 6000 w 12000"/>
              <a:gd name="T37" fmla="*/ 7200 h 11200"/>
              <a:gd name="T38" fmla="*/ 3200 w 12000"/>
              <a:gd name="T39" fmla="*/ 4600 h 11200"/>
              <a:gd name="T40" fmla="*/ 3200 w 12000"/>
              <a:gd name="T41" fmla="*/ 2400 h 11200"/>
              <a:gd name="T42" fmla="*/ 4000 w 12000"/>
              <a:gd name="T43" fmla="*/ 2400 h 11200"/>
              <a:gd name="T44" fmla="*/ 4000 w 12000"/>
              <a:gd name="T45" fmla="*/ 4600 h 11200"/>
              <a:gd name="T46" fmla="*/ 6000 w 12000"/>
              <a:gd name="T47" fmla="*/ 6400 h 11200"/>
              <a:gd name="T48" fmla="*/ 8000 w 12000"/>
              <a:gd name="T49" fmla="*/ 4600 h 11200"/>
              <a:gd name="T50" fmla="*/ 8000 w 12000"/>
              <a:gd name="T51" fmla="*/ 2400 h 11200"/>
              <a:gd name="T52" fmla="*/ 8800 w 12000"/>
              <a:gd name="T53" fmla="*/ 2400 h 11200"/>
              <a:gd name="T54" fmla="*/ 8800 w 12000"/>
              <a:gd name="T55" fmla="*/ 4600 h 11200"/>
              <a:gd name="T56" fmla="*/ 6000 w 12000"/>
              <a:gd name="T57" fmla="*/ 7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00" h="11200">
                <a:moveTo>
                  <a:pt x="10400" y="11200"/>
                </a:moveTo>
                <a:lnTo>
                  <a:pt x="1600" y="11200"/>
                </a:lnTo>
                <a:cubicBezTo>
                  <a:pt x="718" y="11200"/>
                  <a:pt x="0" y="10482"/>
                  <a:pt x="0" y="9600"/>
                </a:cubicBezTo>
                <a:lnTo>
                  <a:pt x="0" y="1600"/>
                </a:lnTo>
                <a:cubicBezTo>
                  <a:pt x="0" y="718"/>
                  <a:pt x="718" y="0"/>
                  <a:pt x="1600" y="0"/>
                </a:cubicBezTo>
                <a:lnTo>
                  <a:pt x="10400" y="0"/>
                </a:lnTo>
                <a:cubicBezTo>
                  <a:pt x="11282" y="0"/>
                  <a:pt x="12000" y="718"/>
                  <a:pt x="12000" y="1600"/>
                </a:cubicBezTo>
                <a:lnTo>
                  <a:pt x="12000" y="9600"/>
                </a:lnTo>
                <a:cubicBezTo>
                  <a:pt x="12000" y="10482"/>
                  <a:pt x="11282" y="11200"/>
                  <a:pt x="10400" y="11200"/>
                </a:cubicBezTo>
                <a:close/>
                <a:moveTo>
                  <a:pt x="1600" y="800"/>
                </a:moveTo>
                <a:cubicBezTo>
                  <a:pt x="1159" y="800"/>
                  <a:pt x="800" y="1159"/>
                  <a:pt x="800" y="1600"/>
                </a:cubicBezTo>
                <a:lnTo>
                  <a:pt x="800" y="9600"/>
                </a:lnTo>
                <a:cubicBezTo>
                  <a:pt x="800" y="10042"/>
                  <a:pt x="1159" y="10400"/>
                  <a:pt x="1600" y="10400"/>
                </a:cubicBezTo>
                <a:lnTo>
                  <a:pt x="10400" y="10400"/>
                </a:lnTo>
                <a:cubicBezTo>
                  <a:pt x="10842" y="10400"/>
                  <a:pt x="11200" y="10042"/>
                  <a:pt x="11200" y="9600"/>
                </a:cubicBezTo>
                <a:lnTo>
                  <a:pt x="11200" y="1600"/>
                </a:lnTo>
                <a:cubicBezTo>
                  <a:pt x="11200" y="1159"/>
                  <a:pt x="10842" y="800"/>
                  <a:pt x="10400" y="800"/>
                </a:cubicBezTo>
                <a:lnTo>
                  <a:pt x="1600" y="800"/>
                </a:lnTo>
                <a:close/>
                <a:moveTo>
                  <a:pt x="6000" y="7200"/>
                </a:moveTo>
                <a:cubicBezTo>
                  <a:pt x="4456" y="7200"/>
                  <a:pt x="3200" y="6034"/>
                  <a:pt x="3200" y="4600"/>
                </a:cubicBezTo>
                <a:lnTo>
                  <a:pt x="3200" y="2400"/>
                </a:lnTo>
                <a:lnTo>
                  <a:pt x="4000" y="2400"/>
                </a:lnTo>
                <a:lnTo>
                  <a:pt x="4000" y="4600"/>
                </a:lnTo>
                <a:cubicBezTo>
                  <a:pt x="4000" y="5593"/>
                  <a:pt x="4898" y="6400"/>
                  <a:pt x="6000" y="6400"/>
                </a:cubicBezTo>
                <a:cubicBezTo>
                  <a:pt x="7102" y="6400"/>
                  <a:pt x="8000" y="5593"/>
                  <a:pt x="8000" y="4600"/>
                </a:cubicBezTo>
                <a:lnTo>
                  <a:pt x="8000" y="2400"/>
                </a:lnTo>
                <a:lnTo>
                  <a:pt x="8800" y="2400"/>
                </a:lnTo>
                <a:lnTo>
                  <a:pt x="8800" y="4600"/>
                </a:lnTo>
                <a:cubicBezTo>
                  <a:pt x="8800" y="6034"/>
                  <a:pt x="7544" y="7200"/>
                  <a:pt x="6000" y="72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8830FE"/>
              </a:solidFill>
              <a:latin typeface="Calibri" panose="020F0502020204030204" charset="0"/>
              <a:cs typeface="Calibri" panose="020F0502020204030204" charset="0"/>
            </a:endParaRPr>
          </a:p>
        </p:txBody>
      </p:sp>
      <p:sp>
        <p:nvSpPr>
          <p:cNvPr id="30" name="文本框 53"/>
          <p:cNvSpPr/>
          <p:nvPr>
            <p:custDataLst>
              <p:tags r:id="rId1"/>
            </p:custDataLst>
          </p:nvPr>
        </p:nvSpPr>
        <p:spPr bwMode="auto">
          <a:xfrm>
            <a:off x="1051560" y="1067435"/>
            <a:ext cx="10177780" cy="5220335"/>
          </a:xfrm>
          <a:prstGeom prst="rect">
            <a:avLst/>
          </a:prstGeom>
          <a:noFill/>
          <a:ln>
            <a:noFill/>
          </a:ln>
        </p:spPr>
        <p:txBody>
          <a:bodyPr wrap="square" lIns="71755" tIns="0" rIns="71755" bIns="0" rtlCol="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lnSpc>
                <a:spcPct val="110000"/>
              </a:lnSpc>
              <a:buClrTx/>
              <a:buSzTx/>
              <a:buFont typeface="Arial" panose="020B0604020202020204" pitchFamily="34" charset="0"/>
              <a:buChar char="•"/>
            </a:pPr>
            <a:r>
              <a:rPr lang="en-US" altLang="zh-CN" b="1" dirty="0">
                <a:solidFill>
                  <a:srgbClr val="003BA3"/>
                </a:solidFill>
                <a:uFillTx/>
                <a:latin typeface="Calibri" panose="020F0502020204030204" charset="0"/>
                <a:ea typeface="+mj-ea"/>
                <a:cs typeface="Calibri" panose="020F0502020204030204" charset="0"/>
                <a:sym typeface="+mn-ea"/>
              </a:rPr>
              <a:t>Conclusions</a:t>
            </a:r>
            <a:endParaRPr lang="en-US" altLang="zh-CN"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dirty="0">
                <a:solidFill>
                  <a:schemeClr val="tx1"/>
                </a:solidFill>
                <a:uFillTx/>
                <a:latin typeface="Calibri" panose="020F0502020204030204" charset="0"/>
                <a:ea typeface="+mj-ea"/>
                <a:cs typeface="Calibri" panose="020F0502020204030204" charset="0"/>
                <a:sym typeface="+mn-ea"/>
              </a:rPr>
              <a:t>This method successfully </a:t>
            </a:r>
            <a:r>
              <a:rPr lang="en-US" altLang="zh-CN" dirty="0">
                <a:uFillTx/>
                <a:latin typeface="Calibri" panose="020F0502020204030204" charset="0"/>
                <a:ea typeface="+mj-ea"/>
                <a:cs typeface="Calibri" panose="020F0502020204030204" charset="0"/>
                <a:sym typeface="+mn-ea"/>
              </a:rPr>
              <a:t>identifies </a:t>
            </a:r>
            <a:r>
              <a:rPr lang="en-US" altLang="zh-CN" dirty="0">
                <a:solidFill>
                  <a:srgbClr val="C00000"/>
                </a:solidFill>
                <a:uFillTx/>
                <a:latin typeface="Calibri" panose="020F0502020204030204" charset="0"/>
                <a:ea typeface="+mj-ea"/>
                <a:cs typeface="Calibri" panose="020F0502020204030204" charset="0"/>
                <a:sym typeface="+mn-ea"/>
              </a:rPr>
              <a:t>952 PSE pathways (consisting of 28761 patents, 15 technical problems, 17 technical solutions and 15 technical effects)</a:t>
            </a:r>
            <a:r>
              <a:rPr lang="en-US" altLang="zh-CN" dirty="0">
                <a:solidFill>
                  <a:srgbClr val="C00000"/>
                </a:solidFill>
                <a:uFillTx/>
                <a:latin typeface="Calibri" panose="020F0502020204030204" charset="0"/>
                <a:ea typeface="+mj-ea"/>
                <a:cs typeface="Calibri" panose="020F0502020204030204" charset="0"/>
                <a:sym typeface="+mn-ea"/>
              </a:rPr>
              <a:t> </a:t>
            </a:r>
            <a:r>
              <a:rPr lang="en-US" altLang="zh-CN" dirty="0">
                <a:solidFill>
                  <a:schemeClr val="tx1"/>
                </a:solidFill>
                <a:uFillTx/>
                <a:latin typeface="Calibri" panose="020F0502020204030204" charset="0"/>
                <a:ea typeface="+mj-ea"/>
                <a:cs typeface="Calibri" panose="020F0502020204030204" charset="0"/>
                <a:sym typeface="+mn-ea"/>
              </a:rPr>
              <a:t>in the ”pre-trained large model” field, and takes P9 as an example to demonstrate the logic of technical evolution. Indicators such as importance, novelty, growth, and persistence are introduced to identify that</a:t>
            </a:r>
            <a:r>
              <a:rPr lang="en-US" altLang="zh-CN" dirty="0">
                <a:solidFill>
                  <a:srgbClr val="C00000"/>
                </a:solidFill>
                <a:uFillTx/>
                <a:latin typeface="Calibri" panose="020F0502020204030204" charset="0"/>
                <a:ea typeface="+mj-ea"/>
                <a:cs typeface="Calibri" panose="020F0502020204030204" charset="0"/>
                <a:sym typeface="+mn-ea"/>
              </a:rPr>
              <a:t> P2S3E5 is the most emerging and hottest PSE pathway, P1S1E3 and P4S4E4 are the most mature</a:t>
            </a:r>
            <a:r>
              <a:rPr lang="en-US" altLang="zh-CN" dirty="0">
                <a:solidFill>
                  <a:schemeClr val="tx1"/>
                </a:solidFill>
                <a:uFillTx/>
                <a:latin typeface="Calibri" panose="020F0502020204030204" charset="0"/>
                <a:ea typeface="+mj-ea"/>
                <a:cs typeface="Calibri" panose="020F0502020204030204" charset="0"/>
                <a:sym typeface="+mn-ea"/>
              </a:rPr>
              <a:t> PSE pathway. </a:t>
            </a:r>
            <a:r>
              <a:rPr lang="en-US" altLang="zh-CN" dirty="0">
                <a:solidFill>
                  <a:srgbClr val="C00000"/>
                </a:solidFill>
                <a:uFillTx/>
                <a:latin typeface="Calibri" panose="020F0502020204030204" charset="0"/>
                <a:ea typeface="+mj-ea"/>
                <a:cs typeface="Calibri" panose="020F0502020204030204" charset="0"/>
                <a:sym typeface="+mn-ea"/>
              </a:rPr>
              <a:t>The above results are indirectly verified by the conclusions of the authoritative industry report.</a:t>
            </a:r>
            <a:endParaRPr lang="en-US" altLang="zh-CN" dirty="0">
              <a:solidFill>
                <a:srgbClr val="C00000"/>
              </a:solidFill>
              <a:uFillTx/>
              <a:latin typeface="Calibri" panose="020F0502020204030204" charset="0"/>
              <a:ea typeface="+mj-ea"/>
              <a:cs typeface="Calibri" panose="020F0502020204030204" charset="0"/>
              <a:sym typeface="+mn-ea"/>
            </a:endParaRPr>
          </a:p>
          <a:p>
            <a:pPr marL="285750" lvl="0" indent="-285750" algn="l">
              <a:lnSpc>
                <a:spcPct val="110000"/>
              </a:lnSpc>
              <a:buClrTx/>
              <a:buSzTx/>
              <a:buFont typeface="Arial" panose="020B0604020202020204" pitchFamily="34" charset="0"/>
              <a:buChar char="•"/>
            </a:pPr>
            <a:r>
              <a:rPr lang="en-US" altLang="zh-CN" b="1" dirty="0">
                <a:solidFill>
                  <a:srgbClr val="003BA3"/>
                </a:solidFill>
                <a:uFillTx/>
                <a:latin typeface="Calibri" panose="020F0502020204030204" charset="0"/>
                <a:ea typeface="+mj-ea"/>
                <a:cs typeface="Calibri" panose="020F0502020204030204" charset="0"/>
                <a:sym typeface="+mn-ea"/>
              </a:rPr>
              <a:t>Innovations</a:t>
            </a:r>
            <a:endParaRPr lang="en-US" altLang="zh-CN" b="1"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From the practical significance of patents, the technology is decomposed into the </a:t>
            </a:r>
            <a:r>
              <a:rPr lang="en-US" altLang="zh-CN">
                <a:ln>
                  <a:noFill/>
                  <a:prstDash val="sysDot"/>
                </a:ln>
                <a:solidFill>
                  <a:srgbClr val="C00000"/>
                </a:solidFill>
                <a:latin typeface="Calibri" panose="020F0502020204030204" charset="0"/>
                <a:cs typeface="Calibri" panose="020F0502020204030204" charset="0"/>
                <a:sym typeface="+mn-ea"/>
              </a:rPr>
              <a:t>three-dimensional elements of PSE</a:t>
            </a:r>
            <a:r>
              <a:rPr lang="en-US" altLang="zh-CN">
                <a:ln>
                  <a:noFill/>
                  <a:prstDash val="sysDot"/>
                </a:ln>
                <a:latin typeface="Calibri" panose="020F0502020204030204" charset="0"/>
                <a:cs typeface="Calibri" panose="020F0502020204030204" charset="0"/>
                <a:sym typeface="+mn-ea"/>
              </a:rPr>
              <a:t>, presenting the content of technological inventions in a more granular way.</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Combining large model technology and topic model methods to achieve </a:t>
            </a:r>
            <a:r>
              <a:rPr lang="en-US" altLang="zh-CN">
                <a:ln>
                  <a:noFill/>
                  <a:prstDash val="sysDot"/>
                </a:ln>
                <a:solidFill>
                  <a:srgbClr val="C00000"/>
                </a:solidFill>
                <a:latin typeface="Calibri" panose="020F0502020204030204" charset="0"/>
                <a:cs typeface="Calibri" panose="020F0502020204030204" charset="0"/>
                <a:sym typeface="+mn-ea"/>
              </a:rPr>
              <a:t>automatic extraction</a:t>
            </a:r>
            <a:r>
              <a:rPr lang="en-US" altLang="zh-CN">
                <a:ln>
                  <a:noFill/>
                  <a:prstDash val="sysDot"/>
                </a:ln>
                <a:latin typeface="Calibri" panose="020F0502020204030204" charset="0"/>
                <a:cs typeface="Calibri" panose="020F0502020204030204" charset="0"/>
                <a:sym typeface="+mn-ea"/>
              </a:rPr>
              <a:t> and topic identification of PSE three-dimensional elements, significantly improving efficiency and accuracy.</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From the PSE three-dimensional perspective, analyze the technological evolution trend, combine the time series to reveal ”</a:t>
            </a:r>
            <a:r>
              <a:rPr lang="en-US" altLang="zh-CN">
                <a:ln>
                  <a:noFill/>
                  <a:prstDash val="sysDot"/>
                </a:ln>
                <a:solidFill>
                  <a:srgbClr val="C00000"/>
                </a:solidFill>
                <a:latin typeface="Calibri" panose="020F0502020204030204" charset="0"/>
                <a:cs typeface="Calibri" panose="020F0502020204030204" charset="0"/>
                <a:sym typeface="+mn-ea"/>
              </a:rPr>
              <a:t>which technical solution solves which technical problem and achieves which technical effect</a:t>
            </a:r>
            <a:r>
              <a:rPr lang="en-US" altLang="zh-CN">
                <a:ln>
                  <a:noFill/>
                  <a:prstDash val="sysDot"/>
                </a:ln>
                <a:latin typeface="Calibri" panose="020F0502020204030204" charset="0"/>
                <a:cs typeface="Calibri" panose="020F0502020204030204" charset="0"/>
                <a:sym typeface="+mn-ea"/>
              </a:rPr>
              <a:t>”, and use technical evolution indicators to screen important pathways, providing comprehensive decision support for technology layout.</a:t>
            </a:r>
            <a:endParaRPr lang="en-US" altLang="zh-CN">
              <a:ln>
                <a:noFill/>
                <a:prstDash val="sysDot"/>
              </a:ln>
              <a:latin typeface="Calibri" panose="020F0502020204030204" charset="0"/>
              <a:cs typeface="Calibri" panose="020F05020202040302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2032000" cy="1219200"/>
            <a:chOff x="0" y="0"/>
            <a:chExt cx="4064000" cy="2438400"/>
          </a:xfrm>
        </p:grpSpPr>
        <p:sp>
          <p:nvSpPr>
            <p:cNvPr id="10" name="直角三角形 9"/>
            <p:cNvSpPr/>
            <p:nvPr/>
          </p:nvSpPr>
          <p:spPr>
            <a:xfrm rot="10800000" flipH="1">
              <a:off x="0" y="0"/>
              <a:ext cx="4064000" cy="24384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sp>
        <p:nvSpPr>
          <p:cNvPr id="11" name="文本框 10"/>
          <p:cNvSpPr txBox="1"/>
          <p:nvPr/>
        </p:nvSpPr>
        <p:spPr>
          <a:xfrm>
            <a:off x="3617253" y="468869"/>
            <a:ext cx="5348605" cy="583565"/>
          </a:xfrm>
          <a:prstGeom prst="rect">
            <a:avLst/>
          </a:prstGeom>
          <a:noFill/>
        </p:spPr>
        <p:txBody>
          <a:bodyPr wrap="none"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l"/>
            <a:r>
              <a:rPr lang="en-US" altLang="zh-CN" sz="3200">
                <a:solidFill>
                  <a:srgbClr val="003BA3"/>
                </a:solidFill>
                <a:latin typeface="Calibri" panose="020F0502020204030204" charset="0"/>
                <a:ea typeface="+mn-ea"/>
                <a:cs typeface="Calibri" panose="020F0502020204030204" charset="0"/>
                <a:sym typeface="+mn-lt"/>
              </a:rPr>
              <a:t>5-2 </a:t>
            </a:r>
            <a:r>
              <a:rPr lang="en-US" altLang="zh-CN" sz="3200" dirty="0">
                <a:solidFill>
                  <a:srgbClr val="003BA3"/>
                </a:solidFill>
                <a:latin typeface="Calibri" panose="020F0502020204030204" charset="0"/>
                <a:ea typeface="+mn-ea"/>
                <a:cs typeface="Calibri" panose="020F0502020204030204" charset="0"/>
                <a:sym typeface="+mn-lt"/>
              </a:rPr>
              <a:t>Shortcomings and Outlooks</a:t>
            </a:r>
            <a:endParaRPr lang="en-US" altLang="zh-CN" sz="3200" dirty="0">
              <a:solidFill>
                <a:srgbClr val="003BA3"/>
              </a:solidFill>
              <a:latin typeface="Calibri" panose="020F0502020204030204" charset="0"/>
              <a:ea typeface="+mn-ea"/>
              <a:cs typeface="Calibri" panose="020F0502020204030204" charset="0"/>
              <a:sym typeface="+mn-lt"/>
            </a:endParaRPr>
          </a:p>
        </p:txBody>
      </p:sp>
      <p:grpSp>
        <p:nvGrpSpPr>
          <p:cNvPr id="3" name="组合 2"/>
          <p:cNvGrpSpPr/>
          <p:nvPr>
            <p:custDataLst>
              <p:tags r:id="rId1"/>
            </p:custDataLst>
          </p:nvPr>
        </p:nvGrpSpPr>
        <p:grpSpPr>
          <a:xfrm>
            <a:off x="1484670" y="1466858"/>
            <a:ext cx="9572625" cy="5017782"/>
            <a:chOff x="2149691" y="755299"/>
            <a:chExt cx="8554362" cy="5017782"/>
          </a:xfrm>
        </p:grpSpPr>
        <p:grpSp>
          <p:nvGrpSpPr>
            <p:cNvPr id="6" name="组合 5"/>
            <p:cNvGrpSpPr/>
            <p:nvPr/>
          </p:nvGrpSpPr>
          <p:grpSpPr>
            <a:xfrm>
              <a:off x="2149691" y="755299"/>
              <a:ext cx="8554362" cy="1511935"/>
              <a:chOff x="2149691" y="755299"/>
              <a:chExt cx="8554362" cy="1511935"/>
            </a:xfrm>
          </p:grpSpPr>
          <p:sp>
            <p:nvSpPr>
              <p:cNvPr id="21" name="矩形 20"/>
              <p:cNvSpPr/>
              <p:nvPr>
                <p:custDataLst>
                  <p:tags r:id="rId2"/>
                </p:custDataLst>
              </p:nvPr>
            </p:nvSpPr>
            <p:spPr>
              <a:xfrm>
                <a:off x="2149692" y="755299"/>
                <a:ext cx="8470067" cy="1493576"/>
              </a:xfrm>
              <a:prstGeom prst="rect">
                <a:avLst/>
              </a:prstGeom>
              <a:solidFill>
                <a:schemeClr val="bg1"/>
              </a:solidFill>
              <a:ln w="24574">
                <a:solidFill>
                  <a:srgbClr val="003BA3"/>
                </a:solidFill>
              </a:ln>
              <a:effectLst/>
            </p:spPr>
            <p:style>
              <a:lnRef idx="2">
                <a:schemeClr val="accent1">
                  <a:shade val="50000"/>
                </a:schemeClr>
              </a:lnRef>
              <a:fillRef idx="1">
                <a:schemeClr val="accent1"/>
              </a:fillRef>
              <a:effectRef idx="0">
                <a:schemeClr val="accent1"/>
              </a:effectRef>
              <a:fontRef idx="minor">
                <a:schemeClr val="lt1"/>
              </a:fontRef>
            </p:style>
            <p:txBody>
              <a:bodyPr lIns="78638" tIns="39319" rIns="78638" bIns="39319"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50">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endParaRPr>
              </a:p>
            </p:txBody>
          </p:sp>
          <p:sp>
            <p:nvSpPr>
              <p:cNvPr id="22" name="矩形: 单圆角 21"/>
              <p:cNvSpPr/>
              <p:nvPr>
                <p:custDataLst>
                  <p:tags r:id="rId3"/>
                </p:custDataLst>
              </p:nvPr>
            </p:nvSpPr>
            <p:spPr>
              <a:xfrm flipV="1">
                <a:off x="2149691" y="755299"/>
                <a:ext cx="824804" cy="587062"/>
              </a:xfrm>
              <a:prstGeom prst="round1Rect">
                <a:avLst>
                  <a:gd name="adj" fmla="val 47364"/>
                </a:avLst>
              </a:prstGeom>
              <a:solidFill>
                <a:srgbClr val="003BA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8638" tIns="39319" rIns="78638" bIns="39319"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50">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endParaRPr>
              </a:p>
            </p:txBody>
          </p:sp>
          <p:sp>
            <p:nvSpPr>
              <p:cNvPr id="23" name="文本框 8"/>
              <p:cNvSpPr txBox="1"/>
              <p:nvPr>
                <p:custDataLst>
                  <p:tags r:id="rId4"/>
                </p:custDataLst>
              </p:nvPr>
            </p:nvSpPr>
            <p:spPr>
              <a:xfrm>
                <a:off x="3089394" y="832769"/>
                <a:ext cx="6833843" cy="509905"/>
              </a:xfrm>
              <a:prstGeom prst="rect">
                <a:avLst/>
              </a:prstGeom>
              <a:noFill/>
              <a:effectLst/>
            </p:spPr>
            <p:txBody>
              <a:bodyPr wrap="square" lIns="78638" tIns="39319" rIns="78638" bIns="39319">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rPr>
                  <a:t>Data source is singular, and the coverage of technological elements is not yet comprehensive.</a:t>
                </a:r>
                <a:endParaRPr lang="en-US" altLang="zh-CN" dirty="0">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endParaRPr>
              </a:p>
            </p:txBody>
          </p:sp>
          <p:sp>
            <p:nvSpPr>
              <p:cNvPr id="24" name="文本框 9"/>
              <p:cNvSpPr txBox="1"/>
              <p:nvPr>
                <p:custDataLst>
                  <p:tags r:id="rId5"/>
                </p:custDataLst>
              </p:nvPr>
            </p:nvSpPr>
            <p:spPr>
              <a:xfrm>
                <a:off x="2187143" y="1415064"/>
                <a:ext cx="8516910" cy="852170"/>
              </a:xfrm>
              <a:prstGeom prst="rect">
                <a:avLst/>
              </a:prstGeom>
              <a:noFill/>
              <a:effectLst/>
            </p:spPr>
            <p:txBody>
              <a:bodyPr wrap="square" lIns="78638" tIns="39319" rIns="78638" bIns="3931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rtl="0">
                  <a:lnSpc>
                    <a:spcPct val="120000"/>
                  </a:lnSpc>
                  <a:spcBef>
                    <a:spcPts val="0"/>
                  </a:spcBef>
                  <a:buNone/>
                </a:pPr>
                <a:r>
                  <a:rPr lang="en-US" altLang="zh-CN" sz="1400" dirty="0">
                    <a:solidFill>
                      <a:schemeClr val="tx1">
                        <a:lumMod val="85000"/>
                        <a:lumOff val="15000"/>
                      </a:schemeClr>
                    </a:solidFill>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rPr>
                  <a:t>Integrate multiple source data (such as scientific research papers, technical reports, market data, etc.), refining the classification dimensions of PSE (such as by device, material, structure, etc.), and enhancing the comprehensiveness and accuracy of element extraction.</a:t>
                </a:r>
                <a:endParaRPr lang="en-US" altLang="zh-CN" sz="1400" dirty="0">
                  <a:solidFill>
                    <a:schemeClr val="tx1">
                      <a:lumMod val="85000"/>
                      <a:lumOff val="15000"/>
                    </a:schemeClr>
                  </a:solidFill>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endParaRPr>
              </a:p>
            </p:txBody>
          </p:sp>
          <p:sp>
            <p:nvSpPr>
              <p:cNvPr id="25" name="文本框 10"/>
              <p:cNvSpPr txBox="1"/>
              <p:nvPr>
                <p:custDataLst>
                  <p:tags r:id="rId6"/>
                </p:custDataLst>
              </p:nvPr>
            </p:nvSpPr>
            <p:spPr>
              <a:xfrm>
                <a:off x="2264421" y="808450"/>
                <a:ext cx="1324512" cy="449969"/>
              </a:xfrm>
              <a:prstGeom prst="rect">
                <a:avLst/>
              </a:prstGeom>
              <a:noFill/>
              <a:effectLst/>
            </p:spPr>
            <p:txBody>
              <a:bodyPr wrap="square" lIns="78638" tIns="39319" rIns="78638" bIns="3931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10" dirty="0">
                    <a:solidFill>
                      <a:schemeClr val="bg1"/>
                    </a:solidFill>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rPr>
                  <a:t>01</a:t>
                </a:r>
                <a:endParaRPr lang="en-US" altLang="zh-CN" sz="2410" dirty="0">
                  <a:solidFill>
                    <a:schemeClr val="bg1"/>
                  </a:solidFill>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endParaRPr>
              </a:p>
            </p:txBody>
          </p:sp>
        </p:grpSp>
        <p:grpSp>
          <p:nvGrpSpPr>
            <p:cNvPr id="7" name="组合 6"/>
            <p:cNvGrpSpPr/>
            <p:nvPr/>
          </p:nvGrpSpPr>
          <p:grpSpPr>
            <a:xfrm>
              <a:off x="2149691" y="2508281"/>
              <a:ext cx="8470068" cy="1493576"/>
              <a:chOff x="2149691" y="469931"/>
              <a:chExt cx="8470068" cy="1493576"/>
            </a:xfrm>
          </p:grpSpPr>
          <p:sp>
            <p:nvSpPr>
              <p:cNvPr id="16" name="矩形 15"/>
              <p:cNvSpPr/>
              <p:nvPr>
                <p:custDataLst>
                  <p:tags r:id="rId7"/>
                </p:custDataLst>
              </p:nvPr>
            </p:nvSpPr>
            <p:spPr>
              <a:xfrm>
                <a:off x="2149692" y="469931"/>
                <a:ext cx="8470067" cy="1493576"/>
              </a:xfrm>
              <a:prstGeom prst="rect">
                <a:avLst/>
              </a:prstGeom>
              <a:solidFill>
                <a:schemeClr val="bg1"/>
              </a:solidFill>
              <a:ln w="24574">
                <a:solidFill>
                  <a:srgbClr val="003BA3"/>
                </a:solidFill>
              </a:ln>
              <a:effectLst/>
            </p:spPr>
            <p:style>
              <a:lnRef idx="2">
                <a:schemeClr val="accent1">
                  <a:shade val="50000"/>
                </a:schemeClr>
              </a:lnRef>
              <a:fillRef idx="1">
                <a:schemeClr val="accent1"/>
              </a:fillRef>
              <a:effectRef idx="0">
                <a:schemeClr val="accent1"/>
              </a:effectRef>
              <a:fontRef idx="minor">
                <a:schemeClr val="lt1"/>
              </a:fontRef>
            </p:style>
            <p:txBody>
              <a:bodyPr lIns="78638" tIns="39319" rIns="78638" bIns="39319"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50">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endParaRPr>
              </a:p>
            </p:txBody>
          </p:sp>
          <p:sp>
            <p:nvSpPr>
              <p:cNvPr id="17" name="矩形: 单圆角 16"/>
              <p:cNvSpPr/>
              <p:nvPr>
                <p:custDataLst>
                  <p:tags r:id="rId8"/>
                </p:custDataLst>
              </p:nvPr>
            </p:nvSpPr>
            <p:spPr>
              <a:xfrm flipV="1">
                <a:off x="2149691" y="469931"/>
                <a:ext cx="824804" cy="587062"/>
              </a:xfrm>
              <a:prstGeom prst="round1Rect">
                <a:avLst>
                  <a:gd name="adj" fmla="val 47364"/>
                </a:avLst>
              </a:prstGeom>
              <a:solidFill>
                <a:srgbClr val="003BA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8638" tIns="39319" rIns="78638" bIns="39319"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50">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endParaRPr>
              </a:p>
            </p:txBody>
          </p:sp>
          <p:sp>
            <p:nvSpPr>
              <p:cNvPr id="18" name="文本框 20"/>
              <p:cNvSpPr txBox="1"/>
              <p:nvPr>
                <p:custDataLst>
                  <p:tags r:id="rId9"/>
                </p:custDataLst>
              </p:nvPr>
            </p:nvSpPr>
            <p:spPr>
              <a:xfrm>
                <a:off x="3089394" y="539146"/>
                <a:ext cx="6995567" cy="631190"/>
              </a:xfrm>
              <a:prstGeom prst="rect">
                <a:avLst/>
              </a:prstGeom>
              <a:noFill/>
              <a:effectLst/>
            </p:spPr>
            <p:txBody>
              <a:bodyPr wrap="square" lIns="78638" tIns="39319" rIns="78638" bIns="3931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rPr>
                  <a:t>Differences in writing habits between Chinese and English patents may affect the accuracy of  technological element positioning strategies</a:t>
                </a:r>
                <a:endParaRPr lang="en-US" altLang="zh-CN" dirty="0">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endParaRPr>
              </a:p>
            </p:txBody>
          </p:sp>
          <p:sp>
            <p:nvSpPr>
              <p:cNvPr id="19" name="文本框 21"/>
              <p:cNvSpPr txBox="1"/>
              <p:nvPr>
                <p:custDataLst>
                  <p:tags r:id="rId10"/>
                </p:custDataLst>
              </p:nvPr>
            </p:nvSpPr>
            <p:spPr>
              <a:xfrm>
                <a:off x="2286170" y="1129580"/>
                <a:ext cx="8197112" cy="723265"/>
              </a:xfrm>
              <a:prstGeom prst="rect">
                <a:avLst/>
              </a:prstGeom>
              <a:noFill/>
              <a:effectLst/>
            </p:spPr>
            <p:txBody>
              <a:bodyPr wrap="square" lIns="78638" tIns="39319" rIns="78638" bIns="3931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rtl="0">
                  <a:lnSpc>
                    <a:spcPct val="150000"/>
                  </a:lnSpc>
                  <a:spcBef>
                    <a:spcPts val="0"/>
                  </a:spcBef>
                  <a:buNone/>
                </a:pPr>
                <a:r>
                  <a:rPr lang="en-US" altLang="zh-CN" sz="1400" dirty="0">
                    <a:solidFill>
                      <a:schemeClr val="tx1">
                        <a:lumMod val="85000"/>
                        <a:lumOff val="15000"/>
                      </a:schemeClr>
                    </a:solidFill>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rPr>
                  <a:t>Design differentiated positioning strategies for Chinese and English  patents to improve the accuracy of technological element extraction.</a:t>
                </a:r>
                <a:endParaRPr lang="en-US" altLang="zh-CN" sz="1400" dirty="0">
                  <a:solidFill>
                    <a:schemeClr val="tx1">
                      <a:lumMod val="85000"/>
                      <a:lumOff val="15000"/>
                    </a:schemeClr>
                  </a:solidFill>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endParaRPr>
              </a:p>
            </p:txBody>
          </p:sp>
          <p:sp>
            <p:nvSpPr>
              <p:cNvPr id="20" name="文本框 22"/>
              <p:cNvSpPr txBox="1"/>
              <p:nvPr>
                <p:custDataLst>
                  <p:tags r:id="rId11"/>
                </p:custDataLst>
              </p:nvPr>
            </p:nvSpPr>
            <p:spPr>
              <a:xfrm>
                <a:off x="2264421" y="538477"/>
                <a:ext cx="1324512" cy="449969"/>
              </a:xfrm>
              <a:prstGeom prst="rect">
                <a:avLst/>
              </a:prstGeom>
              <a:noFill/>
              <a:effectLst/>
            </p:spPr>
            <p:txBody>
              <a:bodyPr wrap="square" lIns="78638" tIns="39319" rIns="78638" bIns="3931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10" dirty="0">
                    <a:solidFill>
                      <a:schemeClr val="bg1"/>
                    </a:solidFill>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rPr>
                  <a:t>02</a:t>
                </a:r>
                <a:endParaRPr lang="en-US" altLang="zh-CN" sz="2410" dirty="0">
                  <a:solidFill>
                    <a:schemeClr val="bg1"/>
                  </a:solidFill>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endParaRPr>
              </a:p>
            </p:txBody>
          </p:sp>
        </p:grpSp>
        <p:grpSp>
          <p:nvGrpSpPr>
            <p:cNvPr id="8" name="组合 7"/>
            <p:cNvGrpSpPr/>
            <p:nvPr/>
          </p:nvGrpSpPr>
          <p:grpSpPr>
            <a:xfrm>
              <a:off x="2149691" y="4261262"/>
              <a:ext cx="8470068" cy="1511819"/>
              <a:chOff x="2149691" y="184562"/>
              <a:chExt cx="8470068" cy="1511819"/>
            </a:xfrm>
          </p:grpSpPr>
          <p:sp>
            <p:nvSpPr>
              <p:cNvPr id="9" name="矩形 8"/>
              <p:cNvSpPr/>
              <p:nvPr>
                <p:custDataLst>
                  <p:tags r:id="rId12"/>
                </p:custDataLst>
              </p:nvPr>
            </p:nvSpPr>
            <p:spPr>
              <a:xfrm>
                <a:off x="2149692" y="184562"/>
                <a:ext cx="8470067" cy="1493576"/>
              </a:xfrm>
              <a:prstGeom prst="rect">
                <a:avLst/>
              </a:prstGeom>
              <a:solidFill>
                <a:schemeClr val="bg1"/>
              </a:solidFill>
              <a:ln w="24574">
                <a:solidFill>
                  <a:srgbClr val="003BA3"/>
                </a:solidFill>
              </a:ln>
              <a:effectLst/>
            </p:spPr>
            <p:style>
              <a:lnRef idx="2">
                <a:schemeClr val="accent1">
                  <a:shade val="50000"/>
                </a:schemeClr>
              </a:lnRef>
              <a:fillRef idx="1">
                <a:schemeClr val="accent1"/>
              </a:fillRef>
              <a:effectRef idx="0">
                <a:schemeClr val="accent1"/>
              </a:effectRef>
              <a:fontRef idx="minor">
                <a:schemeClr val="lt1"/>
              </a:fontRef>
            </p:style>
            <p:txBody>
              <a:bodyPr lIns="78638" tIns="39319" rIns="78638" bIns="39319"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50">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endParaRPr>
              </a:p>
            </p:txBody>
          </p:sp>
          <p:sp>
            <p:nvSpPr>
              <p:cNvPr id="12" name="矩形: 单圆角 11"/>
              <p:cNvSpPr/>
              <p:nvPr>
                <p:custDataLst>
                  <p:tags r:id="rId13"/>
                </p:custDataLst>
              </p:nvPr>
            </p:nvSpPr>
            <p:spPr>
              <a:xfrm flipV="1">
                <a:off x="2149691" y="184562"/>
                <a:ext cx="824804" cy="587062"/>
              </a:xfrm>
              <a:prstGeom prst="round1Rect">
                <a:avLst>
                  <a:gd name="adj" fmla="val 47364"/>
                </a:avLst>
              </a:prstGeom>
              <a:solidFill>
                <a:srgbClr val="003BA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8638" tIns="39319" rIns="78638" bIns="39319"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50">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endParaRPr>
              </a:p>
            </p:txBody>
          </p:sp>
          <p:sp>
            <p:nvSpPr>
              <p:cNvPr id="13" name="文本框 32"/>
              <p:cNvSpPr txBox="1"/>
              <p:nvPr>
                <p:custDataLst>
                  <p:tags r:id="rId14"/>
                </p:custDataLst>
              </p:nvPr>
            </p:nvSpPr>
            <p:spPr>
              <a:xfrm>
                <a:off x="3089394" y="269017"/>
                <a:ext cx="6881509" cy="631190"/>
              </a:xfrm>
              <a:prstGeom prst="rect">
                <a:avLst/>
              </a:prstGeom>
              <a:noFill/>
              <a:effectLst/>
            </p:spPr>
            <p:txBody>
              <a:bodyPr wrap="square" lIns="78638" tIns="39319" rIns="78638" bIns="3931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rPr>
                  <a:t>Correlations between topics and differences in quantity distribution may lead to bias in dynamic indicator analysis</a:t>
                </a:r>
                <a:endParaRPr lang="en-US" altLang="zh-CN" dirty="0">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endParaRPr>
              </a:p>
            </p:txBody>
          </p:sp>
          <p:sp>
            <p:nvSpPr>
              <p:cNvPr id="14" name="文本框 33"/>
              <p:cNvSpPr txBox="1"/>
              <p:nvPr>
                <p:custDataLst>
                  <p:tags r:id="rId15"/>
                </p:custDataLst>
              </p:nvPr>
            </p:nvSpPr>
            <p:spPr>
              <a:xfrm>
                <a:off x="2286170" y="844211"/>
                <a:ext cx="8197112" cy="852170"/>
              </a:xfrm>
              <a:prstGeom prst="rect">
                <a:avLst/>
              </a:prstGeom>
              <a:noFill/>
              <a:effectLst/>
            </p:spPr>
            <p:txBody>
              <a:bodyPr wrap="square" lIns="78638" tIns="39319" rIns="78638" bIns="3931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rtl="0">
                  <a:lnSpc>
                    <a:spcPct val="120000"/>
                  </a:lnSpc>
                  <a:spcBef>
                    <a:spcPts val="0"/>
                  </a:spcBef>
                  <a:buNone/>
                </a:pPr>
                <a:r>
                  <a:rPr lang="en-US" altLang="zh-CN" sz="1400" dirty="0">
                    <a:solidFill>
                      <a:schemeClr val="tx1">
                        <a:lumMod val="85000"/>
                        <a:lumOff val="15000"/>
                      </a:schemeClr>
                    </a:solidFill>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rPr>
                  <a:t>Explore more optimal topic modeling methods, design targeted indicators for different technical elements, enhance the scientific nature of the analysis indicators, and verify the applicability of this method in fields such as high-end manufacturing and key materials. And take more into account the attribute of patents as a commercialization strategy.</a:t>
                </a:r>
                <a:endParaRPr lang="en-US" altLang="zh-CN" sz="1400" dirty="0">
                  <a:solidFill>
                    <a:schemeClr val="tx1">
                      <a:lumMod val="85000"/>
                      <a:lumOff val="15000"/>
                    </a:schemeClr>
                  </a:solidFill>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endParaRPr>
              </a:p>
            </p:txBody>
          </p:sp>
          <p:sp>
            <p:nvSpPr>
              <p:cNvPr id="15" name="文本框 34"/>
              <p:cNvSpPr txBox="1"/>
              <p:nvPr>
                <p:custDataLst>
                  <p:tags r:id="rId16"/>
                </p:custDataLst>
              </p:nvPr>
            </p:nvSpPr>
            <p:spPr>
              <a:xfrm>
                <a:off x="2264421" y="253108"/>
                <a:ext cx="1324512" cy="449969"/>
              </a:xfrm>
              <a:prstGeom prst="rect">
                <a:avLst/>
              </a:prstGeom>
              <a:noFill/>
              <a:effectLst/>
            </p:spPr>
            <p:txBody>
              <a:bodyPr wrap="square" lIns="78638" tIns="39319" rIns="78638" bIns="3931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10" dirty="0">
                    <a:solidFill>
                      <a:schemeClr val="bg1"/>
                    </a:solidFill>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rPr>
                  <a:t>03</a:t>
                </a:r>
                <a:endParaRPr lang="en-US" altLang="zh-CN" sz="2410" dirty="0">
                  <a:solidFill>
                    <a:schemeClr val="bg1"/>
                  </a:solidFill>
                  <a:latin typeface="Calibri" panose="020F0502020204030204" charset="0"/>
                  <a:ea typeface="思源黑体 CN Medium" panose="020B0600000000000000" pitchFamily="34" charset="-122"/>
                  <a:cs typeface="Calibri" panose="020F0502020204030204" charset="0"/>
                  <a:sym typeface="思源黑体 CN Medium" panose="020B0600000000000000"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rot="10800000" flipV="1">
            <a:off x="8128000" y="4419600"/>
            <a:ext cx="4064000" cy="24384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10" name="直角三角形 9"/>
          <p:cNvSpPr/>
          <p:nvPr/>
        </p:nvSpPr>
        <p:spPr>
          <a:xfrm rot="10800000" flipH="1">
            <a:off x="0" y="0"/>
            <a:ext cx="4064000" cy="24384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7" name="直角三角形 6"/>
          <p:cNvSpPr/>
          <p:nvPr/>
        </p:nvSpPr>
        <p:spPr>
          <a:xfrm rot="10800000" flipV="1">
            <a:off x="8382000" y="4648200"/>
            <a:ext cx="3810000" cy="22098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grpSp>
        <p:nvGrpSpPr>
          <p:cNvPr id="53" name="组合 52"/>
          <p:cNvGrpSpPr/>
          <p:nvPr/>
        </p:nvGrpSpPr>
        <p:grpSpPr>
          <a:xfrm>
            <a:off x="2277115" y="1466820"/>
            <a:ext cx="7520940" cy="2135505"/>
            <a:chOff x="2277115" y="628546"/>
            <a:chExt cx="7520940" cy="2135505"/>
          </a:xfrm>
        </p:grpSpPr>
        <p:sp>
          <p:nvSpPr>
            <p:cNvPr id="54" name="文本框 53"/>
            <p:cNvSpPr txBox="1"/>
            <p:nvPr/>
          </p:nvSpPr>
          <p:spPr>
            <a:xfrm>
              <a:off x="2277115" y="1845841"/>
              <a:ext cx="7520940" cy="918210"/>
            </a:xfrm>
            <a:prstGeom prst="rect">
              <a:avLst/>
            </a:prstGeom>
            <a:noFill/>
            <a:effectLst/>
          </p:spPr>
          <p:txBody>
            <a:bodyPr wrap="square" lIns="118872" tIns="59436" rIns="118872" bIns="59436"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ctr"/>
              <a:r>
                <a:rPr lang="en-US" altLang="zh-CN" sz="5200">
                  <a:solidFill>
                    <a:srgbClr val="003BA3"/>
                  </a:solidFill>
                  <a:latin typeface="Calibri" panose="020F0502020204030204" charset="0"/>
                  <a:cs typeface="Calibri" panose="020F0502020204030204" charset="0"/>
                  <a:sym typeface="+mn-lt"/>
                </a:rPr>
                <a:t>References</a:t>
              </a:r>
              <a:endParaRPr lang="en-US" altLang="zh-CN" sz="2000">
                <a:solidFill>
                  <a:schemeClr val="tx1"/>
                </a:solidFill>
                <a:latin typeface="Calibri" panose="020F0502020204030204" charset="0"/>
                <a:ea typeface="+mn-ea"/>
                <a:cs typeface="Calibri" panose="020F0502020204030204" charset="0"/>
                <a:sym typeface="+mn-lt"/>
              </a:endParaRPr>
            </a:p>
          </p:txBody>
        </p:sp>
        <p:sp>
          <p:nvSpPr>
            <p:cNvPr id="56" name="文本框 55"/>
            <p:cNvSpPr txBox="1"/>
            <p:nvPr/>
          </p:nvSpPr>
          <p:spPr>
            <a:xfrm>
              <a:off x="5584193" y="628546"/>
              <a:ext cx="906780" cy="918210"/>
            </a:xfrm>
            <a:prstGeom prst="rect">
              <a:avLst/>
            </a:prstGeom>
            <a:noFill/>
            <a:effectLst/>
          </p:spPr>
          <p:txBody>
            <a:bodyPr wrap="none" lIns="118872" tIns="59436" rIns="118872" bIns="59436"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r>
                <a:rPr lang="en-US" altLang="zh-CN" sz="5200">
                  <a:solidFill>
                    <a:srgbClr val="003BA3"/>
                  </a:solidFill>
                  <a:latin typeface="Calibri" panose="020F0502020204030204" charset="0"/>
                  <a:ea typeface="+mn-ea"/>
                  <a:cs typeface="Calibri" panose="020F0502020204030204" charset="0"/>
                  <a:sym typeface="+mn-lt"/>
                </a:rPr>
                <a:t>06</a:t>
              </a:r>
              <a:endParaRPr lang="en-US" altLang="zh-CN" sz="5200" dirty="0">
                <a:solidFill>
                  <a:srgbClr val="003BA3"/>
                </a:solidFill>
                <a:latin typeface="Calibri" panose="020F0502020204030204" charset="0"/>
                <a:ea typeface="+mn-ea"/>
                <a:cs typeface="Calibri" panose="020F0502020204030204" charset="0"/>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3885" y="222250"/>
            <a:ext cx="11073130" cy="663575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Calibri" panose="020F0502020204030204" charset="0"/>
              <a:cs typeface="Calibri" panose="020F0502020204030204" charset="0"/>
              <a:sym typeface="+mn-lt"/>
            </a:endParaRPr>
          </a:p>
        </p:txBody>
      </p:sp>
      <p:grpSp>
        <p:nvGrpSpPr>
          <p:cNvPr id="2" name="组合 1"/>
          <p:cNvGrpSpPr/>
          <p:nvPr/>
        </p:nvGrpSpPr>
        <p:grpSpPr>
          <a:xfrm>
            <a:off x="-111125" y="-195580"/>
            <a:ext cx="2032000" cy="1219200"/>
            <a:chOff x="0" y="0"/>
            <a:chExt cx="4064000" cy="2438400"/>
          </a:xfrm>
          <a:solidFill>
            <a:srgbClr val="003BA3"/>
          </a:solidFill>
        </p:grpSpPr>
        <p:sp>
          <p:nvSpPr>
            <p:cNvPr id="10" name="直角三角形 9"/>
            <p:cNvSpPr/>
            <p:nvPr/>
          </p:nvSpPr>
          <p:spPr>
            <a:xfrm rot="10800000" flipH="1">
              <a:off x="0" y="0"/>
              <a:ext cx="4064000" cy="2438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sp>
        <p:nvSpPr>
          <p:cNvPr id="29" name="Oval 35"/>
          <p:cNvSpPr/>
          <p:nvPr/>
        </p:nvSpPr>
        <p:spPr>
          <a:xfrm>
            <a:off x="6320473" y="4376147"/>
            <a:ext cx="803910" cy="748030"/>
          </a:xfrm>
          <a:custGeom>
            <a:avLst/>
            <a:gdLst>
              <a:gd name="T0" fmla="*/ 10400 w 12000"/>
              <a:gd name="T1" fmla="*/ 11200 h 11200"/>
              <a:gd name="T2" fmla="*/ 1600 w 12000"/>
              <a:gd name="T3" fmla="*/ 11200 h 11200"/>
              <a:gd name="T4" fmla="*/ 0 w 12000"/>
              <a:gd name="T5" fmla="*/ 9600 h 11200"/>
              <a:gd name="T6" fmla="*/ 0 w 12000"/>
              <a:gd name="T7" fmla="*/ 1600 h 11200"/>
              <a:gd name="T8" fmla="*/ 1600 w 12000"/>
              <a:gd name="T9" fmla="*/ 0 h 11200"/>
              <a:gd name="T10" fmla="*/ 10400 w 12000"/>
              <a:gd name="T11" fmla="*/ 0 h 11200"/>
              <a:gd name="T12" fmla="*/ 12000 w 12000"/>
              <a:gd name="T13" fmla="*/ 1600 h 11200"/>
              <a:gd name="T14" fmla="*/ 12000 w 12000"/>
              <a:gd name="T15" fmla="*/ 9600 h 11200"/>
              <a:gd name="T16" fmla="*/ 10400 w 12000"/>
              <a:gd name="T17" fmla="*/ 11200 h 11200"/>
              <a:gd name="T18" fmla="*/ 1600 w 12000"/>
              <a:gd name="T19" fmla="*/ 800 h 11200"/>
              <a:gd name="T20" fmla="*/ 800 w 12000"/>
              <a:gd name="T21" fmla="*/ 1600 h 11200"/>
              <a:gd name="T22" fmla="*/ 800 w 12000"/>
              <a:gd name="T23" fmla="*/ 9600 h 11200"/>
              <a:gd name="T24" fmla="*/ 1600 w 12000"/>
              <a:gd name="T25" fmla="*/ 10400 h 11200"/>
              <a:gd name="T26" fmla="*/ 10400 w 12000"/>
              <a:gd name="T27" fmla="*/ 10400 h 11200"/>
              <a:gd name="T28" fmla="*/ 11200 w 12000"/>
              <a:gd name="T29" fmla="*/ 9600 h 11200"/>
              <a:gd name="T30" fmla="*/ 11200 w 12000"/>
              <a:gd name="T31" fmla="*/ 1600 h 11200"/>
              <a:gd name="T32" fmla="*/ 10400 w 12000"/>
              <a:gd name="T33" fmla="*/ 800 h 11200"/>
              <a:gd name="T34" fmla="*/ 1600 w 12000"/>
              <a:gd name="T35" fmla="*/ 800 h 11200"/>
              <a:gd name="T36" fmla="*/ 6000 w 12000"/>
              <a:gd name="T37" fmla="*/ 7200 h 11200"/>
              <a:gd name="T38" fmla="*/ 3200 w 12000"/>
              <a:gd name="T39" fmla="*/ 4600 h 11200"/>
              <a:gd name="T40" fmla="*/ 3200 w 12000"/>
              <a:gd name="T41" fmla="*/ 2400 h 11200"/>
              <a:gd name="T42" fmla="*/ 4000 w 12000"/>
              <a:gd name="T43" fmla="*/ 2400 h 11200"/>
              <a:gd name="T44" fmla="*/ 4000 w 12000"/>
              <a:gd name="T45" fmla="*/ 4600 h 11200"/>
              <a:gd name="T46" fmla="*/ 6000 w 12000"/>
              <a:gd name="T47" fmla="*/ 6400 h 11200"/>
              <a:gd name="T48" fmla="*/ 8000 w 12000"/>
              <a:gd name="T49" fmla="*/ 4600 h 11200"/>
              <a:gd name="T50" fmla="*/ 8000 w 12000"/>
              <a:gd name="T51" fmla="*/ 2400 h 11200"/>
              <a:gd name="T52" fmla="*/ 8800 w 12000"/>
              <a:gd name="T53" fmla="*/ 2400 h 11200"/>
              <a:gd name="T54" fmla="*/ 8800 w 12000"/>
              <a:gd name="T55" fmla="*/ 4600 h 11200"/>
              <a:gd name="T56" fmla="*/ 6000 w 12000"/>
              <a:gd name="T57" fmla="*/ 7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00" h="11200">
                <a:moveTo>
                  <a:pt x="10400" y="11200"/>
                </a:moveTo>
                <a:lnTo>
                  <a:pt x="1600" y="11200"/>
                </a:lnTo>
                <a:cubicBezTo>
                  <a:pt x="718" y="11200"/>
                  <a:pt x="0" y="10482"/>
                  <a:pt x="0" y="9600"/>
                </a:cubicBezTo>
                <a:lnTo>
                  <a:pt x="0" y="1600"/>
                </a:lnTo>
                <a:cubicBezTo>
                  <a:pt x="0" y="718"/>
                  <a:pt x="718" y="0"/>
                  <a:pt x="1600" y="0"/>
                </a:cubicBezTo>
                <a:lnTo>
                  <a:pt x="10400" y="0"/>
                </a:lnTo>
                <a:cubicBezTo>
                  <a:pt x="11282" y="0"/>
                  <a:pt x="12000" y="718"/>
                  <a:pt x="12000" y="1600"/>
                </a:cubicBezTo>
                <a:lnTo>
                  <a:pt x="12000" y="9600"/>
                </a:lnTo>
                <a:cubicBezTo>
                  <a:pt x="12000" y="10482"/>
                  <a:pt x="11282" y="11200"/>
                  <a:pt x="10400" y="11200"/>
                </a:cubicBezTo>
                <a:close/>
                <a:moveTo>
                  <a:pt x="1600" y="800"/>
                </a:moveTo>
                <a:cubicBezTo>
                  <a:pt x="1159" y="800"/>
                  <a:pt x="800" y="1159"/>
                  <a:pt x="800" y="1600"/>
                </a:cubicBezTo>
                <a:lnTo>
                  <a:pt x="800" y="9600"/>
                </a:lnTo>
                <a:cubicBezTo>
                  <a:pt x="800" y="10042"/>
                  <a:pt x="1159" y="10400"/>
                  <a:pt x="1600" y="10400"/>
                </a:cubicBezTo>
                <a:lnTo>
                  <a:pt x="10400" y="10400"/>
                </a:lnTo>
                <a:cubicBezTo>
                  <a:pt x="10842" y="10400"/>
                  <a:pt x="11200" y="10042"/>
                  <a:pt x="11200" y="9600"/>
                </a:cubicBezTo>
                <a:lnTo>
                  <a:pt x="11200" y="1600"/>
                </a:lnTo>
                <a:cubicBezTo>
                  <a:pt x="11200" y="1159"/>
                  <a:pt x="10842" y="800"/>
                  <a:pt x="10400" y="800"/>
                </a:cubicBezTo>
                <a:lnTo>
                  <a:pt x="1600" y="800"/>
                </a:lnTo>
                <a:close/>
                <a:moveTo>
                  <a:pt x="6000" y="7200"/>
                </a:moveTo>
                <a:cubicBezTo>
                  <a:pt x="4456" y="7200"/>
                  <a:pt x="3200" y="6034"/>
                  <a:pt x="3200" y="4600"/>
                </a:cubicBezTo>
                <a:lnTo>
                  <a:pt x="3200" y="2400"/>
                </a:lnTo>
                <a:lnTo>
                  <a:pt x="4000" y="2400"/>
                </a:lnTo>
                <a:lnTo>
                  <a:pt x="4000" y="4600"/>
                </a:lnTo>
                <a:cubicBezTo>
                  <a:pt x="4000" y="5593"/>
                  <a:pt x="4898" y="6400"/>
                  <a:pt x="6000" y="6400"/>
                </a:cubicBezTo>
                <a:cubicBezTo>
                  <a:pt x="7102" y="6400"/>
                  <a:pt x="8000" y="5593"/>
                  <a:pt x="8000" y="4600"/>
                </a:cubicBezTo>
                <a:lnTo>
                  <a:pt x="8000" y="2400"/>
                </a:lnTo>
                <a:lnTo>
                  <a:pt x="8800" y="2400"/>
                </a:lnTo>
                <a:lnTo>
                  <a:pt x="8800" y="4600"/>
                </a:lnTo>
                <a:cubicBezTo>
                  <a:pt x="8800" y="6034"/>
                  <a:pt x="7544" y="7200"/>
                  <a:pt x="6000" y="72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8830FE"/>
              </a:solidFill>
              <a:latin typeface="Calibri" panose="020F0502020204030204" charset="0"/>
              <a:cs typeface="Calibri" panose="020F0502020204030204" charset="0"/>
            </a:endParaRPr>
          </a:p>
        </p:txBody>
      </p:sp>
      <p:sp>
        <p:nvSpPr>
          <p:cNvPr id="30" name="文本框 53"/>
          <p:cNvSpPr/>
          <p:nvPr>
            <p:custDataLst>
              <p:tags r:id="rId1"/>
            </p:custDataLst>
          </p:nvPr>
        </p:nvSpPr>
        <p:spPr bwMode="auto">
          <a:xfrm>
            <a:off x="793115" y="401320"/>
            <a:ext cx="10737215" cy="6412865"/>
          </a:xfrm>
          <a:prstGeom prst="rect">
            <a:avLst/>
          </a:prstGeom>
          <a:noFill/>
          <a:ln>
            <a:noFill/>
          </a:ln>
        </p:spPr>
        <p:txBody>
          <a:bodyPr wrap="square" lIns="71755" tIns="0" rIns="71755" bIns="0" rtlCol="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[1] Dongsheng, Z., Liang, Z., </a:t>
            </a:r>
            <a:r>
              <a:rPr lang="en-US" altLang="zh-CN" sz="1400">
                <a:ln>
                  <a:noFill/>
                  <a:prstDash val="sysDot"/>
                </a:ln>
                <a:latin typeface="Times New Roman" panose="02020603050405020304" charset="0"/>
                <a:cs typeface="Times New Roman" panose="02020603050405020304" charset="0"/>
                <a:sym typeface="+mn-ea"/>
              </a:rPr>
              <a:t>Guoqiang, L., Kai, Z.: Identifying technological evolution paths with graph embedding and path analysis. Data Analysis and Knowledge Discovery 9(02), 120–133 (2025)</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[2] Chen, C.-M., Ho, S.-Y., Chang, C.: A hierarchical topic analysis tool to facilitate digital humanities research. Aslib Journal of Information Management 75(1), 1–19 (2023)</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[3] Zhu, Y., Lu, X., Hong, J., Wang, F.: Joint dynamic topic model for recognition of lead-lag relationship in two text corpora. Data Mining and Knowledge Discovery 36(6), 2272–2298 (2022)</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[4] Rieger, J., Lange, K.-R., Flossdorf, J., Jentsch, C.: Dynamic change detection in topics based on rolling ldas. In: Text2Story@ ECIR, pp. 5–13 (2022)</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[5] Kai, S., Yue, C.: A new method for dynamic evolution analysis of technicalthemes: The dpl-bmm model. Journal of the China Society for Scientific and Technical Information 43(01), 25–33 (2024)</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[6] Huifang, Y., Xiwen, L., Jie, L., Baoyan, W., Xun, L., Kun, D.: Research on technology opportunity discovery based on problem-solution (p-s). Library and Information Service 67(17), 102–117 (2023) https://doi.org/10.13266/j.issn.0252-3116.2023.17.009</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[7] Jinzhu, Z., Yi, Z.: Identification of technological topic evolution paths based on patent entity semantic representation. Journal of Intelligence 43(11), 117–128 (2024)</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[8] Adhav, H., Singh, V.: Modeling topic evolution to steer interactive information search. In: International Conference on Pattern Recognition and Machine Intelligence, pp. 586–596 (2021). Springer</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[9] Wu, H., Yi, H., Li, C.: An integrated approach for detecting and quantifying the topic evolutions of patent technology: A case study on graphene field.Scientometrics 126, 6301–6321 (2021)</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[10] Guo, J., Cao, L., Gong, Z.: Recurrent coupled topic modeling over sequential documents. ACM Transactions on Knowledge Discovery from Data (TKDD) 16(1), 1–32 (2021)</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[11] Liu, P., Zhou, W., Feng, L., Wang, J., Lin, K.-Y., Wu, X., Zhang, D.: Mapping and comparing the technology evolution paths of scientific papers and patents:an integrated approach for forecasting technology trends. Scientometrics 129(4),</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1975–2005 (2024)</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[12] Lijie, F., Wei, Z., Jinfeng, W., Ke, Z., Shibin, Z.: Examining multi-dimensional technology evolution path and technology innovation opportunity identification based on sao semantic analysis. Journal of the China Society for Scientific and Technical Information 41(11), 1149–1160 (2022)</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[13] Deligiannis, P., Vergoulis, T., Chatzopoulos, S., Tryfonopoulos, C.: Visualising scientific topic evolution. In: Companion Proceedings of the Web Conference 2021,pp. 468–472 (2021)</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[14] Lin, L., Yu, J., Hong, F., Lai, C., Chen, S., Yuan, X.: Graphinterpreter: a visual analytics approach for dynamic networks evolution exploration via topic models.Journal of Visualization 27(5), 909–924 (2024)</a:t>
            </a:r>
            <a:endParaRPr lang="en-US" altLang="zh-CN" sz="1400">
              <a:ln>
                <a:noFill/>
                <a:prstDash val="sysDot"/>
              </a:ln>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3885" y="222250"/>
            <a:ext cx="11073130" cy="656717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Calibri" panose="020F0502020204030204" charset="0"/>
              <a:cs typeface="Calibri" panose="020F0502020204030204" charset="0"/>
              <a:sym typeface="+mn-lt"/>
            </a:endParaRPr>
          </a:p>
        </p:txBody>
      </p:sp>
      <p:grpSp>
        <p:nvGrpSpPr>
          <p:cNvPr id="2" name="组合 1"/>
          <p:cNvGrpSpPr/>
          <p:nvPr/>
        </p:nvGrpSpPr>
        <p:grpSpPr>
          <a:xfrm>
            <a:off x="-111125" y="-195580"/>
            <a:ext cx="2032000" cy="1219200"/>
            <a:chOff x="0" y="0"/>
            <a:chExt cx="4064000" cy="2438400"/>
          </a:xfrm>
          <a:solidFill>
            <a:srgbClr val="003BA3"/>
          </a:solidFill>
        </p:grpSpPr>
        <p:sp>
          <p:nvSpPr>
            <p:cNvPr id="10" name="直角三角形 9"/>
            <p:cNvSpPr/>
            <p:nvPr/>
          </p:nvSpPr>
          <p:spPr>
            <a:xfrm rot="10800000" flipH="1">
              <a:off x="0" y="0"/>
              <a:ext cx="4064000" cy="2438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sp>
        <p:nvSpPr>
          <p:cNvPr id="29" name="Oval 35"/>
          <p:cNvSpPr/>
          <p:nvPr/>
        </p:nvSpPr>
        <p:spPr>
          <a:xfrm>
            <a:off x="6320473" y="4376147"/>
            <a:ext cx="803910" cy="748030"/>
          </a:xfrm>
          <a:custGeom>
            <a:avLst/>
            <a:gdLst>
              <a:gd name="T0" fmla="*/ 10400 w 12000"/>
              <a:gd name="T1" fmla="*/ 11200 h 11200"/>
              <a:gd name="T2" fmla="*/ 1600 w 12000"/>
              <a:gd name="T3" fmla="*/ 11200 h 11200"/>
              <a:gd name="T4" fmla="*/ 0 w 12000"/>
              <a:gd name="T5" fmla="*/ 9600 h 11200"/>
              <a:gd name="T6" fmla="*/ 0 w 12000"/>
              <a:gd name="T7" fmla="*/ 1600 h 11200"/>
              <a:gd name="T8" fmla="*/ 1600 w 12000"/>
              <a:gd name="T9" fmla="*/ 0 h 11200"/>
              <a:gd name="T10" fmla="*/ 10400 w 12000"/>
              <a:gd name="T11" fmla="*/ 0 h 11200"/>
              <a:gd name="T12" fmla="*/ 12000 w 12000"/>
              <a:gd name="T13" fmla="*/ 1600 h 11200"/>
              <a:gd name="T14" fmla="*/ 12000 w 12000"/>
              <a:gd name="T15" fmla="*/ 9600 h 11200"/>
              <a:gd name="T16" fmla="*/ 10400 w 12000"/>
              <a:gd name="T17" fmla="*/ 11200 h 11200"/>
              <a:gd name="T18" fmla="*/ 1600 w 12000"/>
              <a:gd name="T19" fmla="*/ 800 h 11200"/>
              <a:gd name="T20" fmla="*/ 800 w 12000"/>
              <a:gd name="T21" fmla="*/ 1600 h 11200"/>
              <a:gd name="T22" fmla="*/ 800 w 12000"/>
              <a:gd name="T23" fmla="*/ 9600 h 11200"/>
              <a:gd name="T24" fmla="*/ 1600 w 12000"/>
              <a:gd name="T25" fmla="*/ 10400 h 11200"/>
              <a:gd name="T26" fmla="*/ 10400 w 12000"/>
              <a:gd name="T27" fmla="*/ 10400 h 11200"/>
              <a:gd name="T28" fmla="*/ 11200 w 12000"/>
              <a:gd name="T29" fmla="*/ 9600 h 11200"/>
              <a:gd name="T30" fmla="*/ 11200 w 12000"/>
              <a:gd name="T31" fmla="*/ 1600 h 11200"/>
              <a:gd name="T32" fmla="*/ 10400 w 12000"/>
              <a:gd name="T33" fmla="*/ 800 h 11200"/>
              <a:gd name="T34" fmla="*/ 1600 w 12000"/>
              <a:gd name="T35" fmla="*/ 800 h 11200"/>
              <a:gd name="T36" fmla="*/ 6000 w 12000"/>
              <a:gd name="T37" fmla="*/ 7200 h 11200"/>
              <a:gd name="T38" fmla="*/ 3200 w 12000"/>
              <a:gd name="T39" fmla="*/ 4600 h 11200"/>
              <a:gd name="T40" fmla="*/ 3200 w 12000"/>
              <a:gd name="T41" fmla="*/ 2400 h 11200"/>
              <a:gd name="T42" fmla="*/ 4000 w 12000"/>
              <a:gd name="T43" fmla="*/ 2400 h 11200"/>
              <a:gd name="T44" fmla="*/ 4000 w 12000"/>
              <a:gd name="T45" fmla="*/ 4600 h 11200"/>
              <a:gd name="T46" fmla="*/ 6000 w 12000"/>
              <a:gd name="T47" fmla="*/ 6400 h 11200"/>
              <a:gd name="T48" fmla="*/ 8000 w 12000"/>
              <a:gd name="T49" fmla="*/ 4600 h 11200"/>
              <a:gd name="T50" fmla="*/ 8000 w 12000"/>
              <a:gd name="T51" fmla="*/ 2400 h 11200"/>
              <a:gd name="T52" fmla="*/ 8800 w 12000"/>
              <a:gd name="T53" fmla="*/ 2400 h 11200"/>
              <a:gd name="T54" fmla="*/ 8800 w 12000"/>
              <a:gd name="T55" fmla="*/ 4600 h 11200"/>
              <a:gd name="T56" fmla="*/ 6000 w 12000"/>
              <a:gd name="T57" fmla="*/ 7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00" h="11200">
                <a:moveTo>
                  <a:pt x="10400" y="11200"/>
                </a:moveTo>
                <a:lnTo>
                  <a:pt x="1600" y="11200"/>
                </a:lnTo>
                <a:cubicBezTo>
                  <a:pt x="718" y="11200"/>
                  <a:pt x="0" y="10482"/>
                  <a:pt x="0" y="9600"/>
                </a:cubicBezTo>
                <a:lnTo>
                  <a:pt x="0" y="1600"/>
                </a:lnTo>
                <a:cubicBezTo>
                  <a:pt x="0" y="718"/>
                  <a:pt x="718" y="0"/>
                  <a:pt x="1600" y="0"/>
                </a:cubicBezTo>
                <a:lnTo>
                  <a:pt x="10400" y="0"/>
                </a:lnTo>
                <a:cubicBezTo>
                  <a:pt x="11282" y="0"/>
                  <a:pt x="12000" y="718"/>
                  <a:pt x="12000" y="1600"/>
                </a:cubicBezTo>
                <a:lnTo>
                  <a:pt x="12000" y="9600"/>
                </a:lnTo>
                <a:cubicBezTo>
                  <a:pt x="12000" y="10482"/>
                  <a:pt x="11282" y="11200"/>
                  <a:pt x="10400" y="11200"/>
                </a:cubicBezTo>
                <a:close/>
                <a:moveTo>
                  <a:pt x="1600" y="800"/>
                </a:moveTo>
                <a:cubicBezTo>
                  <a:pt x="1159" y="800"/>
                  <a:pt x="800" y="1159"/>
                  <a:pt x="800" y="1600"/>
                </a:cubicBezTo>
                <a:lnTo>
                  <a:pt x="800" y="9600"/>
                </a:lnTo>
                <a:cubicBezTo>
                  <a:pt x="800" y="10042"/>
                  <a:pt x="1159" y="10400"/>
                  <a:pt x="1600" y="10400"/>
                </a:cubicBezTo>
                <a:lnTo>
                  <a:pt x="10400" y="10400"/>
                </a:lnTo>
                <a:cubicBezTo>
                  <a:pt x="10842" y="10400"/>
                  <a:pt x="11200" y="10042"/>
                  <a:pt x="11200" y="9600"/>
                </a:cubicBezTo>
                <a:lnTo>
                  <a:pt x="11200" y="1600"/>
                </a:lnTo>
                <a:cubicBezTo>
                  <a:pt x="11200" y="1159"/>
                  <a:pt x="10842" y="800"/>
                  <a:pt x="10400" y="800"/>
                </a:cubicBezTo>
                <a:lnTo>
                  <a:pt x="1600" y="800"/>
                </a:lnTo>
                <a:close/>
                <a:moveTo>
                  <a:pt x="6000" y="7200"/>
                </a:moveTo>
                <a:cubicBezTo>
                  <a:pt x="4456" y="7200"/>
                  <a:pt x="3200" y="6034"/>
                  <a:pt x="3200" y="4600"/>
                </a:cubicBezTo>
                <a:lnTo>
                  <a:pt x="3200" y="2400"/>
                </a:lnTo>
                <a:lnTo>
                  <a:pt x="4000" y="2400"/>
                </a:lnTo>
                <a:lnTo>
                  <a:pt x="4000" y="4600"/>
                </a:lnTo>
                <a:cubicBezTo>
                  <a:pt x="4000" y="5593"/>
                  <a:pt x="4898" y="6400"/>
                  <a:pt x="6000" y="6400"/>
                </a:cubicBezTo>
                <a:cubicBezTo>
                  <a:pt x="7102" y="6400"/>
                  <a:pt x="8000" y="5593"/>
                  <a:pt x="8000" y="4600"/>
                </a:cubicBezTo>
                <a:lnTo>
                  <a:pt x="8000" y="2400"/>
                </a:lnTo>
                <a:lnTo>
                  <a:pt x="8800" y="2400"/>
                </a:lnTo>
                <a:lnTo>
                  <a:pt x="8800" y="4600"/>
                </a:lnTo>
                <a:cubicBezTo>
                  <a:pt x="8800" y="6034"/>
                  <a:pt x="7544" y="7200"/>
                  <a:pt x="6000" y="72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8830FE"/>
              </a:solidFill>
              <a:latin typeface="Calibri" panose="020F0502020204030204" charset="0"/>
              <a:cs typeface="Calibri" panose="020F0502020204030204" charset="0"/>
            </a:endParaRPr>
          </a:p>
        </p:txBody>
      </p:sp>
      <p:sp>
        <p:nvSpPr>
          <p:cNvPr id="30" name="文本框 53"/>
          <p:cNvSpPr/>
          <p:nvPr>
            <p:custDataLst>
              <p:tags r:id="rId1"/>
            </p:custDataLst>
          </p:nvPr>
        </p:nvSpPr>
        <p:spPr bwMode="auto">
          <a:xfrm>
            <a:off x="793115" y="401320"/>
            <a:ext cx="10737215" cy="6270625"/>
          </a:xfrm>
          <a:prstGeom prst="rect">
            <a:avLst/>
          </a:prstGeom>
          <a:noFill/>
          <a:ln>
            <a:noFill/>
          </a:ln>
        </p:spPr>
        <p:txBody>
          <a:bodyPr wrap="square" lIns="71755" tIns="0" rIns="71755" bIns="0" rtlCol="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[15] Dang, T., Nguyen, H.N., Pham, V., Johansson, J., Sadlo, F., Marai, G.: Wordstream: Interactive visualization for topic evolution. In: EuroVis (Short Papers),pp. 103–107 (2019)</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[16] Liu, N.F., Lin, K., Hewitt, J., Paranjape, A., Bevilacqua, M., Petroni, F., Liang,P.: Lost in the middle: How language models use long contexts. Transactions of the Association for Computational Linguistics 12, 157–173 (2024)</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[17] National Intellectual Property Administration: Patent Examination Guidelines (2023). Online (2023). https://www.cnipa.gov.cn/art/2023/12/21/art 526189193.html?xxgkhide=1</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[18] White, J., Fu, Q., Hays, S., Sandborn, M., Olea, C., Gilbert, H., Elnashar, A.,Spencer-Smith, J., Schmidt, D.C.: A prompt pattern catalog to enhance prompt engineering with chatgpt. arXiv preprint arXiv:2302.11382 (2023)</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[19] Wei, J., Wang, X., Schuurmans, D., Bosma, M., Xia, F., Chi, E., Le, Q.V., Zhou,D., et al.: Chain-of-thought prompting elicits reasoning in large language models. Advances in neural information processing systems 35, 24824–24837 (2022)</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[20] Kai, Z., Lucheng, L., Tao, H., Yajuan, Z.: Research on emerging technology identification from the perspective of “ paper-patent” correlation. Information studies: Theory Application 47(09), 183–191 (2024) https://doi.org/10.16353/j.cnki.1000-7490.2024.09.019</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[21] Lucheng, L., Jian, Z., Xuezhao, W., Xiwen, L.: Technology evolution analysis framework based on two-layer topic model and application. Data Analysis and Knowledge Discovery 6(Z1), 18–32 (2022)</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[22] Lingling, Z., Yu’e, Z., Li, D., Shiting, L., Qing, L., Mengxia, Y.: Research on the collaborative direction and characteristics of basic research and technological innovation —taking the field of new electronic components as an example.</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Library and Information Service 65(13), 55–65 (2021) https://doi.org/10.13266/j.issn.0252-3116.2021.13.006</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[23] Kai, S., Yanjun, Z.: Patent frontier technology topic identification and trend prediction: A case analysis of artificial intelligence. Journal of Intelligence 40(01),33–38 (2021)</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[24] Liu, X., Porter, A.L.: A 3-dimensional analysis for evaluating technology emergence indicators. Scientometrics 124(1), 27–55 (2020)</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[25] Xu, S., Hao, L., Yang, G., Lu, K., An, X.: A topic models based framework for detecting and forecasting emerging technologies. Technological Forecasting and Social Change 162, 120366 (2021)</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[26] John, I.: The art of asking chatgpt for high-quality answers. Nzunda Technologies Ltd (2023)</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[27] China Society for Automotive Engineering: Top 10 technological trends in china’s automobile industry in 2025. Research report, China Society for Automotive Engineering (2024)</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[28] China Academy of Information and Communications Technology: Artificial intelligence development report (2024). Research report, China Academy of Information and Communications Technology (2024)</a:t>
            </a:r>
            <a:endParaRPr lang="en-US" altLang="zh-CN" sz="1400">
              <a:ln>
                <a:noFill/>
                <a:prstDash val="sysDot"/>
              </a:ln>
              <a:latin typeface="Times New Roman" panose="02020603050405020304" charset="0"/>
              <a:cs typeface="Times New Roman" panose="02020603050405020304" charset="0"/>
              <a:sym typeface="+mn-ea"/>
            </a:endParaRPr>
          </a:p>
          <a:p>
            <a:pPr lvl="0" indent="0" algn="l">
              <a:lnSpc>
                <a:spcPct val="100000"/>
              </a:lnSpc>
              <a:buClrTx/>
              <a:buSzTx/>
              <a:buNone/>
            </a:pPr>
            <a:r>
              <a:rPr lang="en-US" altLang="zh-CN" sz="1400">
                <a:ln>
                  <a:noFill/>
                  <a:prstDash val="sysDot"/>
                </a:ln>
                <a:latin typeface="Times New Roman" panose="02020603050405020304" charset="0"/>
                <a:cs typeface="Times New Roman" panose="02020603050405020304" charset="0"/>
                <a:sym typeface="+mn-ea"/>
              </a:rPr>
              <a:t>[29] Stanford Institute for Human-Centered Artificial Intelligence: The 2025 AI Index Report. https://hai.stanford.edu/ai-index/2025-ai-index-report (2025)</a:t>
            </a:r>
            <a:endParaRPr lang="en-US" altLang="zh-CN" sz="1400">
              <a:ln>
                <a:noFill/>
                <a:prstDash val="sysDot"/>
              </a:ln>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rot="10800000" flipV="1">
            <a:off x="8128000" y="4419600"/>
            <a:ext cx="4064000" cy="24384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10" name="直角三角形 9"/>
          <p:cNvSpPr/>
          <p:nvPr/>
        </p:nvSpPr>
        <p:spPr>
          <a:xfrm rot="10800000" flipH="1">
            <a:off x="0" y="0"/>
            <a:ext cx="4064000" cy="24384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7" name="直角三角形 6"/>
          <p:cNvSpPr/>
          <p:nvPr/>
        </p:nvSpPr>
        <p:spPr>
          <a:xfrm rot="10800000" flipV="1">
            <a:off x="8382000" y="4648200"/>
            <a:ext cx="3810000" cy="22098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11" name="矩形 10"/>
          <p:cNvSpPr/>
          <p:nvPr/>
        </p:nvSpPr>
        <p:spPr>
          <a:xfrm>
            <a:off x="1292058" y="641350"/>
            <a:ext cx="9677400" cy="557530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nvGrpSpPr>
          <p:cNvPr id="26" name="组合 25"/>
          <p:cNvGrpSpPr/>
          <p:nvPr/>
        </p:nvGrpSpPr>
        <p:grpSpPr>
          <a:xfrm>
            <a:off x="1681113" y="2247398"/>
            <a:ext cx="8829774" cy="3020409"/>
            <a:chOff x="1681113" y="2047525"/>
            <a:chExt cx="8829774" cy="3020409"/>
          </a:xfrm>
        </p:grpSpPr>
        <p:sp>
          <p:nvSpPr>
            <p:cNvPr id="12" name="文本框 11"/>
            <p:cNvSpPr txBox="1"/>
            <p:nvPr/>
          </p:nvSpPr>
          <p:spPr>
            <a:xfrm>
              <a:off x="2561592" y="2047525"/>
              <a:ext cx="7068820" cy="922020"/>
            </a:xfrm>
            <a:prstGeom prst="rect">
              <a:avLst/>
            </a:prstGeom>
            <a:noFill/>
          </p:spPr>
          <p:txBody>
            <a:bodyPr wrap="none" rtlCol="0">
              <a:spAutoFit/>
            </a:bodyPr>
            <a:lstStyle/>
            <a:p>
              <a:pPr algn="ctr"/>
              <a:r>
                <a:rPr lang="en-US" altLang="zh-CN" sz="5400" b="1">
                  <a:solidFill>
                    <a:srgbClr val="003BA3"/>
                  </a:solidFill>
                  <a:latin typeface="Calibri" panose="020F0502020204030204" charset="0"/>
                  <a:cs typeface="Calibri" panose="020F0502020204030204" charset="0"/>
                  <a:sym typeface="+mn-lt"/>
                </a:rPr>
                <a:t>Thank you for watching!</a:t>
              </a:r>
              <a:endParaRPr lang="en-US" altLang="zh-CN" sz="5400" b="1" dirty="0">
                <a:solidFill>
                  <a:srgbClr val="003BA3"/>
                </a:solidFill>
                <a:latin typeface="Calibri" panose="020F0502020204030204" charset="0"/>
                <a:cs typeface="Calibri" panose="020F0502020204030204" charset="0"/>
                <a:sym typeface="+mn-lt"/>
              </a:endParaRPr>
            </a:p>
          </p:txBody>
        </p:sp>
        <p:sp>
          <p:nvSpPr>
            <p:cNvPr id="13" name="文本框 12"/>
            <p:cNvSpPr txBox="1"/>
            <p:nvPr/>
          </p:nvSpPr>
          <p:spPr>
            <a:xfrm>
              <a:off x="1681113" y="3098800"/>
              <a:ext cx="8829774" cy="414020"/>
            </a:xfrm>
            <a:prstGeom prst="rect">
              <a:avLst/>
            </a:prstGeom>
            <a:noFill/>
          </p:spPr>
          <p:txBody>
            <a:bodyPr wrap="square" rtlCol="0">
              <a:spAutoFit/>
            </a:bodyPr>
            <a:lstStyle>
              <a:defPPr>
                <a:defRPr lang="zh-CN"/>
              </a:defPPr>
              <a:lvl1pPr>
                <a:defRPr sz="4800" b="1">
                  <a:gradFill>
                    <a:gsLst>
                      <a:gs pos="85000">
                        <a:srgbClr val="E57F60"/>
                      </a:gs>
                      <a:gs pos="0">
                        <a:srgbClr val="B9031E"/>
                      </a:gs>
                      <a:gs pos="100000">
                        <a:srgbClr val="FADB7E"/>
                      </a:gs>
                    </a:gsLst>
                    <a:lin ang="5400000" scaled="1"/>
                  </a:gradFill>
                  <a:latin typeface="汉仪长宋简" panose="02010600000101010101" pitchFamily="2" charset="-122"/>
                  <a:ea typeface="汉仪长宋简" panose="02010600000101010101" pitchFamily="2" charset="-122"/>
                  <a:cs typeface="阿里巴巴普惠体 B" panose="00020600040101010101" pitchFamily="18" charset="-122"/>
                </a:defRPr>
              </a:lvl1pPr>
            </a:lstStyle>
            <a:p>
              <a:pPr algn="ctr">
                <a:lnSpc>
                  <a:spcPct val="150000"/>
                </a:lnSpc>
              </a:pPr>
              <a:endParaRPr lang="en-US" altLang="zh-CN" sz="1400" b="0" dirty="0">
                <a:solidFill>
                  <a:srgbClr val="003BA3"/>
                </a:solidFill>
                <a:latin typeface="Calibri" panose="020F0502020204030204" charset="0"/>
                <a:ea typeface="+mn-ea"/>
                <a:cs typeface="Calibri" panose="020F0502020204030204" charset="0"/>
                <a:sym typeface="+mn-lt"/>
              </a:endParaRPr>
            </a:p>
          </p:txBody>
        </p:sp>
        <p:grpSp>
          <p:nvGrpSpPr>
            <p:cNvPr id="16" name="组合 15"/>
            <p:cNvGrpSpPr/>
            <p:nvPr/>
          </p:nvGrpSpPr>
          <p:grpSpPr>
            <a:xfrm rot="0">
              <a:off x="4563397" y="4274819"/>
              <a:ext cx="3274695" cy="793115"/>
              <a:chOff x="4490138" y="4147819"/>
              <a:chExt cx="3274695" cy="793115"/>
            </a:xfrm>
          </p:grpSpPr>
          <p:grpSp>
            <p:nvGrpSpPr>
              <p:cNvPr id="22" name="组合 21"/>
              <p:cNvGrpSpPr/>
              <p:nvPr/>
            </p:nvGrpSpPr>
            <p:grpSpPr>
              <a:xfrm>
                <a:off x="4490138" y="4147819"/>
                <a:ext cx="3274695" cy="793115"/>
                <a:chOff x="871039" y="-1887221"/>
                <a:chExt cx="3274695" cy="793115"/>
              </a:xfrm>
            </p:grpSpPr>
            <p:sp>
              <p:nvSpPr>
                <p:cNvPr id="24" name="椭圆 23"/>
                <p:cNvSpPr/>
                <p:nvPr/>
              </p:nvSpPr>
              <p:spPr>
                <a:xfrm flipV="1">
                  <a:off x="871039" y="-1718305"/>
                  <a:ext cx="284480" cy="284480"/>
                </a:xfrm>
                <a:prstGeom prst="ellips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3BA3"/>
                    </a:solidFill>
                    <a:latin typeface="Calibri" panose="020F0502020204030204" charset="0"/>
                    <a:cs typeface="Calibri" panose="020F0502020204030204" charset="0"/>
                    <a:sym typeface="+mn-lt"/>
                  </a:endParaRPr>
                </a:p>
              </p:txBody>
            </p:sp>
            <p:sp>
              <p:nvSpPr>
                <p:cNvPr id="25" name="文本框 24"/>
                <p:cNvSpPr txBox="1"/>
                <p:nvPr/>
              </p:nvSpPr>
              <p:spPr>
                <a:xfrm>
                  <a:off x="1296489" y="-1887221"/>
                  <a:ext cx="2849245" cy="793115"/>
                </a:xfrm>
                <a:prstGeom prst="rect">
                  <a:avLst/>
                </a:prstGeom>
                <a:noFill/>
              </p:spPr>
              <p:txBody>
                <a:bodyPr wrap="square" rtlCol="0">
                  <a:noAutofit/>
                </a:bodyPr>
                <a:lstStyle/>
                <a:p>
                  <a:pPr algn="ctr"/>
                  <a:r>
                    <a:rPr lang="en-US" altLang="zh-CN">
                      <a:solidFill>
                        <a:srgbClr val="003BA3"/>
                      </a:solidFill>
                      <a:latin typeface="Calibri" panose="020F0502020204030204" charset="0"/>
                      <a:cs typeface="Calibri" panose="020F0502020204030204" charset="0"/>
                      <a:sym typeface="+mn-lt"/>
                    </a:rPr>
                    <a:t>Reporter: Zhanyi Zhao</a:t>
                  </a:r>
                  <a:endParaRPr lang="en-US" altLang="zh-CN">
                    <a:solidFill>
                      <a:srgbClr val="003BA3"/>
                    </a:solidFill>
                    <a:latin typeface="Calibri" panose="020F0502020204030204" charset="0"/>
                    <a:cs typeface="Calibri" panose="020F0502020204030204" charset="0"/>
                    <a:sym typeface="+mn-lt"/>
                  </a:endParaRPr>
                </a:p>
                <a:p>
                  <a:pPr algn="ctr"/>
                  <a:r>
                    <a:rPr lang="en-US" altLang="zh-CN" dirty="0">
                      <a:solidFill>
                        <a:srgbClr val="C00000"/>
                      </a:solidFill>
                      <a:latin typeface="Calibri" panose="020F0502020204030204" charset="0"/>
                      <a:cs typeface="Calibri" panose="020F0502020204030204" charset="0"/>
                      <a:sym typeface="+mn-lt"/>
                    </a:rPr>
                    <a:t>zhaozhanyi@mail.las.ac.cn</a:t>
                  </a:r>
                  <a:endParaRPr lang="en-US" altLang="zh-CN" dirty="0">
                    <a:solidFill>
                      <a:srgbClr val="C00000"/>
                    </a:solidFill>
                    <a:latin typeface="Calibri" panose="020F0502020204030204" charset="0"/>
                    <a:cs typeface="Calibri" panose="020F0502020204030204" charset="0"/>
                    <a:sym typeface="+mn-lt"/>
                  </a:endParaRPr>
                </a:p>
              </p:txBody>
            </p:sp>
          </p:grpSp>
          <p:sp>
            <p:nvSpPr>
              <p:cNvPr id="23" name="working-man-with-a-bow-and-a-hat_57080"/>
              <p:cNvSpPr>
                <a:spLocks noChangeAspect="1"/>
              </p:cNvSpPr>
              <p:nvPr/>
            </p:nvSpPr>
            <p:spPr bwMode="auto">
              <a:xfrm>
                <a:off x="4575035" y="4380654"/>
                <a:ext cx="123854" cy="143934"/>
              </a:xfrm>
              <a:custGeom>
                <a:avLst/>
                <a:gdLst>
                  <a:gd name="connsiteX0" fmla="*/ 176656 w 521831"/>
                  <a:gd name="connsiteY0" fmla="*/ 380983 h 606439"/>
                  <a:gd name="connsiteX1" fmla="*/ 186943 w 521831"/>
                  <a:gd name="connsiteY1" fmla="*/ 387521 h 606439"/>
                  <a:gd name="connsiteX2" fmla="*/ 260916 w 521831"/>
                  <a:gd name="connsiteY2" fmla="*/ 497073 h 606439"/>
                  <a:gd name="connsiteX3" fmla="*/ 334888 w 521831"/>
                  <a:gd name="connsiteY3" fmla="*/ 387521 h 606439"/>
                  <a:gd name="connsiteX4" fmla="*/ 345082 w 521831"/>
                  <a:gd name="connsiteY4" fmla="*/ 380983 h 606439"/>
                  <a:gd name="connsiteX5" fmla="*/ 350786 w 521831"/>
                  <a:gd name="connsiteY5" fmla="*/ 382571 h 606439"/>
                  <a:gd name="connsiteX6" fmla="*/ 416530 w 521831"/>
                  <a:gd name="connsiteY6" fmla="*/ 416286 h 606439"/>
                  <a:gd name="connsiteX7" fmla="*/ 521831 w 521831"/>
                  <a:gd name="connsiteY7" fmla="*/ 487267 h 606439"/>
                  <a:gd name="connsiteX8" fmla="*/ 521831 w 521831"/>
                  <a:gd name="connsiteY8" fmla="*/ 606439 h 606439"/>
                  <a:gd name="connsiteX9" fmla="*/ 260916 w 521831"/>
                  <a:gd name="connsiteY9" fmla="*/ 606439 h 606439"/>
                  <a:gd name="connsiteX10" fmla="*/ 0 w 521831"/>
                  <a:gd name="connsiteY10" fmla="*/ 606439 h 606439"/>
                  <a:gd name="connsiteX11" fmla="*/ 0 w 521831"/>
                  <a:gd name="connsiteY11" fmla="*/ 487267 h 606439"/>
                  <a:gd name="connsiteX12" fmla="*/ 105301 w 521831"/>
                  <a:gd name="connsiteY12" fmla="*/ 416286 h 606439"/>
                  <a:gd name="connsiteX13" fmla="*/ 170951 w 521831"/>
                  <a:gd name="connsiteY13" fmla="*/ 382571 h 606439"/>
                  <a:gd name="connsiteX14" fmla="*/ 176656 w 521831"/>
                  <a:gd name="connsiteY14" fmla="*/ 380983 h 606439"/>
                  <a:gd name="connsiteX15" fmla="*/ 218033 w 521831"/>
                  <a:gd name="connsiteY15" fmla="*/ 348240 h 606439"/>
                  <a:gd name="connsiteX16" fmla="*/ 220372 w 521831"/>
                  <a:gd name="connsiteY16" fmla="*/ 348427 h 606439"/>
                  <a:gd name="connsiteX17" fmla="*/ 221027 w 521831"/>
                  <a:gd name="connsiteY17" fmla="*/ 348520 h 606439"/>
                  <a:gd name="connsiteX18" fmla="*/ 221120 w 521831"/>
                  <a:gd name="connsiteY18" fmla="*/ 348613 h 606439"/>
                  <a:gd name="connsiteX19" fmla="*/ 222336 w 521831"/>
                  <a:gd name="connsiteY19" fmla="*/ 348893 h 606439"/>
                  <a:gd name="connsiteX20" fmla="*/ 222898 w 521831"/>
                  <a:gd name="connsiteY20" fmla="*/ 349080 h 606439"/>
                  <a:gd name="connsiteX21" fmla="*/ 223553 w 521831"/>
                  <a:gd name="connsiteY21" fmla="*/ 349266 h 606439"/>
                  <a:gd name="connsiteX22" fmla="*/ 227575 w 521831"/>
                  <a:gd name="connsiteY22" fmla="*/ 351693 h 606439"/>
                  <a:gd name="connsiteX23" fmla="*/ 247783 w 521831"/>
                  <a:gd name="connsiteY23" fmla="*/ 367836 h 606439"/>
                  <a:gd name="connsiteX24" fmla="*/ 250309 w 521831"/>
                  <a:gd name="connsiteY24" fmla="*/ 367929 h 606439"/>
                  <a:gd name="connsiteX25" fmla="*/ 260880 w 521831"/>
                  <a:gd name="connsiteY25" fmla="*/ 367836 h 606439"/>
                  <a:gd name="connsiteX26" fmla="*/ 271358 w 521831"/>
                  <a:gd name="connsiteY26" fmla="*/ 367929 h 606439"/>
                  <a:gd name="connsiteX27" fmla="*/ 273978 w 521831"/>
                  <a:gd name="connsiteY27" fmla="*/ 367836 h 606439"/>
                  <a:gd name="connsiteX28" fmla="*/ 294186 w 521831"/>
                  <a:gd name="connsiteY28" fmla="*/ 351693 h 606439"/>
                  <a:gd name="connsiteX29" fmla="*/ 298208 w 521831"/>
                  <a:gd name="connsiteY29" fmla="*/ 349266 h 606439"/>
                  <a:gd name="connsiteX30" fmla="*/ 298863 w 521831"/>
                  <a:gd name="connsiteY30" fmla="*/ 349080 h 606439"/>
                  <a:gd name="connsiteX31" fmla="*/ 299331 w 521831"/>
                  <a:gd name="connsiteY31" fmla="*/ 348893 h 606439"/>
                  <a:gd name="connsiteX32" fmla="*/ 300547 w 521831"/>
                  <a:gd name="connsiteY32" fmla="*/ 348613 h 606439"/>
                  <a:gd name="connsiteX33" fmla="*/ 300734 w 521831"/>
                  <a:gd name="connsiteY33" fmla="*/ 348520 h 606439"/>
                  <a:gd name="connsiteX34" fmla="*/ 301296 w 521831"/>
                  <a:gd name="connsiteY34" fmla="*/ 348427 h 606439"/>
                  <a:gd name="connsiteX35" fmla="*/ 303728 w 521831"/>
                  <a:gd name="connsiteY35" fmla="*/ 348240 h 606439"/>
                  <a:gd name="connsiteX36" fmla="*/ 318603 w 521831"/>
                  <a:gd name="connsiteY36" fmla="*/ 362330 h 606439"/>
                  <a:gd name="connsiteX37" fmla="*/ 318603 w 521831"/>
                  <a:gd name="connsiteY37" fmla="*/ 393404 h 606439"/>
                  <a:gd name="connsiteX38" fmla="*/ 303728 w 521831"/>
                  <a:gd name="connsiteY38" fmla="*/ 407868 h 606439"/>
                  <a:gd name="connsiteX39" fmla="*/ 294747 w 521831"/>
                  <a:gd name="connsiteY39" fmla="*/ 404882 h 606439"/>
                  <a:gd name="connsiteX40" fmla="*/ 275475 w 521831"/>
                  <a:gd name="connsiteY40" fmla="*/ 387619 h 606439"/>
                  <a:gd name="connsiteX41" fmla="*/ 260880 w 521831"/>
                  <a:gd name="connsiteY41" fmla="*/ 387712 h 606439"/>
                  <a:gd name="connsiteX42" fmla="*/ 246193 w 521831"/>
                  <a:gd name="connsiteY42" fmla="*/ 387619 h 606439"/>
                  <a:gd name="connsiteX43" fmla="*/ 227014 w 521831"/>
                  <a:gd name="connsiteY43" fmla="*/ 404882 h 606439"/>
                  <a:gd name="connsiteX44" fmla="*/ 218033 w 521831"/>
                  <a:gd name="connsiteY44" fmla="*/ 407868 h 606439"/>
                  <a:gd name="connsiteX45" fmla="*/ 203158 w 521831"/>
                  <a:gd name="connsiteY45" fmla="*/ 393404 h 606439"/>
                  <a:gd name="connsiteX46" fmla="*/ 203158 w 521831"/>
                  <a:gd name="connsiteY46" fmla="*/ 362330 h 606439"/>
                  <a:gd name="connsiteX47" fmla="*/ 218033 w 521831"/>
                  <a:gd name="connsiteY47" fmla="*/ 348240 h 606439"/>
                  <a:gd name="connsiteX48" fmla="*/ 260891 w 521831"/>
                  <a:gd name="connsiteY48" fmla="*/ 0 h 606439"/>
                  <a:gd name="connsiteX49" fmla="*/ 433412 w 521831"/>
                  <a:gd name="connsiteY49" fmla="*/ 57425 h 606439"/>
                  <a:gd name="connsiteX50" fmla="*/ 400591 w 521831"/>
                  <a:gd name="connsiteY50" fmla="*/ 80301 h 606439"/>
                  <a:gd name="connsiteX51" fmla="*/ 389183 w 521831"/>
                  <a:gd name="connsiteY51" fmla="*/ 96361 h 606439"/>
                  <a:gd name="connsiteX52" fmla="*/ 378149 w 521831"/>
                  <a:gd name="connsiteY52" fmla="*/ 134457 h 606439"/>
                  <a:gd name="connsiteX53" fmla="*/ 378056 w 521831"/>
                  <a:gd name="connsiteY53" fmla="*/ 135578 h 606439"/>
                  <a:gd name="connsiteX54" fmla="*/ 370575 w 521831"/>
                  <a:gd name="connsiteY54" fmla="*/ 186560 h 606439"/>
                  <a:gd name="connsiteX55" fmla="*/ 381142 w 521831"/>
                  <a:gd name="connsiteY55" fmla="*/ 210837 h 606439"/>
                  <a:gd name="connsiteX56" fmla="*/ 353931 w 521831"/>
                  <a:gd name="connsiteY56" fmla="*/ 260044 h 606439"/>
                  <a:gd name="connsiteX57" fmla="*/ 296143 w 521831"/>
                  <a:gd name="connsiteY57" fmla="*/ 330261 h 606439"/>
                  <a:gd name="connsiteX58" fmla="*/ 260891 w 521831"/>
                  <a:gd name="connsiteY58" fmla="*/ 338291 h 606439"/>
                  <a:gd name="connsiteX59" fmla="*/ 225639 w 521831"/>
                  <a:gd name="connsiteY59" fmla="*/ 330261 h 606439"/>
                  <a:gd name="connsiteX60" fmla="*/ 167758 w 521831"/>
                  <a:gd name="connsiteY60" fmla="*/ 260044 h 606439"/>
                  <a:gd name="connsiteX61" fmla="*/ 140548 w 521831"/>
                  <a:gd name="connsiteY61" fmla="*/ 210837 h 606439"/>
                  <a:gd name="connsiteX62" fmla="*/ 151207 w 521831"/>
                  <a:gd name="connsiteY62" fmla="*/ 186560 h 606439"/>
                  <a:gd name="connsiteX63" fmla="*/ 143727 w 521831"/>
                  <a:gd name="connsiteY63" fmla="*/ 135578 h 606439"/>
                  <a:gd name="connsiteX64" fmla="*/ 143633 w 521831"/>
                  <a:gd name="connsiteY64" fmla="*/ 134457 h 606439"/>
                  <a:gd name="connsiteX65" fmla="*/ 132599 w 521831"/>
                  <a:gd name="connsiteY65" fmla="*/ 96361 h 606439"/>
                  <a:gd name="connsiteX66" fmla="*/ 121192 w 521831"/>
                  <a:gd name="connsiteY66" fmla="*/ 80301 h 606439"/>
                  <a:gd name="connsiteX67" fmla="*/ 88277 w 521831"/>
                  <a:gd name="connsiteY67" fmla="*/ 57425 h 606439"/>
                  <a:gd name="connsiteX68" fmla="*/ 260891 w 521831"/>
                  <a:gd name="connsiteY68" fmla="*/ 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21831" h="606439">
                    <a:moveTo>
                      <a:pt x="176656" y="380983"/>
                    </a:moveTo>
                    <a:cubicBezTo>
                      <a:pt x="181238" y="380983"/>
                      <a:pt x="185072" y="383691"/>
                      <a:pt x="186943" y="387521"/>
                    </a:cubicBezTo>
                    <a:cubicBezTo>
                      <a:pt x="204711" y="417314"/>
                      <a:pt x="237817" y="495486"/>
                      <a:pt x="260916" y="497073"/>
                    </a:cubicBezTo>
                    <a:cubicBezTo>
                      <a:pt x="284014" y="495486"/>
                      <a:pt x="317026" y="417314"/>
                      <a:pt x="334888" y="387521"/>
                    </a:cubicBezTo>
                    <a:cubicBezTo>
                      <a:pt x="336665" y="383691"/>
                      <a:pt x="340593" y="380983"/>
                      <a:pt x="345082" y="380983"/>
                    </a:cubicBezTo>
                    <a:cubicBezTo>
                      <a:pt x="347233" y="380983"/>
                      <a:pt x="349103" y="381637"/>
                      <a:pt x="350786" y="382571"/>
                    </a:cubicBezTo>
                    <a:cubicBezTo>
                      <a:pt x="357239" y="386026"/>
                      <a:pt x="394927" y="408441"/>
                      <a:pt x="416530" y="416286"/>
                    </a:cubicBezTo>
                    <a:cubicBezTo>
                      <a:pt x="489193" y="442437"/>
                      <a:pt x="521831" y="469055"/>
                      <a:pt x="521831" y="487267"/>
                    </a:cubicBezTo>
                    <a:lnTo>
                      <a:pt x="521831" y="606439"/>
                    </a:lnTo>
                    <a:lnTo>
                      <a:pt x="260916" y="606439"/>
                    </a:lnTo>
                    <a:lnTo>
                      <a:pt x="0" y="606439"/>
                    </a:lnTo>
                    <a:lnTo>
                      <a:pt x="0" y="487267"/>
                    </a:lnTo>
                    <a:cubicBezTo>
                      <a:pt x="0" y="469055"/>
                      <a:pt x="32638" y="442437"/>
                      <a:pt x="105301" y="416286"/>
                    </a:cubicBezTo>
                    <a:cubicBezTo>
                      <a:pt x="126904" y="408441"/>
                      <a:pt x="164592" y="386026"/>
                      <a:pt x="170951" y="382571"/>
                    </a:cubicBezTo>
                    <a:cubicBezTo>
                      <a:pt x="172634" y="381637"/>
                      <a:pt x="174598" y="380983"/>
                      <a:pt x="176656" y="380983"/>
                    </a:cubicBezTo>
                    <a:close/>
                    <a:moveTo>
                      <a:pt x="218033" y="348240"/>
                    </a:moveTo>
                    <a:cubicBezTo>
                      <a:pt x="218875" y="348240"/>
                      <a:pt x="219623" y="348333"/>
                      <a:pt x="220372" y="348427"/>
                    </a:cubicBezTo>
                    <a:cubicBezTo>
                      <a:pt x="220559" y="348520"/>
                      <a:pt x="220840" y="348520"/>
                      <a:pt x="221027" y="348520"/>
                    </a:cubicBezTo>
                    <a:cubicBezTo>
                      <a:pt x="221027" y="348520"/>
                      <a:pt x="221120" y="348613"/>
                      <a:pt x="221120" y="348613"/>
                    </a:cubicBezTo>
                    <a:cubicBezTo>
                      <a:pt x="221588" y="348707"/>
                      <a:pt x="221962" y="348800"/>
                      <a:pt x="222336" y="348893"/>
                    </a:cubicBezTo>
                    <a:cubicBezTo>
                      <a:pt x="222524" y="348893"/>
                      <a:pt x="222711" y="348987"/>
                      <a:pt x="222898" y="349080"/>
                    </a:cubicBezTo>
                    <a:cubicBezTo>
                      <a:pt x="223085" y="349173"/>
                      <a:pt x="223272" y="349173"/>
                      <a:pt x="223553" y="349266"/>
                    </a:cubicBezTo>
                    <a:cubicBezTo>
                      <a:pt x="224956" y="349920"/>
                      <a:pt x="226359" y="350666"/>
                      <a:pt x="227575" y="351693"/>
                    </a:cubicBezTo>
                    <a:cubicBezTo>
                      <a:pt x="234498" y="357105"/>
                      <a:pt x="238989" y="367183"/>
                      <a:pt x="247783" y="367836"/>
                    </a:cubicBezTo>
                    <a:cubicBezTo>
                      <a:pt x="248625" y="367929"/>
                      <a:pt x="249467" y="367929"/>
                      <a:pt x="250309" y="367929"/>
                    </a:cubicBezTo>
                    <a:cubicBezTo>
                      <a:pt x="251151" y="367929"/>
                      <a:pt x="256390" y="367836"/>
                      <a:pt x="260880" y="367836"/>
                    </a:cubicBezTo>
                    <a:cubicBezTo>
                      <a:pt x="265371" y="367836"/>
                      <a:pt x="270610" y="367929"/>
                      <a:pt x="271358" y="367929"/>
                    </a:cubicBezTo>
                    <a:cubicBezTo>
                      <a:pt x="272294" y="367929"/>
                      <a:pt x="273136" y="367929"/>
                      <a:pt x="273978" y="367836"/>
                    </a:cubicBezTo>
                    <a:cubicBezTo>
                      <a:pt x="282772" y="367183"/>
                      <a:pt x="287169" y="357105"/>
                      <a:pt x="294186" y="351693"/>
                    </a:cubicBezTo>
                    <a:cubicBezTo>
                      <a:pt x="295402" y="350666"/>
                      <a:pt x="296711" y="349920"/>
                      <a:pt x="298208" y="349266"/>
                    </a:cubicBezTo>
                    <a:cubicBezTo>
                      <a:pt x="298395" y="349173"/>
                      <a:pt x="298676" y="349173"/>
                      <a:pt x="298863" y="349080"/>
                    </a:cubicBezTo>
                    <a:cubicBezTo>
                      <a:pt x="299050" y="348987"/>
                      <a:pt x="299237" y="348893"/>
                      <a:pt x="299331" y="348893"/>
                    </a:cubicBezTo>
                    <a:cubicBezTo>
                      <a:pt x="299799" y="348800"/>
                      <a:pt x="300173" y="348707"/>
                      <a:pt x="300547" y="348613"/>
                    </a:cubicBezTo>
                    <a:cubicBezTo>
                      <a:pt x="300641" y="348613"/>
                      <a:pt x="300641" y="348520"/>
                      <a:pt x="300734" y="348520"/>
                    </a:cubicBezTo>
                    <a:cubicBezTo>
                      <a:pt x="300921" y="348520"/>
                      <a:pt x="301108" y="348520"/>
                      <a:pt x="301296" y="348427"/>
                    </a:cubicBezTo>
                    <a:cubicBezTo>
                      <a:pt x="302138" y="348333"/>
                      <a:pt x="302886" y="348240"/>
                      <a:pt x="303728" y="348240"/>
                    </a:cubicBezTo>
                    <a:cubicBezTo>
                      <a:pt x="311680" y="348240"/>
                      <a:pt x="318135" y="354492"/>
                      <a:pt x="318603" y="362330"/>
                    </a:cubicBezTo>
                    <a:lnTo>
                      <a:pt x="318603" y="393404"/>
                    </a:lnTo>
                    <a:cubicBezTo>
                      <a:pt x="318322" y="401429"/>
                      <a:pt x="311774" y="407868"/>
                      <a:pt x="303728" y="407868"/>
                    </a:cubicBezTo>
                    <a:cubicBezTo>
                      <a:pt x="300360" y="407868"/>
                      <a:pt x="297273" y="406748"/>
                      <a:pt x="294747" y="404882"/>
                    </a:cubicBezTo>
                    <a:cubicBezTo>
                      <a:pt x="286327" y="399376"/>
                      <a:pt x="280620" y="387899"/>
                      <a:pt x="275475" y="387619"/>
                    </a:cubicBezTo>
                    <a:lnTo>
                      <a:pt x="260880" y="387712"/>
                    </a:lnTo>
                    <a:lnTo>
                      <a:pt x="246193" y="387619"/>
                    </a:lnTo>
                    <a:cubicBezTo>
                      <a:pt x="241047" y="387899"/>
                      <a:pt x="235434" y="399376"/>
                      <a:pt x="227014" y="404882"/>
                    </a:cubicBezTo>
                    <a:cubicBezTo>
                      <a:pt x="224488" y="406748"/>
                      <a:pt x="221401" y="407868"/>
                      <a:pt x="218033" y="407868"/>
                    </a:cubicBezTo>
                    <a:cubicBezTo>
                      <a:pt x="209894" y="407868"/>
                      <a:pt x="203345" y="401429"/>
                      <a:pt x="203158" y="393404"/>
                    </a:cubicBezTo>
                    <a:lnTo>
                      <a:pt x="203158" y="362330"/>
                    </a:lnTo>
                    <a:cubicBezTo>
                      <a:pt x="203532" y="354492"/>
                      <a:pt x="210081" y="348240"/>
                      <a:pt x="218033" y="348240"/>
                    </a:cubicBezTo>
                    <a:close/>
                    <a:moveTo>
                      <a:pt x="260891" y="0"/>
                    </a:moveTo>
                    <a:cubicBezTo>
                      <a:pt x="317557" y="0"/>
                      <a:pt x="433412" y="35949"/>
                      <a:pt x="433412" y="57425"/>
                    </a:cubicBezTo>
                    <a:cubicBezTo>
                      <a:pt x="433412" y="66015"/>
                      <a:pt x="421256" y="73858"/>
                      <a:pt x="400591" y="80301"/>
                    </a:cubicBezTo>
                    <a:cubicBezTo>
                      <a:pt x="399375" y="85997"/>
                      <a:pt x="395355" y="91412"/>
                      <a:pt x="389183" y="96361"/>
                    </a:cubicBezTo>
                    <a:cubicBezTo>
                      <a:pt x="388155" y="111394"/>
                      <a:pt x="384134" y="123906"/>
                      <a:pt x="378149" y="134457"/>
                    </a:cubicBezTo>
                    <a:cubicBezTo>
                      <a:pt x="378149" y="134831"/>
                      <a:pt x="378056" y="135204"/>
                      <a:pt x="378056" y="135578"/>
                    </a:cubicBezTo>
                    <a:cubicBezTo>
                      <a:pt x="375905" y="157801"/>
                      <a:pt x="370575" y="186560"/>
                      <a:pt x="370575" y="186560"/>
                    </a:cubicBezTo>
                    <a:cubicBezTo>
                      <a:pt x="370575" y="186560"/>
                      <a:pt x="381142" y="191415"/>
                      <a:pt x="381142" y="210837"/>
                    </a:cubicBezTo>
                    <a:cubicBezTo>
                      <a:pt x="377401" y="259764"/>
                      <a:pt x="357952" y="238662"/>
                      <a:pt x="353931" y="260044"/>
                    </a:cubicBezTo>
                    <a:cubicBezTo>
                      <a:pt x="347292" y="295713"/>
                      <a:pt x="315780" y="321390"/>
                      <a:pt x="296143" y="330261"/>
                    </a:cubicBezTo>
                    <a:cubicBezTo>
                      <a:pt x="284736" y="335396"/>
                      <a:pt x="273141" y="338011"/>
                      <a:pt x="260891" y="338291"/>
                    </a:cubicBezTo>
                    <a:cubicBezTo>
                      <a:pt x="248642" y="338011"/>
                      <a:pt x="236953" y="335396"/>
                      <a:pt x="225639" y="330261"/>
                    </a:cubicBezTo>
                    <a:cubicBezTo>
                      <a:pt x="206003" y="321390"/>
                      <a:pt x="174491" y="295713"/>
                      <a:pt x="167758" y="260044"/>
                    </a:cubicBezTo>
                    <a:cubicBezTo>
                      <a:pt x="163737" y="238662"/>
                      <a:pt x="144288" y="259764"/>
                      <a:pt x="140548" y="210837"/>
                    </a:cubicBezTo>
                    <a:cubicBezTo>
                      <a:pt x="140548" y="191415"/>
                      <a:pt x="151207" y="186560"/>
                      <a:pt x="151207" y="186560"/>
                    </a:cubicBezTo>
                    <a:cubicBezTo>
                      <a:pt x="151207" y="186560"/>
                      <a:pt x="145784" y="157801"/>
                      <a:pt x="143727" y="135578"/>
                    </a:cubicBezTo>
                    <a:cubicBezTo>
                      <a:pt x="143633" y="135204"/>
                      <a:pt x="143633" y="134831"/>
                      <a:pt x="143633" y="134457"/>
                    </a:cubicBezTo>
                    <a:cubicBezTo>
                      <a:pt x="137555" y="123906"/>
                      <a:pt x="133534" y="111394"/>
                      <a:pt x="132599" y="96361"/>
                    </a:cubicBezTo>
                    <a:cubicBezTo>
                      <a:pt x="126428" y="91412"/>
                      <a:pt x="122407" y="85997"/>
                      <a:pt x="121192" y="80301"/>
                    </a:cubicBezTo>
                    <a:cubicBezTo>
                      <a:pt x="100526" y="73858"/>
                      <a:pt x="88277" y="66015"/>
                      <a:pt x="88277" y="57425"/>
                    </a:cubicBezTo>
                    <a:cubicBezTo>
                      <a:pt x="88277" y="35949"/>
                      <a:pt x="204132" y="0"/>
                      <a:pt x="260891" y="0"/>
                    </a:cubicBezTo>
                    <a:close/>
                  </a:path>
                </a:pathLst>
              </a:custGeom>
              <a:solidFill>
                <a:schemeClr val="bg1"/>
              </a:solidFill>
              <a:ln>
                <a:noFill/>
              </a:ln>
            </p:spPr>
            <p:txBody>
              <a:bodyPr/>
              <a:lstStyle/>
              <a:p>
                <a:endParaRPr lang="zh-CN" altLang="en-US">
                  <a:solidFill>
                    <a:srgbClr val="003BA3"/>
                  </a:solidFill>
                  <a:latin typeface="Calibri" panose="020F0502020204030204" charset="0"/>
                  <a:cs typeface="Calibri" panose="020F0502020204030204" charset="0"/>
                  <a:sym typeface="+mn-lt"/>
                </a:endParaRPr>
              </a:p>
            </p:txBody>
          </p:sp>
        </p:grpSp>
      </p:grpSp>
      <p:pic>
        <p:nvPicPr>
          <p:cNvPr id="4" name="图片 3"/>
          <p:cNvPicPr>
            <a:picLocks noChangeAspect="1"/>
          </p:cNvPicPr>
          <p:nvPr/>
        </p:nvPicPr>
        <p:blipFill>
          <a:blip r:embed="rId1"/>
          <a:stretch>
            <a:fillRect/>
          </a:stretch>
        </p:blipFill>
        <p:spPr>
          <a:xfrm>
            <a:off x="9630410" y="4932045"/>
            <a:ext cx="1290955" cy="1284605"/>
          </a:xfrm>
          <a:prstGeom prst="rect">
            <a:avLst/>
          </a:prstGeom>
        </p:spPr>
      </p:pic>
      <p:pic>
        <p:nvPicPr>
          <p:cNvPr id="3" name="图片 2"/>
          <p:cNvPicPr>
            <a:picLocks noChangeAspect="1"/>
          </p:cNvPicPr>
          <p:nvPr/>
        </p:nvPicPr>
        <p:blipFill>
          <a:blip r:embed="rId2"/>
          <a:stretch>
            <a:fillRect/>
          </a:stretch>
        </p:blipFill>
        <p:spPr>
          <a:xfrm>
            <a:off x="9684385" y="4601845"/>
            <a:ext cx="1211580" cy="405765"/>
          </a:xfrm>
          <a:prstGeom prst="rect">
            <a:avLst/>
          </a:prstGeom>
        </p:spPr>
      </p:pic>
      <p:pic>
        <p:nvPicPr>
          <p:cNvPr id="9" name="图片 8"/>
          <p:cNvPicPr/>
          <p:nvPr/>
        </p:nvPicPr>
        <p:blipFill>
          <a:blip r:embed="rId3"/>
          <a:stretch>
            <a:fillRect/>
          </a:stretch>
        </p:blipFill>
        <p:spPr>
          <a:xfrm>
            <a:off x="1434465" y="931545"/>
            <a:ext cx="941070" cy="960120"/>
          </a:xfrm>
          <a:prstGeom prst="rect">
            <a:avLst/>
          </a:prstGeom>
        </p:spPr>
      </p:pic>
      <p:pic>
        <p:nvPicPr>
          <p:cNvPr id="2" name="图片 1"/>
          <p:cNvPicPr>
            <a:picLocks noChangeAspect="1"/>
          </p:cNvPicPr>
          <p:nvPr/>
        </p:nvPicPr>
        <p:blipFill>
          <a:blip r:embed="rId4"/>
          <a:srcRect r="1878" b="9590"/>
          <a:stretch>
            <a:fillRect/>
          </a:stretch>
        </p:blipFill>
        <p:spPr>
          <a:xfrm>
            <a:off x="8125460" y="4593590"/>
            <a:ext cx="1291590" cy="1619250"/>
          </a:xfrm>
          <a:prstGeom prst="rect">
            <a:avLst/>
          </a:prstGeom>
        </p:spPr>
      </p:pic>
      <p:pic>
        <p:nvPicPr>
          <p:cNvPr id="15" name="图片 14"/>
          <p:cNvPicPr>
            <a:picLocks noChangeAspect="1"/>
          </p:cNvPicPr>
          <p:nvPr/>
        </p:nvPicPr>
        <p:blipFill>
          <a:blip r:embed="rId5"/>
          <a:stretch>
            <a:fillRect/>
          </a:stretch>
        </p:blipFill>
        <p:spPr>
          <a:xfrm>
            <a:off x="2518410" y="955675"/>
            <a:ext cx="805815" cy="805815"/>
          </a:xfrm>
          <a:prstGeom prst="ellipse">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rot="10800000" flipV="1">
            <a:off x="8128000" y="4419600"/>
            <a:ext cx="4064000" cy="24384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10" name="直角三角形 9"/>
          <p:cNvSpPr/>
          <p:nvPr/>
        </p:nvSpPr>
        <p:spPr>
          <a:xfrm rot="10800000" flipH="1">
            <a:off x="0" y="0"/>
            <a:ext cx="4064000" cy="24384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7" name="直角三角形 6"/>
          <p:cNvSpPr/>
          <p:nvPr/>
        </p:nvSpPr>
        <p:spPr>
          <a:xfrm rot="10800000" flipV="1">
            <a:off x="8382000" y="4648200"/>
            <a:ext cx="3810000" cy="22098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grpSp>
        <p:nvGrpSpPr>
          <p:cNvPr id="53" name="组合 52"/>
          <p:cNvGrpSpPr/>
          <p:nvPr/>
        </p:nvGrpSpPr>
        <p:grpSpPr>
          <a:xfrm>
            <a:off x="1896112" y="1466820"/>
            <a:ext cx="8399780" cy="2135641"/>
            <a:chOff x="1896112" y="628546"/>
            <a:chExt cx="8399780" cy="2135641"/>
          </a:xfrm>
        </p:grpSpPr>
        <p:sp>
          <p:nvSpPr>
            <p:cNvPr id="54" name="文本框 53"/>
            <p:cNvSpPr txBox="1"/>
            <p:nvPr/>
          </p:nvSpPr>
          <p:spPr>
            <a:xfrm>
              <a:off x="1896112" y="1845977"/>
              <a:ext cx="8399780" cy="918210"/>
            </a:xfrm>
            <a:prstGeom prst="rect">
              <a:avLst/>
            </a:prstGeom>
            <a:noFill/>
            <a:effectLst/>
          </p:spPr>
          <p:txBody>
            <a:bodyPr wrap="none" lIns="118872" tIns="59436" rIns="118872" bIns="59436"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ctr"/>
              <a:r>
                <a:rPr lang="en-US" altLang="zh-CN" sz="5200">
                  <a:solidFill>
                    <a:srgbClr val="003BA3"/>
                  </a:solidFill>
                  <a:latin typeface="Calibri" panose="020F0502020204030204" charset="0"/>
                  <a:ea typeface="+mn-ea"/>
                  <a:cs typeface="Calibri" panose="020F0502020204030204" charset="0"/>
                  <a:sym typeface="+mn-lt"/>
                </a:rPr>
                <a:t>Research background &amp; object</a:t>
              </a:r>
              <a:endParaRPr lang="en-US" altLang="zh-CN" sz="5200">
                <a:solidFill>
                  <a:srgbClr val="003BA3"/>
                </a:solidFill>
                <a:latin typeface="Calibri" panose="020F0502020204030204" charset="0"/>
                <a:ea typeface="+mn-ea"/>
                <a:cs typeface="Calibri" panose="020F0502020204030204" charset="0"/>
                <a:sym typeface="+mn-lt"/>
              </a:endParaRPr>
            </a:p>
          </p:txBody>
        </p:sp>
        <p:sp>
          <p:nvSpPr>
            <p:cNvPr id="56" name="文本框 55"/>
            <p:cNvSpPr txBox="1"/>
            <p:nvPr/>
          </p:nvSpPr>
          <p:spPr>
            <a:xfrm>
              <a:off x="5584193" y="628546"/>
              <a:ext cx="1023614" cy="920252"/>
            </a:xfrm>
            <a:prstGeom prst="rect">
              <a:avLst/>
            </a:prstGeom>
            <a:noFill/>
            <a:effectLst/>
          </p:spPr>
          <p:txBody>
            <a:bodyPr wrap="none" lIns="118872" tIns="59436" rIns="118872" bIns="59436"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r>
                <a:rPr lang="en-US" altLang="zh-CN" sz="5200">
                  <a:solidFill>
                    <a:srgbClr val="003BA3"/>
                  </a:solidFill>
                  <a:latin typeface="Calibri" panose="020F0502020204030204" charset="0"/>
                  <a:ea typeface="+mn-ea"/>
                  <a:cs typeface="Calibri" panose="020F0502020204030204" charset="0"/>
                  <a:sym typeface="+mn-lt"/>
                </a:rPr>
                <a:t>01</a:t>
              </a:r>
              <a:endParaRPr lang="en-US" altLang="zh-CN" sz="5200" dirty="0">
                <a:solidFill>
                  <a:srgbClr val="003BA3"/>
                </a:solidFill>
                <a:latin typeface="Calibri" panose="020F0502020204030204" charset="0"/>
                <a:ea typeface="+mn-ea"/>
                <a:cs typeface="Calibri" panose="020F0502020204030204" charset="0"/>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3885" y="841375"/>
            <a:ext cx="11073130" cy="582549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Calibri" panose="020F0502020204030204" charset="0"/>
              <a:cs typeface="Calibri" panose="020F0502020204030204" charset="0"/>
              <a:sym typeface="+mn-lt"/>
            </a:endParaRPr>
          </a:p>
        </p:txBody>
      </p:sp>
      <p:grpSp>
        <p:nvGrpSpPr>
          <p:cNvPr id="2" name="组合 1"/>
          <p:cNvGrpSpPr/>
          <p:nvPr/>
        </p:nvGrpSpPr>
        <p:grpSpPr>
          <a:xfrm>
            <a:off x="0" y="0"/>
            <a:ext cx="2032000" cy="1219200"/>
            <a:chOff x="0" y="0"/>
            <a:chExt cx="4064000" cy="2438400"/>
          </a:xfrm>
          <a:solidFill>
            <a:srgbClr val="003BA3"/>
          </a:solidFill>
        </p:grpSpPr>
        <p:sp>
          <p:nvSpPr>
            <p:cNvPr id="10" name="直角三角形 9"/>
            <p:cNvSpPr/>
            <p:nvPr/>
          </p:nvSpPr>
          <p:spPr>
            <a:xfrm rot="10800000" flipH="1">
              <a:off x="0" y="0"/>
              <a:ext cx="4064000" cy="2438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sp>
        <p:nvSpPr>
          <p:cNvPr id="11" name="文本框 10"/>
          <p:cNvSpPr txBox="1"/>
          <p:nvPr/>
        </p:nvSpPr>
        <p:spPr>
          <a:xfrm>
            <a:off x="3555716" y="160894"/>
            <a:ext cx="5204460" cy="583565"/>
          </a:xfrm>
          <a:prstGeom prst="rect">
            <a:avLst/>
          </a:prstGeom>
          <a:noFill/>
        </p:spPr>
        <p:txBody>
          <a:bodyPr wrap="none"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l"/>
            <a:r>
              <a:rPr lang="en-US" altLang="zh-CN" sz="3200">
                <a:solidFill>
                  <a:srgbClr val="003BA3"/>
                </a:solidFill>
                <a:latin typeface="Calibri" panose="020F0502020204030204" charset="0"/>
                <a:ea typeface="+mn-ea"/>
                <a:cs typeface="Calibri" panose="020F0502020204030204" charset="0"/>
                <a:sym typeface="+mn-lt"/>
              </a:rPr>
              <a:t>Research background &amp; object</a:t>
            </a:r>
            <a:endParaRPr lang="en-US" altLang="zh-CN" sz="3200" dirty="0">
              <a:solidFill>
                <a:srgbClr val="003BA3"/>
              </a:solidFill>
              <a:latin typeface="Calibri" panose="020F0502020204030204" charset="0"/>
              <a:ea typeface="+mn-ea"/>
              <a:cs typeface="Calibri" panose="020F0502020204030204" charset="0"/>
              <a:sym typeface="+mn-lt"/>
            </a:endParaRPr>
          </a:p>
        </p:txBody>
      </p:sp>
      <p:sp>
        <p:nvSpPr>
          <p:cNvPr id="26" name="Rectangle 26"/>
          <p:cNvSpPr/>
          <p:nvPr/>
        </p:nvSpPr>
        <p:spPr>
          <a:xfrm>
            <a:off x="8462963" y="2329542"/>
            <a:ext cx="787400" cy="787400"/>
          </a:xfrm>
          <a:custGeom>
            <a:avLst/>
            <a:gdLst>
              <a:gd name="T0" fmla="*/ 10240 w 10880"/>
              <a:gd name="T1" fmla="*/ 8320 h 10880"/>
              <a:gd name="T2" fmla="*/ 2848 w 10880"/>
              <a:gd name="T3" fmla="*/ 8320 h 10880"/>
              <a:gd name="T4" fmla="*/ 1920 w 10880"/>
              <a:gd name="T5" fmla="*/ 1568 h 10880"/>
              <a:gd name="T6" fmla="*/ 320 w 10880"/>
              <a:gd name="T7" fmla="*/ 0 h 10880"/>
              <a:gd name="T8" fmla="*/ 0 w 10880"/>
              <a:gd name="T9" fmla="*/ 320 h 10880"/>
              <a:gd name="T10" fmla="*/ 320 w 10880"/>
              <a:gd name="T11" fmla="*/ 640 h 10880"/>
              <a:gd name="T12" fmla="*/ 1280 w 10880"/>
              <a:gd name="T13" fmla="*/ 1632 h 10880"/>
              <a:gd name="T14" fmla="*/ 2240 w 10880"/>
              <a:gd name="T15" fmla="*/ 8672 h 10880"/>
              <a:gd name="T16" fmla="*/ 2560 w 10880"/>
              <a:gd name="T17" fmla="*/ 8960 h 10880"/>
              <a:gd name="T18" fmla="*/ 10240 w 10880"/>
              <a:gd name="T19" fmla="*/ 8960 h 10880"/>
              <a:gd name="T20" fmla="*/ 10560 w 10880"/>
              <a:gd name="T21" fmla="*/ 8640 h 10880"/>
              <a:gd name="T22" fmla="*/ 10240 w 10880"/>
              <a:gd name="T23" fmla="*/ 8320 h 10880"/>
              <a:gd name="T24" fmla="*/ 10816 w 10880"/>
              <a:gd name="T25" fmla="*/ 3008 h 10880"/>
              <a:gd name="T26" fmla="*/ 10560 w 10880"/>
              <a:gd name="T27" fmla="*/ 2880 h 10880"/>
              <a:gd name="T28" fmla="*/ 2880 w 10880"/>
              <a:gd name="T29" fmla="*/ 2880 h 10880"/>
              <a:gd name="T30" fmla="*/ 2560 w 10880"/>
              <a:gd name="T31" fmla="*/ 3200 h 10880"/>
              <a:gd name="T32" fmla="*/ 2880 w 10880"/>
              <a:gd name="T33" fmla="*/ 3520 h 10880"/>
              <a:gd name="T34" fmla="*/ 10144 w 10880"/>
              <a:gd name="T35" fmla="*/ 3520 h 10880"/>
              <a:gd name="T36" fmla="*/ 9344 w 10880"/>
              <a:gd name="T37" fmla="*/ 6432 h 10880"/>
              <a:gd name="T38" fmla="*/ 3488 w 10880"/>
              <a:gd name="T39" fmla="*/ 7040 h 10880"/>
              <a:gd name="T40" fmla="*/ 3200 w 10880"/>
              <a:gd name="T41" fmla="*/ 7392 h 10880"/>
              <a:gd name="T42" fmla="*/ 3520 w 10880"/>
              <a:gd name="T43" fmla="*/ 7680 h 10880"/>
              <a:gd name="T44" fmla="*/ 3552 w 10880"/>
              <a:gd name="T45" fmla="*/ 7680 h 10880"/>
              <a:gd name="T46" fmla="*/ 9632 w 10880"/>
              <a:gd name="T47" fmla="*/ 7040 h 10880"/>
              <a:gd name="T48" fmla="*/ 9920 w 10880"/>
              <a:gd name="T49" fmla="*/ 6816 h 10880"/>
              <a:gd name="T50" fmla="*/ 10880 w 10880"/>
              <a:gd name="T51" fmla="*/ 3296 h 10880"/>
              <a:gd name="T52" fmla="*/ 10816 w 10880"/>
              <a:gd name="T53" fmla="*/ 3008 h 10880"/>
              <a:gd name="T54" fmla="*/ 3520 w 10880"/>
              <a:gd name="T55" fmla="*/ 9600 h 10880"/>
              <a:gd name="T56" fmla="*/ 2880 w 10880"/>
              <a:gd name="T57" fmla="*/ 10240 h 10880"/>
              <a:gd name="T58" fmla="*/ 3520 w 10880"/>
              <a:gd name="T59" fmla="*/ 10880 h 10880"/>
              <a:gd name="T60" fmla="*/ 4160 w 10880"/>
              <a:gd name="T61" fmla="*/ 10240 h 10880"/>
              <a:gd name="T62" fmla="*/ 3520 w 10880"/>
              <a:gd name="T63" fmla="*/ 9600 h 10880"/>
              <a:gd name="T64" fmla="*/ 8640 w 10880"/>
              <a:gd name="T65" fmla="*/ 9600 h 10880"/>
              <a:gd name="T66" fmla="*/ 8000 w 10880"/>
              <a:gd name="T67" fmla="*/ 10240 h 10880"/>
              <a:gd name="T68" fmla="*/ 8640 w 10880"/>
              <a:gd name="T69" fmla="*/ 10880 h 10880"/>
              <a:gd name="T70" fmla="*/ 9280 w 10880"/>
              <a:gd name="T71" fmla="*/ 10240 h 10880"/>
              <a:gd name="T72" fmla="*/ 8640 w 10880"/>
              <a:gd name="T73" fmla="*/ 9600 h 10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80" h="10880">
                <a:moveTo>
                  <a:pt x="10240" y="8320"/>
                </a:moveTo>
                <a:lnTo>
                  <a:pt x="2848" y="8320"/>
                </a:lnTo>
                <a:lnTo>
                  <a:pt x="1920" y="1568"/>
                </a:lnTo>
                <a:cubicBezTo>
                  <a:pt x="1792" y="640"/>
                  <a:pt x="1120" y="0"/>
                  <a:pt x="320" y="0"/>
                </a:cubicBezTo>
                <a:cubicBezTo>
                  <a:pt x="128" y="0"/>
                  <a:pt x="0" y="128"/>
                  <a:pt x="0" y="320"/>
                </a:cubicBezTo>
                <a:cubicBezTo>
                  <a:pt x="0" y="512"/>
                  <a:pt x="128" y="640"/>
                  <a:pt x="320" y="640"/>
                </a:cubicBezTo>
                <a:cubicBezTo>
                  <a:pt x="896" y="640"/>
                  <a:pt x="1216" y="1152"/>
                  <a:pt x="1280" y="1632"/>
                </a:cubicBezTo>
                <a:lnTo>
                  <a:pt x="2240" y="8672"/>
                </a:lnTo>
                <a:cubicBezTo>
                  <a:pt x="2272" y="8832"/>
                  <a:pt x="2400" y="8960"/>
                  <a:pt x="2560" y="8960"/>
                </a:cubicBezTo>
                <a:lnTo>
                  <a:pt x="10240" y="8960"/>
                </a:lnTo>
                <a:cubicBezTo>
                  <a:pt x="10432" y="8960"/>
                  <a:pt x="10560" y="8832"/>
                  <a:pt x="10560" y="8640"/>
                </a:cubicBezTo>
                <a:cubicBezTo>
                  <a:pt x="10560" y="8448"/>
                  <a:pt x="10432" y="8320"/>
                  <a:pt x="10240" y="8320"/>
                </a:cubicBezTo>
                <a:close/>
                <a:moveTo>
                  <a:pt x="10816" y="3008"/>
                </a:moveTo>
                <a:cubicBezTo>
                  <a:pt x="10752" y="2944"/>
                  <a:pt x="10656" y="2880"/>
                  <a:pt x="10560" y="2880"/>
                </a:cubicBezTo>
                <a:lnTo>
                  <a:pt x="2880" y="2880"/>
                </a:lnTo>
                <a:cubicBezTo>
                  <a:pt x="2688" y="2880"/>
                  <a:pt x="2560" y="3008"/>
                  <a:pt x="2560" y="3200"/>
                </a:cubicBezTo>
                <a:cubicBezTo>
                  <a:pt x="2560" y="3392"/>
                  <a:pt x="2688" y="3520"/>
                  <a:pt x="2880" y="3520"/>
                </a:cubicBezTo>
                <a:lnTo>
                  <a:pt x="10144" y="3520"/>
                </a:lnTo>
                <a:lnTo>
                  <a:pt x="9344" y="6432"/>
                </a:lnTo>
                <a:lnTo>
                  <a:pt x="3488" y="7040"/>
                </a:lnTo>
                <a:cubicBezTo>
                  <a:pt x="3328" y="7072"/>
                  <a:pt x="3200" y="7200"/>
                  <a:pt x="3200" y="7392"/>
                </a:cubicBezTo>
                <a:cubicBezTo>
                  <a:pt x="3232" y="7552"/>
                  <a:pt x="3360" y="7680"/>
                  <a:pt x="3520" y="7680"/>
                </a:cubicBezTo>
                <a:lnTo>
                  <a:pt x="3552" y="7680"/>
                </a:lnTo>
                <a:lnTo>
                  <a:pt x="9632" y="7040"/>
                </a:lnTo>
                <a:cubicBezTo>
                  <a:pt x="9760" y="7040"/>
                  <a:pt x="9888" y="6944"/>
                  <a:pt x="9920" y="6816"/>
                </a:cubicBezTo>
                <a:lnTo>
                  <a:pt x="10880" y="3296"/>
                </a:lnTo>
                <a:cubicBezTo>
                  <a:pt x="10880" y="3200"/>
                  <a:pt x="10880" y="3072"/>
                  <a:pt x="10816" y="3008"/>
                </a:cubicBezTo>
                <a:close/>
                <a:moveTo>
                  <a:pt x="3520" y="9600"/>
                </a:moveTo>
                <a:cubicBezTo>
                  <a:pt x="3168" y="9600"/>
                  <a:pt x="2880" y="9888"/>
                  <a:pt x="2880" y="10240"/>
                </a:cubicBezTo>
                <a:cubicBezTo>
                  <a:pt x="2880" y="10592"/>
                  <a:pt x="3168" y="10880"/>
                  <a:pt x="3520" y="10880"/>
                </a:cubicBezTo>
                <a:cubicBezTo>
                  <a:pt x="3872" y="10880"/>
                  <a:pt x="4160" y="10592"/>
                  <a:pt x="4160" y="10240"/>
                </a:cubicBezTo>
                <a:cubicBezTo>
                  <a:pt x="4160" y="9888"/>
                  <a:pt x="3872" y="9600"/>
                  <a:pt x="3520" y="9600"/>
                </a:cubicBezTo>
                <a:close/>
                <a:moveTo>
                  <a:pt x="8640" y="9600"/>
                </a:moveTo>
                <a:cubicBezTo>
                  <a:pt x="8288" y="9600"/>
                  <a:pt x="8000" y="9888"/>
                  <a:pt x="8000" y="10240"/>
                </a:cubicBezTo>
                <a:cubicBezTo>
                  <a:pt x="8000" y="10592"/>
                  <a:pt x="8288" y="10880"/>
                  <a:pt x="8640" y="10880"/>
                </a:cubicBezTo>
                <a:cubicBezTo>
                  <a:pt x="8992" y="10880"/>
                  <a:pt x="9280" y="10592"/>
                  <a:pt x="9280" y="10240"/>
                </a:cubicBezTo>
                <a:cubicBezTo>
                  <a:pt x="9280" y="9888"/>
                  <a:pt x="8992" y="9600"/>
                  <a:pt x="8640" y="96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latin typeface="Calibri" panose="020F0502020204030204" charset="0"/>
              <a:cs typeface="Calibri" panose="020F0502020204030204" charset="0"/>
            </a:endParaRPr>
          </a:p>
        </p:txBody>
      </p:sp>
      <p:sp>
        <p:nvSpPr>
          <p:cNvPr id="29" name="Oval 35"/>
          <p:cNvSpPr/>
          <p:nvPr/>
        </p:nvSpPr>
        <p:spPr>
          <a:xfrm>
            <a:off x="6320473" y="4376147"/>
            <a:ext cx="803910" cy="748030"/>
          </a:xfrm>
          <a:custGeom>
            <a:avLst/>
            <a:gdLst>
              <a:gd name="T0" fmla="*/ 10400 w 12000"/>
              <a:gd name="T1" fmla="*/ 11200 h 11200"/>
              <a:gd name="T2" fmla="*/ 1600 w 12000"/>
              <a:gd name="T3" fmla="*/ 11200 h 11200"/>
              <a:gd name="T4" fmla="*/ 0 w 12000"/>
              <a:gd name="T5" fmla="*/ 9600 h 11200"/>
              <a:gd name="T6" fmla="*/ 0 w 12000"/>
              <a:gd name="T7" fmla="*/ 1600 h 11200"/>
              <a:gd name="T8" fmla="*/ 1600 w 12000"/>
              <a:gd name="T9" fmla="*/ 0 h 11200"/>
              <a:gd name="T10" fmla="*/ 10400 w 12000"/>
              <a:gd name="T11" fmla="*/ 0 h 11200"/>
              <a:gd name="T12" fmla="*/ 12000 w 12000"/>
              <a:gd name="T13" fmla="*/ 1600 h 11200"/>
              <a:gd name="T14" fmla="*/ 12000 w 12000"/>
              <a:gd name="T15" fmla="*/ 9600 h 11200"/>
              <a:gd name="T16" fmla="*/ 10400 w 12000"/>
              <a:gd name="T17" fmla="*/ 11200 h 11200"/>
              <a:gd name="T18" fmla="*/ 1600 w 12000"/>
              <a:gd name="T19" fmla="*/ 800 h 11200"/>
              <a:gd name="T20" fmla="*/ 800 w 12000"/>
              <a:gd name="T21" fmla="*/ 1600 h 11200"/>
              <a:gd name="T22" fmla="*/ 800 w 12000"/>
              <a:gd name="T23" fmla="*/ 9600 h 11200"/>
              <a:gd name="T24" fmla="*/ 1600 w 12000"/>
              <a:gd name="T25" fmla="*/ 10400 h 11200"/>
              <a:gd name="T26" fmla="*/ 10400 w 12000"/>
              <a:gd name="T27" fmla="*/ 10400 h 11200"/>
              <a:gd name="T28" fmla="*/ 11200 w 12000"/>
              <a:gd name="T29" fmla="*/ 9600 h 11200"/>
              <a:gd name="T30" fmla="*/ 11200 w 12000"/>
              <a:gd name="T31" fmla="*/ 1600 h 11200"/>
              <a:gd name="T32" fmla="*/ 10400 w 12000"/>
              <a:gd name="T33" fmla="*/ 800 h 11200"/>
              <a:gd name="T34" fmla="*/ 1600 w 12000"/>
              <a:gd name="T35" fmla="*/ 800 h 11200"/>
              <a:gd name="T36" fmla="*/ 6000 w 12000"/>
              <a:gd name="T37" fmla="*/ 7200 h 11200"/>
              <a:gd name="T38" fmla="*/ 3200 w 12000"/>
              <a:gd name="T39" fmla="*/ 4600 h 11200"/>
              <a:gd name="T40" fmla="*/ 3200 w 12000"/>
              <a:gd name="T41" fmla="*/ 2400 h 11200"/>
              <a:gd name="T42" fmla="*/ 4000 w 12000"/>
              <a:gd name="T43" fmla="*/ 2400 h 11200"/>
              <a:gd name="T44" fmla="*/ 4000 w 12000"/>
              <a:gd name="T45" fmla="*/ 4600 h 11200"/>
              <a:gd name="T46" fmla="*/ 6000 w 12000"/>
              <a:gd name="T47" fmla="*/ 6400 h 11200"/>
              <a:gd name="T48" fmla="*/ 8000 w 12000"/>
              <a:gd name="T49" fmla="*/ 4600 h 11200"/>
              <a:gd name="T50" fmla="*/ 8000 w 12000"/>
              <a:gd name="T51" fmla="*/ 2400 h 11200"/>
              <a:gd name="T52" fmla="*/ 8800 w 12000"/>
              <a:gd name="T53" fmla="*/ 2400 h 11200"/>
              <a:gd name="T54" fmla="*/ 8800 w 12000"/>
              <a:gd name="T55" fmla="*/ 4600 h 11200"/>
              <a:gd name="T56" fmla="*/ 6000 w 12000"/>
              <a:gd name="T57" fmla="*/ 7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00" h="11200">
                <a:moveTo>
                  <a:pt x="10400" y="11200"/>
                </a:moveTo>
                <a:lnTo>
                  <a:pt x="1600" y="11200"/>
                </a:lnTo>
                <a:cubicBezTo>
                  <a:pt x="718" y="11200"/>
                  <a:pt x="0" y="10482"/>
                  <a:pt x="0" y="9600"/>
                </a:cubicBezTo>
                <a:lnTo>
                  <a:pt x="0" y="1600"/>
                </a:lnTo>
                <a:cubicBezTo>
                  <a:pt x="0" y="718"/>
                  <a:pt x="718" y="0"/>
                  <a:pt x="1600" y="0"/>
                </a:cubicBezTo>
                <a:lnTo>
                  <a:pt x="10400" y="0"/>
                </a:lnTo>
                <a:cubicBezTo>
                  <a:pt x="11282" y="0"/>
                  <a:pt x="12000" y="718"/>
                  <a:pt x="12000" y="1600"/>
                </a:cubicBezTo>
                <a:lnTo>
                  <a:pt x="12000" y="9600"/>
                </a:lnTo>
                <a:cubicBezTo>
                  <a:pt x="12000" y="10482"/>
                  <a:pt x="11282" y="11200"/>
                  <a:pt x="10400" y="11200"/>
                </a:cubicBezTo>
                <a:close/>
                <a:moveTo>
                  <a:pt x="1600" y="800"/>
                </a:moveTo>
                <a:cubicBezTo>
                  <a:pt x="1159" y="800"/>
                  <a:pt x="800" y="1159"/>
                  <a:pt x="800" y="1600"/>
                </a:cubicBezTo>
                <a:lnTo>
                  <a:pt x="800" y="9600"/>
                </a:lnTo>
                <a:cubicBezTo>
                  <a:pt x="800" y="10042"/>
                  <a:pt x="1159" y="10400"/>
                  <a:pt x="1600" y="10400"/>
                </a:cubicBezTo>
                <a:lnTo>
                  <a:pt x="10400" y="10400"/>
                </a:lnTo>
                <a:cubicBezTo>
                  <a:pt x="10842" y="10400"/>
                  <a:pt x="11200" y="10042"/>
                  <a:pt x="11200" y="9600"/>
                </a:cubicBezTo>
                <a:lnTo>
                  <a:pt x="11200" y="1600"/>
                </a:lnTo>
                <a:cubicBezTo>
                  <a:pt x="11200" y="1159"/>
                  <a:pt x="10842" y="800"/>
                  <a:pt x="10400" y="800"/>
                </a:cubicBezTo>
                <a:lnTo>
                  <a:pt x="1600" y="800"/>
                </a:lnTo>
                <a:close/>
                <a:moveTo>
                  <a:pt x="6000" y="7200"/>
                </a:moveTo>
                <a:cubicBezTo>
                  <a:pt x="4456" y="7200"/>
                  <a:pt x="3200" y="6034"/>
                  <a:pt x="3200" y="4600"/>
                </a:cubicBezTo>
                <a:lnTo>
                  <a:pt x="3200" y="2400"/>
                </a:lnTo>
                <a:lnTo>
                  <a:pt x="4000" y="2400"/>
                </a:lnTo>
                <a:lnTo>
                  <a:pt x="4000" y="4600"/>
                </a:lnTo>
                <a:cubicBezTo>
                  <a:pt x="4000" y="5593"/>
                  <a:pt x="4898" y="6400"/>
                  <a:pt x="6000" y="6400"/>
                </a:cubicBezTo>
                <a:cubicBezTo>
                  <a:pt x="7102" y="6400"/>
                  <a:pt x="8000" y="5593"/>
                  <a:pt x="8000" y="4600"/>
                </a:cubicBezTo>
                <a:lnTo>
                  <a:pt x="8000" y="2400"/>
                </a:lnTo>
                <a:lnTo>
                  <a:pt x="8800" y="2400"/>
                </a:lnTo>
                <a:lnTo>
                  <a:pt x="8800" y="4600"/>
                </a:lnTo>
                <a:cubicBezTo>
                  <a:pt x="8800" y="6034"/>
                  <a:pt x="7544" y="7200"/>
                  <a:pt x="6000" y="72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8830FE"/>
              </a:solidFill>
              <a:latin typeface="Calibri" panose="020F0502020204030204" charset="0"/>
              <a:cs typeface="Calibri" panose="020F0502020204030204" charset="0"/>
            </a:endParaRPr>
          </a:p>
        </p:txBody>
      </p:sp>
      <p:sp>
        <p:nvSpPr>
          <p:cNvPr id="30" name="文本框 53"/>
          <p:cNvSpPr/>
          <p:nvPr>
            <p:custDataLst>
              <p:tags r:id="rId1"/>
            </p:custDataLst>
          </p:nvPr>
        </p:nvSpPr>
        <p:spPr bwMode="auto">
          <a:xfrm>
            <a:off x="895985" y="1039495"/>
            <a:ext cx="10488930" cy="5429885"/>
          </a:xfrm>
          <a:prstGeom prst="rect">
            <a:avLst/>
          </a:prstGeom>
          <a:noFill/>
          <a:ln>
            <a:noFill/>
          </a:ln>
        </p:spPr>
        <p:txBody>
          <a:bodyPr wrap="square" lIns="71755" tIns="0" rIns="71755" bIns="0" rtlCol="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lnSpc>
                <a:spcPct val="110000"/>
              </a:lnSpc>
              <a:spcBef>
                <a:spcPct val="0"/>
              </a:spcBef>
              <a:spcAft>
                <a:spcPct val="0"/>
              </a:spcAft>
              <a:buClrTx/>
              <a:buSzTx/>
              <a:buFont typeface="Arial" panose="020B0604020202020204" pitchFamily="34" charset="0"/>
              <a:buChar char="•"/>
            </a:pPr>
            <a:r>
              <a:rPr lang="en-US" altLang="zh-CN" b="1" dirty="0">
                <a:solidFill>
                  <a:srgbClr val="003BA3"/>
                </a:solidFill>
                <a:uFillTx/>
                <a:latin typeface="Calibri" panose="020F0502020204030204" charset="0"/>
                <a:ea typeface="+mj-ea"/>
                <a:cs typeface="Calibri" panose="020F0502020204030204" charset="0"/>
                <a:sym typeface="+mn-ea"/>
              </a:rPr>
              <a:t>Fourth industrial revolution is having a wide and profound impact.</a:t>
            </a:r>
            <a:endParaRPr lang="en-US" altLang="zh-CN" b="1"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Big data, robotics, AI and other digital technologies.</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Scientific and technological innovation has become the main battlefield of international strategic competition.</a:t>
            </a:r>
            <a:endParaRPr lang="en-US" altLang="zh-CN">
              <a:ln>
                <a:noFill/>
                <a:prstDash val="sysDot"/>
              </a:ln>
              <a:latin typeface="Calibri" panose="020F0502020204030204" charset="0"/>
              <a:cs typeface="Calibri" panose="020F0502020204030204" charset="0"/>
              <a:sym typeface="+mn-ea"/>
            </a:endParaRPr>
          </a:p>
          <a:p>
            <a:pPr lvl="0" indent="0" algn="l">
              <a:lnSpc>
                <a:spcPct val="110000"/>
              </a:lnSpc>
              <a:spcBef>
                <a:spcPct val="0"/>
              </a:spcBef>
              <a:spcAft>
                <a:spcPct val="0"/>
              </a:spcAft>
              <a:buClrTx/>
              <a:buSzTx/>
              <a:buFont typeface="Arial" panose="020B0604020202020204" pitchFamily="34" charset="0"/>
              <a:buNone/>
            </a:pPr>
            <a:endParaRPr lang="en-US" altLang="zh-CN">
              <a:ln>
                <a:noFill/>
                <a:prstDash val="sysDot"/>
              </a:ln>
              <a:latin typeface="Calibri" panose="020F0502020204030204" charset="0"/>
              <a:cs typeface="Calibri" panose="020F0502020204030204" charset="0"/>
              <a:sym typeface="+mn-ea"/>
            </a:endParaRPr>
          </a:p>
          <a:p>
            <a:pPr marL="285750" lvl="0" indent="-285750" algn="l">
              <a:lnSpc>
                <a:spcPct val="110000"/>
              </a:lnSpc>
              <a:buClrTx/>
              <a:buSzTx/>
              <a:buFont typeface="Arial" panose="020B0604020202020204" pitchFamily="34" charset="0"/>
              <a:buChar char="•"/>
            </a:pPr>
            <a:r>
              <a:rPr lang="en-US" altLang="zh-CN" b="1" dirty="0">
                <a:solidFill>
                  <a:srgbClr val="003BA3"/>
                </a:solidFill>
                <a:uFillTx/>
                <a:latin typeface="Calibri" panose="020F0502020204030204" charset="0"/>
                <a:ea typeface="+mj-ea"/>
                <a:cs typeface="Calibri" panose="020F0502020204030204" charset="0"/>
                <a:sym typeface="+mn-ea"/>
              </a:rPr>
              <a:t>The analysis of technological evolution can help us understand the characteristics of technological development and anticipate technological opportunities.</a:t>
            </a:r>
            <a:endParaRPr lang="en-US" altLang="zh-CN" b="1"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Schumpeter: technological innovation involves the reorganization of production factors.</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Technology evolution: The process that technological production factors interaction, generation, development, maturation, and eventual extinction over time.</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Using quantitative or qualitative methods </a:t>
            </a:r>
            <a:r>
              <a:rPr lang="en-US" altLang="zh-CN">
                <a:ln>
                  <a:noFill/>
                  <a:prstDash val="sysDot"/>
                </a:ln>
                <a:latin typeface="Calibri" panose="020F0502020204030204" charset="0"/>
                <a:cs typeface="Calibri" panose="020F0502020204030204" charset="0"/>
                <a:sym typeface="+mn-ea"/>
              </a:rPr>
              <a:t>to analyze the process </a:t>
            </a:r>
            <a:r>
              <a:rPr lang="en-US" altLang="zh-CN">
                <a:ln>
                  <a:noFill/>
                  <a:prstDash val="sysDot"/>
                </a:ln>
                <a:latin typeface="Calibri" panose="020F0502020204030204" charset="0"/>
                <a:cs typeface="Calibri" panose="020F0502020204030204" charset="0"/>
                <a:sym typeface="+mn-ea"/>
              </a:rPr>
              <a:t>, and to clarify the trajectory of technological innovation.</a:t>
            </a:r>
            <a:endParaRPr lang="en-US" altLang="zh-CN">
              <a:ln>
                <a:noFill/>
                <a:prstDash val="sysDot"/>
              </a:ln>
              <a:latin typeface="Calibri" panose="020F0502020204030204" charset="0"/>
              <a:cs typeface="Calibri" panose="020F0502020204030204" charset="0"/>
              <a:sym typeface="+mn-ea"/>
            </a:endParaRPr>
          </a:p>
          <a:p>
            <a:pPr lvl="0" indent="0" algn="l">
              <a:lnSpc>
                <a:spcPct val="110000"/>
              </a:lnSpc>
              <a:spcBef>
                <a:spcPct val="0"/>
              </a:spcBef>
              <a:spcAft>
                <a:spcPct val="0"/>
              </a:spcAft>
              <a:buClrTx/>
              <a:buSzTx/>
              <a:buFont typeface="Arial" panose="020B0604020202020204" pitchFamily="34" charset="0"/>
              <a:buNone/>
            </a:pPr>
            <a:endParaRPr lang="en-US" altLang="zh-CN" b="1" dirty="0">
              <a:solidFill>
                <a:srgbClr val="003BA3"/>
              </a:solidFill>
              <a:uFillTx/>
              <a:latin typeface="Calibri" panose="020F0502020204030204" charset="0"/>
              <a:ea typeface="+mj-ea"/>
              <a:cs typeface="Calibri" panose="020F0502020204030204" charset="0"/>
              <a:sym typeface="+mn-ea"/>
            </a:endParaRPr>
          </a:p>
          <a:p>
            <a:pPr marL="285750" lvl="0" indent="-285750" algn="l">
              <a:lnSpc>
                <a:spcPct val="110000"/>
              </a:lnSpc>
              <a:buClrTx/>
              <a:buSzTx/>
              <a:buFont typeface="Arial" panose="020B0604020202020204" pitchFamily="34" charset="0"/>
              <a:buChar char="•"/>
            </a:pPr>
            <a:r>
              <a:rPr lang="en-US" altLang="zh-CN" b="1" dirty="0">
                <a:solidFill>
                  <a:srgbClr val="003BA3"/>
                </a:solidFill>
                <a:uFillTx/>
                <a:latin typeface="Calibri" panose="020F0502020204030204" charset="0"/>
                <a:ea typeface="+mj-ea"/>
                <a:cs typeface="Calibri" panose="020F0502020204030204" charset="0"/>
                <a:sym typeface="+mn-ea"/>
              </a:rPr>
              <a:t>The analysis granularity and accuracy of the existing methods need to be improved. </a:t>
            </a:r>
            <a:endParaRPr lang="en-US" altLang="zh-CN" b="1"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Representitive </a:t>
            </a:r>
            <a:r>
              <a:rPr lang="en-US" altLang="zh-CN">
                <a:ln>
                  <a:noFill/>
                  <a:prstDash val="sysDot"/>
                </a:ln>
                <a:latin typeface="Calibri" panose="020F0502020204030204" charset="0"/>
                <a:cs typeface="Calibri" panose="020F0502020204030204" charset="0"/>
                <a:sym typeface="+mn-ea"/>
              </a:rPr>
              <a:t>carrier: </a:t>
            </a:r>
            <a:r>
              <a:rPr lang="en-US" altLang="zh-CN">
                <a:ln>
                  <a:noFill/>
                  <a:prstDash val="sysDot"/>
                </a:ln>
                <a:latin typeface="Calibri" panose="020F0502020204030204" charset="0"/>
                <a:cs typeface="Calibri" panose="020F0502020204030204" charset="0"/>
                <a:sym typeface="+mn-ea"/>
              </a:rPr>
              <a:t>patent citation, classification or text(technology composition, Patent portfolio).</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Analysis methods: TF-IDF, LDA, SAO, mashine learning...</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Visualization methods: sankey, river map...(connection: text similarity)</a:t>
            </a:r>
            <a:endParaRPr lang="en-US" altLang="zh-CN">
              <a:ln>
                <a:noFill/>
                <a:prstDash val="sysDot"/>
              </a:ln>
              <a:latin typeface="Calibri" panose="020F0502020204030204" charset="0"/>
              <a:cs typeface="Calibri" panose="020F0502020204030204" charset="0"/>
              <a:sym typeface="+mn-ea"/>
            </a:endParaRPr>
          </a:p>
          <a:p>
            <a:pPr lvl="0" indent="0" algn="l">
              <a:spcBef>
                <a:spcPct val="0"/>
              </a:spcBef>
              <a:spcAft>
                <a:spcPct val="0"/>
              </a:spcAft>
              <a:buClrTx/>
              <a:buSzTx/>
              <a:buFont typeface="Arial" panose="020B0604020202020204" pitchFamily="34" charset="0"/>
              <a:buNone/>
            </a:pPr>
            <a:endParaRPr lang="en-US" altLang="zh-CN" b="1" dirty="0">
              <a:solidFill>
                <a:srgbClr val="003BA3"/>
              </a:solidFill>
              <a:uFillTx/>
              <a:latin typeface="Calibri" panose="020F0502020204030204" charset="0"/>
              <a:ea typeface="+mj-ea"/>
              <a:cs typeface="Calibri" panose="020F05020202040302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rot="10800000" flipV="1">
            <a:off x="8128000" y="4419600"/>
            <a:ext cx="4064000" cy="24384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10" name="直角三角形 9"/>
          <p:cNvSpPr/>
          <p:nvPr/>
        </p:nvSpPr>
        <p:spPr>
          <a:xfrm rot="10800000" flipH="1">
            <a:off x="0" y="0"/>
            <a:ext cx="4064000" cy="24384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7" name="直角三角形 6"/>
          <p:cNvSpPr/>
          <p:nvPr/>
        </p:nvSpPr>
        <p:spPr>
          <a:xfrm rot="10800000" flipV="1">
            <a:off x="8382000" y="4648200"/>
            <a:ext cx="3810000" cy="22098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grpSp>
        <p:nvGrpSpPr>
          <p:cNvPr id="53" name="组合 52"/>
          <p:cNvGrpSpPr/>
          <p:nvPr/>
        </p:nvGrpSpPr>
        <p:grpSpPr>
          <a:xfrm>
            <a:off x="4063686" y="1466820"/>
            <a:ext cx="3858895" cy="2135641"/>
            <a:chOff x="4063686" y="628546"/>
            <a:chExt cx="3858895" cy="2135641"/>
          </a:xfrm>
        </p:grpSpPr>
        <p:sp>
          <p:nvSpPr>
            <p:cNvPr id="54" name="文本框 53"/>
            <p:cNvSpPr txBox="1"/>
            <p:nvPr/>
          </p:nvSpPr>
          <p:spPr>
            <a:xfrm>
              <a:off x="4063686" y="1845977"/>
              <a:ext cx="3858895" cy="918210"/>
            </a:xfrm>
            <a:prstGeom prst="rect">
              <a:avLst/>
            </a:prstGeom>
            <a:noFill/>
            <a:effectLst/>
          </p:spPr>
          <p:txBody>
            <a:bodyPr wrap="none" lIns="118872" tIns="59436" rIns="118872" bIns="59436"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ctr"/>
              <a:r>
                <a:rPr lang="en-US" altLang="zh-CN" sz="5200">
                  <a:solidFill>
                    <a:srgbClr val="003BA3"/>
                  </a:solidFill>
                  <a:latin typeface="Calibri" panose="020F0502020204030204" charset="0"/>
                  <a:ea typeface="+mn-ea"/>
                  <a:cs typeface="Calibri" panose="020F0502020204030204" charset="0"/>
                  <a:sym typeface="+mn-lt"/>
                </a:rPr>
                <a:t>Related Work</a:t>
              </a:r>
              <a:endParaRPr lang="en-US" altLang="zh-CN" sz="5200">
                <a:solidFill>
                  <a:srgbClr val="003BA3"/>
                </a:solidFill>
                <a:latin typeface="Calibri" panose="020F0502020204030204" charset="0"/>
                <a:ea typeface="+mn-ea"/>
                <a:cs typeface="Calibri" panose="020F0502020204030204" charset="0"/>
                <a:sym typeface="+mn-lt"/>
              </a:endParaRPr>
            </a:p>
          </p:txBody>
        </p:sp>
        <p:sp>
          <p:nvSpPr>
            <p:cNvPr id="56" name="文本框 55"/>
            <p:cNvSpPr txBox="1"/>
            <p:nvPr/>
          </p:nvSpPr>
          <p:spPr>
            <a:xfrm>
              <a:off x="5584193" y="628546"/>
              <a:ext cx="897890" cy="918210"/>
            </a:xfrm>
            <a:prstGeom prst="rect">
              <a:avLst/>
            </a:prstGeom>
            <a:noFill/>
            <a:effectLst/>
          </p:spPr>
          <p:txBody>
            <a:bodyPr wrap="none" lIns="118872" tIns="59436" rIns="118872" bIns="59436"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r>
                <a:rPr lang="en-US" altLang="zh-CN" sz="5200">
                  <a:solidFill>
                    <a:srgbClr val="003BA3"/>
                  </a:solidFill>
                  <a:latin typeface="Calibri" panose="020F0502020204030204" charset="0"/>
                  <a:ea typeface="+mn-ea"/>
                  <a:cs typeface="Calibri" panose="020F0502020204030204" charset="0"/>
                  <a:sym typeface="+mn-lt"/>
                </a:rPr>
                <a:t>02</a:t>
              </a:r>
              <a:endParaRPr lang="en-US" altLang="zh-CN" sz="5200" dirty="0">
                <a:solidFill>
                  <a:srgbClr val="003BA3"/>
                </a:solidFill>
                <a:latin typeface="Calibri" panose="020F0502020204030204" charset="0"/>
                <a:ea typeface="+mn-ea"/>
                <a:cs typeface="Calibri" panose="020F0502020204030204" charset="0"/>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3885" y="815975"/>
            <a:ext cx="11073130" cy="582549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Calibri" panose="020F0502020204030204" charset="0"/>
              <a:cs typeface="Calibri" panose="020F0502020204030204" charset="0"/>
              <a:sym typeface="+mn-lt"/>
            </a:endParaRPr>
          </a:p>
        </p:txBody>
      </p:sp>
      <p:grpSp>
        <p:nvGrpSpPr>
          <p:cNvPr id="2" name="组合 1"/>
          <p:cNvGrpSpPr/>
          <p:nvPr/>
        </p:nvGrpSpPr>
        <p:grpSpPr>
          <a:xfrm>
            <a:off x="0" y="0"/>
            <a:ext cx="2032000" cy="1219200"/>
            <a:chOff x="0" y="0"/>
            <a:chExt cx="4064000" cy="2438400"/>
          </a:xfrm>
          <a:solidFill>
            <a:srgbClr val="003BA3"/>
          </a:solidFill>
        </p:grpSpPr>
        <p:sp>
          <p:nvSpPr>
            <p:cNvPr id="10" name="直角三角形 9"/>
            <p:cNvSpPr/>
            <p:nvPr/>
          </p:nvSpPr>
          <p:spPr>
            <a:xfrm rot="10800000" flipH="1">
              <a:off x="0" y="0"/>
              <a:ext cx="4064000" cy="2438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sp>
        <p:nvSpPr>
          <p:cNvPr id="11" name="文本框 10"/>
          <p:cNvSpPr txBox="1"/>
          <p:nvPr/>
        </p:nvSpPr>
        <p:spPr>
          <a:xfrm>
            <a:off x="4890486" y="160894"/>
            <a:ext cx="2410460" cy="583565"/>
          </a:xfrm>
          <a:prstGeom prst="rect">
            <a:avLst/>
          </a:prstGeom>
          <a:noFill/>
        </p:spPr>
        <p:txBody>
          <a:bodyPr wrap="none"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l"/>
            <a:r>
              <a:rPr lang="en-US" altLang="zh-CN" sz="3200">
                <a:solidFill>
                  <a:srgbClr val="003BA3"/>
                </a:solidFill>
                <a:latin typeface="Calibri" panose="020F0502020204030204" charset="0"/>
                <a:ea typeface="+mn-ea"/>
                <a:cs typeface="Calibri" panose="020F0502020204030204" charset="0"/>
                <a:sym typeface="+mn-lt"/>
              </a:rPr>
              <a:t>Related Work</a:t>
            </a:r>
            <a:endParaRPr lang="en-US" altLang="zh-CN" sz="3200" dirty="0">
              <a:solidFill>
                <a:srgbClr val="003BA3"/>
              </a:solidFill>
              <a:latin typeface="Calibri" panose="020F0502020204030204" charset="0"/>
              <a:ea typeface="+mn-ea"/>
              <a:cs typeface="Calibri" panose="020F0502020204030204" charset="0"/>
              <a:sym typeface="+mn-lt"/>
            </a:endParaRPr>
          </a:p>
        </p:txBody>
      </p:sp>
      <p:sp>
        <p:nvSpPr>
          <p:cNvPr id="26" name="Rectangle 26"/>
          <p:cNvSpPr/>
          <p:nvPr/>
        </p:nvSpPr>
        <p:spPr>
          <a:xfrm>
            <a:off x="8462963" y="2329542"/>
            <a:ext cx="787400" cy="787400"/>
          </a:xfrm>
          <a:custGeom>
            <a:avLst/>
            <a:gdLst>
              <a:gd name="T0" fmla="*/ 10240 w 10880"/>
              <a:gd name="T1" fmla="*/ 8320 h 10880"/>
              <a:gd name="T2" fmla="*/ 2848 w 10880"/>
              <a:gd name="T3" fmla="*/ 8320 h 10880"/>
              <a:gd name="T4" fmla="*/ 1920 w 10880"/>
              <a:gd name="T5" fmla="*/ 1568 h 10880"/>
              <a:gd name="T6" fmla="*/ 320 w 10880"/>
              <a:gd name="T7" fmla="*/ 0 h 10880"/>
              <a:gd name="T8" fmla="*/ 0 w 10880"/>
              <a:gd name="T9" fmla="*/ 320 h 10880"/>
              <a:gd name="T10" fmla="*/ 320 w 10880"/>
              <a:gd name="T11" fmla="*/ 640 h 10880"/>
              <a:gd name="T12" fmla="*/ 1280 w 10880"/>
              <a:gd name="T13" fmla="*/ 1632 h 10880"/>
              <a:gd name="T14" fmla="*/ 2240 w 10880"/>
              <a:gd name="T15" fmla="*/ 8672 h 10880"/>
              <a:gd name="T16" fmla="*/ 2560 w 10880"/>
              <a:gd name="T17" fmla="*/ 8960 h 10880"/>
              <a:gd name="T18" fmla="*/ 10240 w 10880"/>
              <a:gd name="T19" fmla="*/ 8960 h 10880"/>
              <a:gd name="T20" fmla="*/ 10560 w 10880"/>
              <a:gd name="T21" fmla="*/ 8640 h 10880"/>
              <a:gd name="T22" fmla="*/ 10240 w 10880"/>
              <a:gd name="T23" fmla="*/ 8320 h 10880"/>
              <a:gd name="T24" fmla="*/ 10816 w 10880"/>
              <a:gd name="T25" fmla="*/ 3008 h 10880"/>
              <a:gd name="T26" fmla="*/ 10560 w 10880"/>
              <a:gd name="T27" fmla="*/ 2880 h 10880"/>
              <a:gd name="T28" fmla="*/ 2880 w 10880"/>
              <a:gd name="T29" fmla="*/ 2880 h 10880"/>
              <a:gd name="T30" fmla="*/ 2560 w 10880"/>
              <a:gd name="T31" fmla="*/ 3200 h 10880"/>
              <a:gd name="T32" fmla="*/ 2880 w 10880"/>
              <a:gd name="T33" fmla="*/ 3520 h 10880"/>
              <a:gd name="T34" fmla="*/ 10144 w 10880"/>
              <a:gd name="T35" fmla="*/ 3520 h 10880"/>
              <a:gd name="T36" fmla="*/ 9344 w 10880"/>
              <a:gd name="T37" fmla="*/ 6432 h 10880"/>
              <a:gd name="T38" fmla="*/ 3488 w 10880"/>
              <a:gd name="T39" fmla="*/ 7040 h 10880"/>
              <a:gd name="T40" fmla="*/ 3200 w 10880"/>
              <a:gd name="T41" fmla="*/ 7392 h 10880"/>
              <a:gd name="T42" fmla="*/ 3520 w 10880"/>
              <a:gd name="T43" fmla="*/ 7680 h 10880"/>
              <a:gd name="T44" fmla="*/ 3552 w 10880"/>
              <a:gd name="T45" fmla="*/ 7680 h 10880"/>
              <a:gd name="T46" fmla="*/ 9632 w 10880"/>
              <a:gd name="T47" fmla="*/ 7040 h 10880"/>
              <a:gd name="T48" fmla="*/ 9920 w 10880"/>
              <a:gd name="T49" fmla="*/ 6816 h 10880"/>
              <a:gd name="T50" fmla="*/ 10880 w 10880"/>
              <a:gd name="T51" fmla="*/ 3296 h 10880"/>
              <a:gd name="T52" fmla="*/ 10816 w 10880"/>
              <a:gd name="T53" fmla="*/ 3008 h 10880"/>
              <a:gd name="T54" fmla="*/ 3520 w 10880"/>
              <a:gd name="T55" fmla="*/ 9600 h 10880"/>
              <a:gd name="T56" fmla="*/ 2880 w 10880"/>
              <a:gd name="T57" fmla="*/ 10240 h 10880"/>
              <a:gd name="T58" fmla="*/ 3520 w 10880"/>
              <a:gd name="T59" fmla="*/ 10880 h 10880"/>
              <a:gd name="T60" fmla="*/ 4160 w 10880"/>
              <a:gd name="T61" fmla="*/ 10240 h 10880"/>
              <a:gd name="T62" fmla="*/ 3520 w 10880"/>
              <a:gd name="T63" fmla="*/ 9600 h 10880"/>
              <a:gd name="T64" fmla="*/ 8640 w 10880"/>
              <a:gd name="T65" fmla="*/ 9600 h 10880"/>
              <a:gd name="T66" fmla="*/ 8000 w 10880"/>
              <a:gd name="T67" fmla="*/ 10240 h 10880"/>
              <a:gd name="T68" fmla="*/ 8640 w 10880"/>
              <a:gd name="T69" fmla="*/ 10880 h 10880"/>
              <a:gd name="T70" fmla="*/ 9280 w 10880"/>
              <a:gd name="T71" fmla="*/ 10240 h 10880"/>
              <a:gd name="T72" fmla="*/ 8640 w 10880"/>
              <a:gd name="T73" fmla="*/ 9600 h 10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80" h="10880">
                <a:moveTo>
                  <a:pt x="10240" y="8320"/>
                </a:moveTo>
                <a:lnTo>
                  <a:pt x="2848" y="8320"/>
                </a:lnTo>
                <a:lnTo>
                  <a:pt x="1920" y="1568"/>
                </a:lnTo>
                <a:cubicBezTo>
                  <a:pt x="1792" y="640"/>
                  <a:pt x="1120" y="0"/>
                  <a:pt x="320" y="0"/>
                </a:cubicBezTo>
                <a:cubicBezTo>
                  <a:pt x="128" y="0"/>
                  <a:pt x="0" y="128"/>
                  <a:pt x="0" y="320"/>
                </a:cubicBezTo>
                <a:cubicBezTo>
                  <a:pt x="0" y="512"/>
                  <a:pt x="128" y="640"/>
                  <a:pt x="320" y="640"/>
                </a:cubicBezTo>
                <a:cubicBezTo>
                  <a:pt x="896" y="640"/>
                  <a:pt x="1216" y="1152"/>
                  <a:pt x="1280" y="1632"/>
                </a:cubicBezTo>
                <a:lnTo>
                  <a:pt x="2240" y="8672"/>
                </a:lnTo>
                <a:cubicBezTo>
                  <a:pt x="2272" y="8832"/>
                  <a:pt x="2400" y="8960"/>
                  <a:pt x="2560" y="8960"/>
                </a:cubicBezTo>
                <a:lnTo>
                  <a:pt x="10240" y="8960"/>
                </a:lnTo>
                <a:cubicBezTo>
                  <a:pt x="10432" y="8960"/>
                  <a:pt x="10560" y="8832"/>
                  <a:pt x="10560" y="8640"/>
                </a:cubicBezTo>
                <a:cubicBezTo>
                  <a:pt x="10560" y="8448"/>
                  <a:pt x="10432" y="8320"/>
                  <a:pt x="10240" y="8320"/>
                </a:cubicBezTo>
                <a:close/>
                <a:moveTo>
                  <a:pt x="10816" y="3008"/>
                </a:moveTo>
                <a:cubicBezTo>
                  <a:pt x="10752" y="2944"/>
                  <a:pt x="10656" y="2880"/>
                  <a:pt x="10560" y="2880"/>
                </a:cubicBezTo>
                <a:lnTo>
                  <a:pt x="2880" y="2880"/>
                </a:lnTo>
                <a:cubicBezTo>
                  <a:pt x="2688" y="2880"/>
                  <a:pt x="2560" y="3008"/>
                  <a:pt x="2560" y="3200"/>
                </a:cubicBezTo>
                <a:cubicBezTo>
                  <a:pt x="2560" y="3392"/>
                  <a:pt x="2688" y="3520"/>
                  <a:pt x="2880" y="3520"/>
                </a:cubicBezTo>
                <a:lnTo>
                  <a:pt x="10144" y="3520"/>
                </a:lnTo>
                <a:lnTo>
                  <a:pt x="9344" y="6432"/>
                </a:lnTo>
                <a:lnTo>
                  <a:pt x="3488" y="7040"/>
                </a:lnTo>
                <a:cubicBezTo>
                  <a:pt x="3328" y="7072"/>
                  <a:pt x="3200" y="7200"/>
                  <a:pt x="3200" y="7392"/>
                </a:cubicBezTo>
                <a:cubicBezTo>
                  <a:pt x="3232" y="7552"/>
                  <a:pt x="3360" y="7680"/>
                  <a:pt x="3520" y="7680"/>
                </a:cubicBezTo>
                <a:lnTo>
                  <a:pt x="3552" y="7680"/>
                </a:lnTo>
                <a:lnTo>
                  <a:pt x="9632" y="7040"/>
                </a:lnTo>
                <a:cubicBezTo>
                  <a:pt x="9760" y="7040"/>
                  <a:pt x="9888" y="6944"/>
                  <a:pt x="9920" y="6816"/>
                </a:cubicBezTo>
                <a:lnTo>
                  <a:pt x="10880" y="3296"/>
                </a:lnTo>
                <a:cubicBezTo>
                  <a:pt x="10880" y="3200"/>
                  <a:pt x="10880" y="3072"/>
                  <a:pt x="10816" y="3008"/>
                </a:cubicBezTo>
                <a:close/>
                <a:moveTo>
                  <a:pt x="3520" y="9600"/>
                </a:moveTo>
                <a:cubicBezTo>
                  <a:pt x="3168" y="9600"/>
                  <a:pt x="2880" y="9888"/>
                  <a:pt x="2880" y="10240"/>
                </a:cubicBezTo>
                <a:cubicBezTo>
                  <a:pt x="2880" y="10592"/>
                  <a:pt x="3168" y="10880"/>
                  <a:pt x="3520" y="10880"/>
                </a:cubicBezTo>
                <a:cubicBezTo>
                  <a:pt x="3872" y="10880"/>
                  <a:pt x="4160" y="10592"/>
                  <a:pt x="4160" y="10240"/>
                </a:cubicBezTo>
                <a:cubicBezTo>
                  <a:pt x="4160" y="9888"/>
                  <a:pt x="3872" y="9600"/>
                  <a:pt x="3520" y="9600"/>
                </a:cubicBezTo>
                <a:close/>
                <a:moveTo>
                  <a:pt x="8640" y="9600"/>
                </a:moveTo>
                <a:cubicBezTo>
                  <a:pt x="8288" y="9600"/>
                  <a:pt x="8000" y="9888"/>
                  <a:pt x="8000" y="10240"/>
                </a:cubicBezTo>
                <a:cubicBezTo>
                  <a:pt x="8000" y="10592"/>
                  <a:pt x="8288" y="10880"/>
                  <a:pt x="8640" y="10880"/>
                </a:cubicBezTo>
                <a:cubicBezTo>
                  <a:pt x="8992" y="10880"/>
                  <a:pt x="9280" y="10592"/>
                  <a:pt x="9280" y="10240"/>
                </a:cubicBezTo>
                <a:cubicBezTo>
                  <a:pt x="9280" y="9888"/>
                  <a:pt x="8992" y="9600"/>
                  <a:pt x="8640" y="96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latin typeface="Calibri" panose="020F0502020204030204" charset="0"/>
              <a:cs typeface="Calibri" panose="020F0502020204030204" charset="0"/>
            </a:endParaRPr>
          </a:p>
        </p:txBody>
      </p:sp>
      <p:sp>
        <p:nvSpPr>
          <p:cNvPr id="29" name="Oval 35"/>
          <p:cNvSpPr/>
          <p:nvPr/>
        </p:nvSpPr>
        <p:spPr>
          <a:xfrm>
            <a:off x="6320473" y="4376147"/>
            <a:ext cx="803910" cy="748030"/>
          </a:xfrm>
          <a:custGeom>
            <a:avLst/>
            <a:gdLst>
              <a:gd name="T0" fmla="*/ 10400 w 12000"/>
              <a:gd name="T1" fmla="*/ 11200 h 11200"/>
              <a:gd name="T2" fmla="*/ 1600 w 12000"/>
              <a:gd name="T3" fmla="*/ 11200 h 11200"/>
              <a:gd name="T4" fmla="*/ 0 w 12000"/>
              <a:gd name="T5" fmla="*/ 9600 h 11200"/>
              <a:gd name="T6" fmla="*/ 0 w 12000"/>
              <a:gd name="T7" fmla="*/ 1600 h 11200"/>
              <a:gd name="T8" fmla="*/ 1600 w 12000"/>
              <a:gd name="T9" fmla="*/ 0 h 11200"/>
              <a:gd name="T10" fmla="*/ 10400 w 12000"/>
              <a:gd name="T11" fmla="*/ 0 h 11200"/>
              <a:gd name="T12" fmla="*/ 12000 w 12000"/>
              <a:gd name="T13" fmla="*/ 1600 h 11200"/>
              <a:gd name="T14" fmla="*/ 12000 w 12000"/>
              <a:gd name="T15" fmla="*/ 9600 h 11200"/>
              <a:gd name="T16" fmla="*/ 10400 w 12000"/>
              <a:gd name="T17" fmla="*/ 11200 h 11200"/>
              <a:gd name="T18" fmla="*/ 1600 w 12000"/>
              <a:gd name="T19" fmla="*/ 800 h 11200"/>
              <a:gd name="T20" fmla="*/ 800 w 12000"/>
              <a:gd name="T21" fmla="*/ 1600 h 11200"/>
              <a:gd name="T22" fmla="*/ 800 w 12000"/>
              <a:gd name="T23" fmla="*/ 9600 h 11200"/>
              <a:gd name="T24" fmla="*/ 1600 w 12000"/>
              <a:gd name="T25" fmla="*/ 10400 h 11200"/>
              <a:gd name="T26" fmla="*/ 10400 w 12000"/>
              <a:gd name="T27" fmla="*/ 10400 h 11200"/>
              <a:gd name="T28" fmla="*/ 11200 w 12000"/>
              <a:gd name="T29" fmla="*/ 9600 h 11200"/>
              <a:gd name="T30" fmla="*/ 11200 w 12000"/>
              <a:gd name="T31" fmla="*/ 1600 h 11200"/>
              <a:gd name="T32" fmla="*/ 10400 w 12000"/>
              <a:gd name="T33" fmla="*/ 800 h 11200"/>
              <a:gd name="T34" fmla="*/ 1600 w 12000"/>
              <a:gd name="T35" fmla="*/ 800 h 11200"/>
              <a:gd name="T36" fmla="*/ 6000 w 12000"/>
              <a:gd name="T37" fmla="*/ 7200 h 11200"/>
              <a:gd name="T38" fmla="*/ 3200 w 12000"/>
              <a:gd name="T39" fmla="*/ 4600 h 11200"/>
              <a:gd name="T40" fmla="*/ 3200 w 12000"/>
              <a:gd name="T41" fmla="*/ 2400 h 11200"/>
              <a:gd name="T42" fmla="*/ 4000 w 12000"/>
              <a:gd name="T43" fmla="*/ 2400 h 11200"/>
              <a:gd name="T44" fmla="*/ 4000 w 12000"/>
              <a:gd name="T45" fmla="*/ 4600 h 11200"/>
              <a:gd name="T46" fmla="*/ 6000 w 12000"/>
              <a:gd name="T47" fmla="*/ 6400 h 11200"/>
              <a:gd name="T48" fmla="*/ 8000 w 12000"/>
              <a:gd name="T49" fmla="*/ 4600 h 11200"/>
              <a:gd name="T50" fmla="*/ 8000 w 12000"/>
              <a:gd name="T51" fmla="*/ 2400 h 11200"/>
              <a:gd name="T52" fmla="*/ 8800 w 12000"/>
              <a:gd name="T53" fmla="*/ 2400 h 11200"/>
              <a:gd name="T54" fmla="*/ 8800 w 12000"/>
              <a:gd name="T55" fmla="*/ 4600 h 11200"/>
              <a:gd name="T56" fmla="*/ 6000 w 12000"/>
              <a:gd name="T57" fmla="*/ 7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00" h="11200">
                <a:moveTo>
                  <a:pt x="10400" y="11200"/>
                </a:moveTo>
                <a:lnTo>
                  <a:pt x="1600" y="11200"/>
                </a:lnTo>
                <a:cubicBezTo>
                  <a:pt x="718" y="11200"/>
                  <a:pt x="0" y="10482"/>
                  <a:pt x="0" y="9600"/>
                </a:cubicBezTo>
                <a:lnTo>
                  <a:pt x="0" y="1600"/>
                </a:lnTo>
                <a:cubicBezTo>
                  <a:pt x="0" y="718"/>
                  <a:pt x="718" y="0"/>
                  <a:pt x="1600" y="0"/>
                </a:cubicBezTo>
                <a:lnTo>
                  <a:pt x="10400" y="0"/>
                </a:lnTo>
                <a:cubicBezTo>
                  <a:pt x="11282" y="0"/>
                  <a:pt x="12000" y="718"/>
                  <a:pt x="12000" y="1600"/>
                </a:cubicBezTo>
                <a:lnTo>
                  <a:pt x="12000" y="9600"/>
                </a:lnTo>
                <a:cubicBezTo>
                  <a:pt x="12000" y="10482"/>
                  <a:pt x="11282" y="11200"/>
                  <a:pt x="10400" y="11200"/>
                </a:cubicBezTo>
                <a:close/>
                <a:moveTo>
                  <a:pt x="1600" y="800"/>
                </a:moveTo>
                <a:cubicBezTo>
                  <a:pt x="1159" y="800"/>
                  <a:pt x="800" y="1159"/>
                  <a:pt x="800" y="1600"/>
                </a:cubicBezTo>
                <a:lnTo>
                  <a:pt x="800" y="9600"/>
                </a:lnTo>
                <a:cubicBezTo>
                  <a:pt x="800" y="10042"/>
                  <a:pt x="1159" y="10400"/>
                  <a:pt x="1600" y="10400"/>
                </a:cubicBezTo>
                <a:lnTo>
                  <a:pt x="10400" y="10400"/>
                </a:lnTo>
                <a:cubicBezTo>
                  <a:pt x="10842" y="10400"/>
                  <a:pt x="11200" y="10042"/>
                  <a:pt x="11200" y="9600"/>
                </a:cubicBezTo>
                <a:lnTo>
                  <a:pt x="11200" y="1600"/>
                </a:lnTo>
                <a:cubicBezTo>
                  <a:pt x="11200" y="1159"/>
                  <a:pt x="10842" y="800"/>
                  <a:pt x="10400" y="800"/>
                </a:cubicBezTo>
                <a:lnTo>
                  <a:pt x="1600" y="800"/>
                </a:lnTo>
                <a:close/>
                <a:moveTo>
                  <a:pt x="6000" y="7200"/>
                </a:moveTo>
                <a:cubicBezTo>
                  <a:pt x="4456" y="7200"/>
                  <a:pt x="3200" y="6034"/>
                  <a:pt x="3200" y="4600"/>
                </a:cubicBezTo>
                <a:lnTo>
                  <a:pt x="3200" y="2400"/>
                </a:lnTo>
                <a:lnTo>
                  <a:pt x="4000" y="2400"/>
                </a:lnTo>
                <a:lnTo>
                  <a:pt x="4000" y="4600"/>
                </a:lnTo>
                <a:cubicBezTo>
                  <a:pt x="4000" y="5593"/>
                  <a:pt x="4898" y="6400"/>
                  <a:pt x="6000" y="6400"/>
                </a:cubicBezTo>
                <a:cubicBezTo>
                  <a:pt x="7102" y="6400"/>
                  <a:pt x="8000" y="5593"/>
                  <a:pt x="8000" y="4600"/>
                </a:cubicBezTo>
                <a:lnTo>
                  <a:pt x="8000" y="2400"/>
                </a:lnTo>
                <a:lnTo>
                  <a:pt x="8800" y="2400"/>
                </a:lnTo>
                <a:lnTo>
                  <a:pt x="8800" y="4600"/>
                </a:lnTo>
                <a:cubicBezTo>
                  <a:pt x="8800" y="6034"/>
                  <a:pt x="7544" y="7200"/>
                  <a:pt x="6000" y="72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8830FE"/>
              </a:solidFill>
              <a:latin typeface="Calibri" panose="020F0502020204030204" charset="0"/>
              <a:cs typeface="Calibri" panose="020F0502020204030204" charset="0"/>
            </a:endParaRPr>
          </a:p>
        </p:txBody>
      </p:sp>
      <p:sp>
        <p:nvSpPr>
          <p:cNvPr id="30" name="文本框 53"/>
          <p:cNvSpPr/>
          <p:nvPr>
            <p:custDataLst>
              <p:tags r:id="rId1"/>
            </p:custDataLst>
          </p:nvPr>
        </p:nvSpPr>
        <p:spPr bwMode="auto">
          <a:xfrm>
            <a:off x="895985" y="979170"/>
            <a:ext cx="10488930" cy="5499735"/>
          </a:xfrm>
          <a:prstGeom prst="rect">
            <a:avLst/>
          </a:prstGeom>
          <a:noFill/>
          <a:ln>
            <a:noFill/>
          </a:ln>
        </p:spPr>
        <p:txBody>
          <a:bodyPr wrap="square" lIns="71755" tIns="0" rIns="71755" bIns="0" rtlCol="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lnSpc>
                <a:spcPct val="110000"/>
              </a:lnSpc>
              <a:spcBef>
                <a:spcPct val="0"/>
              </a:spcBef>
              <a:spcAft>
                <a:spcPct val="0"/>
              </a:spcAft>
              <a:buClrTx/>
              <a:buSzTx/>
              <a:buFont typeface="Arial" panose="020B0604020202020204" pitchFamily="34" charset="0"/>
              <a:buChar char="•"/>
            </a:pPr>
            <a:r>
              <a:rPr lang="en-US" altLang="zh-CN" b="1" dirty="0">
                <a:solidFill>
                  <a:srgbClr val="003BA3"/>
                </a:solidFill>
                <a:uFillTx/>
                <a:latin typeface="Calibri" panose="020F0502020204030204" charset="0"/>
                <a:ea typeface="+mj-ea"/>
                <a:cs typeface="Calibri" panose="020F0502020204030204" charset="0"/>
                <a:sym typeface="+mn-ea"/>
              </a:rPr>
              <a:t>Evolution methods</a:t>
            </a:r>
            <a:endParaRPr lang="en-US" altLang="zh-CN" b="1"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Topic model: LDA, hLDA,DTM, Rolling LDA, Bertopic...</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Advantage: automatic determination of the number of topics, dynamic topic discrimination, time series data monitoring.</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Disadvantage: conduct a direct summary of patent text into key words or topic words, It is difficult to grasp the core content of the invention.</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SAO and machine learning: extract entity words or technical elements, manual annotation and machine classification</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Advantage: </a:t>
            </a:r>
            <a:r>
              <a:rPr lang="en-US" altLang="zh-CN">
                <a:ln>
                  <a:noFill/>
                  <a:prstDash val="sysDot"/>
                </a:ln>
                <a:latin typeface="Calibri" panose="020F0502020204030204" charset="0"/>
                <a:cs typeface="Calibri" panose="020F0502020204030204" charset="0"/>
                <a:sym typeface="+mn-ea"/>
              </a:rPr>
              <a:t>r</a:t>
            </a:r>
            <a:r>
              <a:rPr lang="en-US" altLang="zh-CN">
                <a:ln>
                  <a:noFill/>
                  <a:prstDash val="sysDot"/>
                </a:ln>
                <a:latin typeface="Calibri" panose="020F0502020204030204" charset="0"/>
                <a:cs typeface="Calibri" panose="020F0502020204030204" charset="0"/>
                <a:sym typeface="+mn-ea"/>
              </a:rPr>
              <a:t>eliable with fine granularity</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Disadvantage: higher</a:t>
            </a:r>
            <a:r>
              <a:rPr lang="en-US" altLang="zh-CN">
                <a:ln>
                  <a:noFill/>
                  <a:prstDash val="sysDot"/>
                </a:ln>
                <a:latin typeface="Calibri" panose="020F0502020204030204" charset="0"/>
                <a:cs typeface="Calibri" panose="020F0502020204030204" charset="0"/>
                <a:sym typeface="+mn-ea"/>
              </a:rPr>
              <a:t> labor cost, and the disclosure of inventions outside the entity is limited.</a:t>
            </a:r>
            <a:endParaRPr lang="en-US" altLang="zh-CN">
              <a:ln>
                <a:noFill/>
                <a:prstDash val="sysDot"/>
              </a:ln>
              <a:latin typeface="Calibri" panose="020F0502020204030204" charset="0"/>
              <a:cs typeface="Calibri" panose="020F0502020204030204" charset="0"/>
              <a:sym typeface="+mn-ea"/>
            </a:endParaRPr>
          </a:p>
          <a:p>
            <a:pPr lvl="0" indent="0" algn="l">
              <a:lnSpc>
                <a:spcPct val="110000"/>
              </a:lnSpc>
              <a:spcBef>
                <a:spcPct val="0"/>
              </a:spcBef>
              <a:spcAft>
                <a:spcPct val="0"/>
              </a:spcAft>
              <a:buClrTx/>
              <a:buSzTx/>
              <a:buFont typeface="Arial" panose="020B0604020202020204" pitchFamily="34" charset="0"/>
              <a:buNone/>
            </a:pPr>
            <a:endParaRPr lang="en-US" altLang="zh-CN" b="1" dirty="0">
              <a:solidFill>
                <a:srgbClr val="003BA3"/>
              </a:solidFill>
              <a:uFillTx/>
              <a:latin typeface="Calibri" panose="020F0502020204030204" charset="0"/>
              <a:ea typeface="+mj-ea"/>
              <a:cs typeface="Calibri" panose="020F0502020204030204" charset="0"/>
              <a:sym typeface="+mn-ea"/>
            </a:endParaRPr>
          </a:p>
          <a:p>
            <a:pPr marL="285750" lvl="0" indent="-285750" algn="l">
              <a:lnSpc>
                <a:spcPct val="110000"/>
              </a:lnSpc>
              <a:buClrTx/>
              <a:buSzTx/>
              <a:buFont typeface="Arial" panose="020B0604020202020204" pitchFamily="34" charset="0"/>
              <a:buChar char="•"/>
            </a:pPr>
            <a:r>
              <a:rPr lang="en-US" altLang="zh-CN" b="1" dirty="0">
                <a:solidFill>
                  <a:srgbClr val="003BA3"/>
                </a:solidFill>
                <a:uFillTx/>
                <a:latin typeface="Calibri" panose="020F0502020204030204" charset="0"/>
                <a:ea typeface="+mj-ea"/>
                <a:cs typeface="Calibri" panose="020F0502020204030204" charset="0"/>
                <a:sym typeface="+mn-ea"/>
              </a:rPr>
              <a:t>visualization methods </a:t>
            </a:r>
            <a:endParaRPr lang="en-US" altLang="zh-CN" b="1"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graph: sankey, river map with small multiple view</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node: key words, topic words or one patent</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connection: </a:t>
            </a:r>
            <a:r>
              <a:rPr lang="en-US" altLang="zh-CN">
                <a:ln>
                  <a:noFill/>
                  <a:prstDash val="sysDot"/>
                </a:ln>
                <a:latin typeface="Calibri" panose="020F0502020204030204" charset="0"/>
                <a:cs typeface="Calibri" panose="020F0502020204030204" charset="0"/>
                <a:sym typeface="+mn-ea"/>
              </a:rPr>
              <a:t>text similarity, </a:t>
            </a:r>
            <a:r>
              <a:rPr lang="en-US" altLang="zh-CN">
                <a:ln>
                  <a:noFill/>
                  <a:prstDash val="sysDot"/>
                </a:ln>
                <a:latin typeface="Calibri" panose="020F0502020204030204" charset="0"/>
                <a:cs typeface="Calibri" panose="020F0502020204030204" charset="0"/>
                <a:sym typeface="+mn-ea"/>
              </a:rPr>
              <a:t>e</a:t>
            </a:r>
            <a:r>
              <a:rPr lang="en-US" altLang="zh-CN">
                <a:ln>
                  <a:noFill/>
                  <a:prstDash val="sysDot"/>
                </a:ln>
                <a:latin typeface="Calibri" panose="020F0502020204030204" charset="0"/>
                <a:cs typeface="Calibri" panose="020F0502020204030204" charset="0"/>
                <a:sym typeface="+mn-ea"/>
              </a:rPr>
              <a:t>ntity number</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software: citeSpace</a:t>
            </a:r>
            <a:r>
              <a:rPr lang="zh-CN" altLang="en-US">
                <a:ln>
                  <a:noFill/>
                  <a:prstDash val="sysDot"/>
                </a:ln>
                <a:latin typeface="Calibri" panose="020F0502020204030204" charset="0"/>
                <a:cs typeface="Calibri" panose="020F0502020204030204" charset="0"/>
                <a:sym typeface="+mn-ea"/>
              </a:rPr>
              <a:t>、</a:t>
            </a:r>
            <a:r>
              <a:rPr lang="en-US" altLang="zh-CN">
                <a:ln>
                  <a:noFill/>
                  <a:prstDash val="sysDot"/>
                </a:ln>
                <a:latin typeface="Calibri" panose="020F0502020204030204" charset="0"/>
                <a:cs typeface="Calibri" panose="020F0502020204030204" charset="0"/>
                <a:sym typeface="+mn-ea"/>
              </a:rPr>
              <a:t>Vosviewer</a:t>
            </a:r>
            <a:r>
              <a:rPr lang="zh-CN" altLang="en-US">
                <a:ln>
                  <a:noFill/>
                  <a:prstDash val="sysDot"/>
                </a:ln>
                <a:latin typeface="Calibri" panose="020F0502020204030204" charset="0"/>
                <a:cs typeface="Calibri" panose="020F0502020204030204" charset="0"/>
                <a:sym typeface="+mn-ea"/>
              </a:rPr>
              <a:t>、</a:t>
            </a:r>
            <a:r>
              <a:rPr lang="en-US" altLang="zh-CN">
                <a:ln>
                  <a:noFill/>
                  <a:prstDash val="sysDot"/>
                </a:ln>
                <a:latin typeface="Calibri" panose="020F0502020204030204" charset="0"/>
                <a:cs typeface="Calibri" panose="020F0502020204030204" charset="0"/>
                <a:sym typeface="+mn-ea"/>
              </a:rPr>
              <a:t>Stanford Parser</a:t>
            </a:r>
            <a:r>
              <a:rPr lang="zh-CN" altLang="en-US">
                <a:ln>
                  <a:noFill/>
                  <a:prstDash val="sysDot"/>
                </a:ln>
                <a:latin typeface="Calibri" panose="020F0502020204030204" charset="0"/>
                <a:cs typeface="Calibri" panose="020F0502020204030204" charset="0"/>
                <a:sym typeface="+mn-ea"/>
              </a:rPr>
              <a:t>、</a:t>
            </a:r>
            <a:r>
              <a:rPr lang="en-US" altLang="zh-CN">
                <a:ln>
                  <a:noFill/>
                  <a:prstDash val="sysDot"/>
                </a:ln>
                <a:latin typeface="Calibri" panose="020F0502020204030204" charset="0"/>
                <a:cs typeface="Calibri" panose="020F0502020204030204" charset="0"/>
                <a:sym typeface="+mn-ea"/>
              </a:rPr>
              <a:t>NetworkX</a:t>
            </a:r>
            <a:r>
              <a:rPr lang="zh-CN" altLang="en-US">
                <a:ln>
                  <a:noFill/>
                  <a:prstDash val="sysDot"/>
                </a:ln>
                <a:latin typeface="Calibri" panose="020F0502020204030204" charset="0"/>
                <a:cs typeface="Calibri" panose="020F0502020204030204" charset="0"/>
                <a:sym typeface="+mn-ea"/>
              </a:rPr>
              <a:t>、</a:t>
            </a:r>
            <a:r>
              <a:rPr lang="en-US" altLang="zh-CN">
                <a:ln>
                  <a:noFill/>
                  <a:prstDash val="sysDot"/>
                </a:ln>
                <a:latin typeface="Calibri" panose="020F0502020204030204" charset="0"/>
                <a:cs typeface="Calibri" panose="020F0502020204030204" charset="0"/>
                <a:sym typeface="+mn-ea"/>
              </a:rPr>
              <a:t>SciMAT</a:t>
            </a:r>
            <a:r>
              <a:rPr lang="zh-CN" altLang="en-US">
                <a:ln>
                  <a:noFill/>
                  <a:prstDash val="sysDot"/>
                </a:ln>
                <a:latin typeface="Calibri" panose="020F0502020204030204" charset="0"/>
                <a:cs typeface="Calibri" panose="020F0502020204030204" charset="0"/>
                <a:sym typeface="+mn-ea"/>
              </a:rPr>
              <a:t>、</a:t>
            </a:r>
            <a:r>
              <a:rPr lang="en-US" altLang="zh-CN">
                <a:ln>
                  <a:noFill/>
                  <a:prstDash val="sysDot"/>
                </a:ln>
                <a:latin typeface="Calibri" panose="020F0502020204030204" charset="0"/>
                <a:cs typeface="Calibri" panose="020F0502020204030204" charset="0"/>
                <a:sym typeface="+mn-ea"/>
              </a:rPr>
              <a:t>D3.js...</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Advantage:  Topics features are prominent, and key points and changes can be clearly identified.</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buClrTx/>
              <a:buSzTx/>
              <a:buFont typeface="Arial" panose="020B0604020202020204" pitchFamily="34" charset="0"/>
              <a:buChar char="•"/>
            </a:pPr>
            <a:r>
              <a:rPr lang="en-US" altLang="zh-CN">
                <a:ln>
                  <a:noFill/>
                  <a:prstDash val="sysDot"/>
                </a:ln>
                <a:latin typeface="Calibri" panose="020F0502020204030204" charset="0"/>
                <a:cs typeface="Calibri" panose="020F0502020204030204" charset="0"/>
                <a:sym typeface="+mn-ea"/>
              </a:rPr>
              <a:t>Disadvantage: </a:t>
            </a:r>
            <a:r>
              <a:rPr lang="en-US" altLang="zh-CN">
                <a:ln>
                  <a:noFill/>
                  <a:prstDash val="sysDot"/>
                </a:ln>
                <a:latin typeface="Calibri" panose="020F0502020204030204" charset="0"/>
                <a:cs typeface="Calibri" panose="020F0502020204030204" charset="0"/>
                <a:sym typeface="+mn-ea"/>
              </a:rPr>
              <a:t>Highly subjective about number and hierarchy of  topics.</a:t>
            </a:r>
            <a:endParaRPr lang="en-US" altLang="zh-CN">
              <a:ln>
                <a:noFill/>
                <a:prstDash val="sysDot"/>
              </a:ln>
              <a:latin typeface="Calibri" panose="020F0502020204030204" charset="0"/>
              <a:cs typeface="Calibri" panose="020F05020202040302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3885" y="810895"/>
            <a:ext cx="11073130" cy="582549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atin typeface="Calibri" panose="020F0502020204030204" charset="0"/>
                <a:cs typeface="Calibri" panose="020F0502020204030204" charset="0"/>
                <a:sym typeface="+mn-lt"/>
              </a:rPr>
              <a:t>https://doi.org/10.1007/s11192-024-04961-0</a:t>
            </a:r>
            <a:endParaRPr lang="zh-CN" altLang="en-US">
              <a:latin typeface="Calibri" panose="020F0502020204030204" charset="0"/>
              <a:cs typeface="Calibri" panose="020F0502020204030204" charset="0"/>
              <a:sym typeface="+mn-lt"/>
            </a:endParaRPr>
          </a:p>
        </p:txBody>
      </p:sp>
      <p:grpSp>
        <p:nvGrpSpPr>
          <p:cNvPr id="2" name="组合 1"/>
          <p:cNvGrpSpPr/>
          <p:nvPr/>
        </p:nvGrpSpPr>
        <p:grpSpPr>
          <a:xfrm>
            <a:off x="0" y="0"/>
            <a:ext cx="2032000" cy="1219200"/>
            <a:chOff x="0" y="0"/>
            <a:chExt cx="4064000" cy="2438400"/>
          </a:xfrm>
          <a:solidFill>
            <a:srgbClr val="003BA3"/>
          </a:solidFill>
        </p:grpSpPr>
        <p:sp>
          <p:nvSpPr>
            <p:cNvPr id="10" name="直角三角形 9"/>
            <p:cNvSpPr/>
            <p:nvPr/>
          </p:nvSpPr>
          <p:spPr>
            <a:xfrm rot="10800000" flipH="1">
              <a:off x="0" y="0"/>
              <a:ext cx="4064000" cy="2438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sp>
        <p:nvSpPr>
          <p:cNvPr id="11" name="文本框 10"/>
          <p:cNvSpPr txBox="1"/>
          <p:nvPr/>
        </p:nvSpPr>
        <p:spPr>
          <a:xfrm>
            <a:off x="4890486" y="160894"/>
            <a:ext cx="2410460" cy="583565"/>
          </a:xfrm>
          <a:prstGeom prst="rect">
            <a:avLst/>
          </a:prstGeom>
          <a:noFill/>
        </p:spPr>
        <p:txBody>
          <a:bodyPr wrap="none"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l"/>
            <a:r>
              <a:rPr lang="en-US" altLang="zh-CN" sz="3200">
                <a:solidFill>
                  <a:srgbClr val="003BA3"/>
                </a:solidFill>
                <a:latin typeface="Calibri" panose="020F0502020204030204" charset="0"/>
                <a:ea typeface="+mn-ea"/>
                <a:cs typeface="Calibri" panose="020F0502020204030204" charset="0"/>
                <a:sym typeface="+mn-lt"/>
              </a:rPr>
              <a:t>Related Work</a:t>
            </a:r>
            <a:endParaRPr lang="en-US" altLang="zh-CN" sz="3200" dirty="0">
              <a:solidFill>
                <a:srgbClr val="003BA3"/>
              </a:solidFill>
              <a:latin typeface="Calibri" panose="020F0502020204030204" charset="0"/>
              <a:ea typeface="+mn-ea"/>
              <a:cs typeface="Calibri" panose="020F0502020204030204" charset="0"/>
              <a:sym typeface="+mn-lt"/>
            </a:endParaRPr>
          </a:p>
        </p:txBody>
      </p:sp>
      <p:sp>
        <p:nvSpPr>
          <p:cNvPr id="26" name="Rectangle 26"/>
          <p:cNvSpPr/>
          <p:nvPr>
            <p:custDataLst>
              <p:tags r:id="rId2"/>
            </p:custDataLst>
          </p:nvPr>
        </p:nvSpPr>
        <p:spPr>
          <a:xfrm>
            <a:off x="8462963" y="2227942"/>
            <a:ext cx="787400" cy="787400"/>
          </a:xfrm>
          <a:custGeom>
            <a:avLst/>
            <a:gdLst>
              <a:gd name="T0" fmla="*/ 10240 w 10880"/>
              <a:gd name="T1" fmla="*/ 8320 h 10880"/>
              <a:gd name="T2" fmla="*/ 2848 w 10880"/>
              <a:gd name="T3" fmla="*/ 8320 h 10880"/>
              <a:gd name="T4" fmla="*/ 1920 w 10880"/>
              <a:gd name="T5" fmla="*/ 1568 h 10880"/>
              <a:gd name="T6" fmla="*/ 320 w 10880"/>
              <a:gd name="T7" fmla="*/ 0 h 10880"/>
              <a:gd name="T8" fmla="*/ 0 w 10880"/>
              <a:gd name="T9" fmla="*/ 320 h 10880"/>
              <a:gd name="T10" fmla="*/ 320 w 10880"/>
              <a:gd name="T11" fmla="*/ 640 h 10880"/>
              <a:gd name="T12" fmla="*/ 1280 w 10880"/>
              <a:gd name="T13" fmla="*/ 1632 h 10880"/>
              <a:gd name="T14" fmla="*/ 2240 w 10880"/>
              <a:gd name="T15" fmla="*/ 8672 h 10880"/>
              <a:gd name="T16" fmla="*/ 2560 w 10880"/>
              <a:gd name="T17" fmla="*/ 8960 h 10880"/>
              <a:gd name="T18" fmla="*/ 10240 w 10880"/>
              <a:gd name="T19" fmla="*/ 8960 h 10880"/>
              <a:gd name="T20" fmla="*/ 10560 w 10880"/>
              <a:gd name="T21" fmla="*/ 8640 h 10880"/>
              <a:gd name="T22" fmla="*/ 10240 w 10880"/>
              <a:gd name="T23" fmla="*/ 8320 h 10880"/>
              <a:gd name="T24" fmla="*/ 10816 w 10880"/>
              <a:gd name="T25" fmla="*/ 3008 h 10880"/>
              <a:gd name="T26" fmla="*/ 10560 w 10880"/>
              <a:gd name="T27" fmla="*/ 2880 h 10880"/>
              <a:gd name="T28" fmla="*/ 2880 w 10880"/>
              <a:gd name="T29" fmla="*/ 2880 h 10880"/>
              <a:gd name="T30" fmla="*/ 2560 w 10880"/>
              <a:gd name="T31" fmla="*/ 3200 h 10880"/>
              <a:gd name="T32" fmla="*/ 2880 w 10880"/>
              <a:gd name="T33" fmla="*/ 3520 h 10880"/>
              <a:gd name="T34" fmla="*/ 10144 w 10880"/>
              <a:gd name="T35" fmla="*/ 3520 h 10880"/>
              <a:gd name="T36" fmla="*/ 9344 w 10880"/>
              <a:gd name="T37" fmla="*/ 6432 h 10880"/>
              <a:gd name="T38" fmla="*/ 3488 w 10880"/>
              <a:gd name="T39" fmla="*/ 7040 h 10880"/>
              <a:gd name="T40" fmla="*/ 3200 w 10880"/>
              <a:gd name="T41" fmla="*/ 7392 h 10880"/>
              <a:gd name="T42" fmla="*/ 3520 w 10880"/>
              <a:gd name="T43" fmla="*/ 7680 h 10880"/>
              <a:gd name="T44" fmla="*/ 3552 w 10880"/>
              <a:gd name="T45" fmla="*/ 7680 h 10880"/>
              <a:gd name="T46" fmla="*/ 9632 w 10880"/>
              <a:gd name="T47" fmla="*/ 7040 h 10880"/>
              <a:gd name="T48" fmla="*/ 9920 w 10880"/>
              <a:gd name="T49" fmla="*/ 6816 h 10880"/>
              <a:gd name="T50" fmla="*/ 10880 w 10880"/>
              <a:gd name="T51" fmla="*/ 3296 h 10880"/>
              <a:gd name="T52" fmla="*/ 10816 w 10880"/>
              <a:gd name="T53" fmla="*/ 3008 h 10880"/>
              <a:gd name="T54" fmla="*/ 3520 w 10880"/>
              <a:gd name="T55" fmla="*/ 9600 h 10880"/>
              <a:gd name="T56" fmla="*/ 2880 w 10880"/>
              <a:gd name="T57" fmla="*/ 10240 h 10880"/>
              <a:gd name="T58" fmla="*/ 3520 w 10880"/>
              <a:gd name="T59" fmla="*/ 10880 h 10880"/>
              <a:gd name="T60" fmla="*/ 4160 w 10880"/>
              <a:gd name="T61" fmla="*/ 10240 h 10880"/>
              <a:gd name="T62" fmla="*/ 3520 w 10880"/>
              <a:gd name="T63" fmla="*/ 9600 h 10880"/>
              <a:gd name="T64" fmla="*/ 8640 w 10880"/>
              <a:gd name="T65" fmla="*/ 9600 h 10880"/>
              <a:gd name="T66" fmla="*/ 8000 w 10880"/>
              <a:gd name="T67" fmla="*/ 10240 h 10880"/>
              <a:gd name="T68" fmla="*/ 8640 w 10880"/>
              <a:gd name="T69" fmla="*/ 10880 h 10880"/>
              <a:gd name="T70" fmla="*/ 9280 w 10880"/>
              <a:gd name="T71" fmla="*/ 10240 h 10880"/>
              <a:gd name="T72" fmla="*/ 8640 w 10880"/>
              <a:gd name="T73" fmla="*/ 9600 h 10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80" h="10880">
                <a:moveTo>
                  <a:pt x="10240" y="8320"/>
                </a:moveTo>
                <a:lnTo>
                  <a:pt x="2848" y="8320"/>
                </a:lnTo>
                <a:lnTo>
                  <a:pt x="1920" y="1568"/>
                </a:lnTo>
                <a:cubicBezTo>
                  <a:pt x="1792" y="640"/>
                  <a:pt x="1120" y="0"/>
                  <a:pt x="320" y="0"/>
                </a:cubicBezTo>
                <a:cubicBezTo>
                  <a:pt x="128" y="0"/>
                  <a:pt x="0" y="128"/>
                  <a:pt x="0" y="320"/>
                </a:cubicBezTo>
                <a:cubicBezTo>
                  <a:pt x="0" y="512"/>
                  <a:pt x="128" y="640"/>
                  <a:pt x="320" y="640"/>
                </a:cubicBezTo>
                <a:cubicBezTo>
                  <a:pt x="896" y="640"/>
                  <a:pt x="1216" y="1152"/>
                  <a:pt x="1280" y="1632"/>
                </a:cubicBezTo>
                <a:lnTo>
                  <a:pt x="2240" y="8672"/>
                </a:lnTo>
                <a:cubicBezTo>
                  <a:pt x="2272" y="8832"/>
                  <a:pt x="2400" y="8960"/>
                  <a:pt x="2560" y="8960"/>
                </a:cubicBezTo>
                <a:lnTo>
                  <a:pt x="10240" y="8960"/>
                </a:lnTo>
                <a:cubicBezTo>
                  <a:pt x="10432" y="8960"/>
                  <a:pt x="10560" y="8832"/>
                  <a:pt x="10560" y="8640"/>
                </a:cubicBezTo>
                <a:cubicBezTo>
                  <a:pt x="10560" y="8448"/>
                  <a:pt x="10432" y="8320"/>
                  <a:pt x="10240" y="8320"/>
                </a:cubicBezTo>
                <a:close/>
                <a:moveTo>
                  <a:pt x="10816" y="3008"/>
                </a:moveTo>
                <a:cubicBezTo>
                  <a:pt x="10752" y="2944"/>
                  <a:pt x="10656" y="2880"/>
                  <a:pt x="10560" y="2880"/>
                </a:cubicBezTo>
                <a:lnTo>
                  <a:pt x="2880" y="2880"/>
                </a:lnTo>
                <a:cubicBezTo>
                  <a:pt x="2688" y="2880"/>
                  <a:pt x="2560" y="3008"/>
                  <a:pt x="2560" y="3200"/>
                </a:cubicBezTo>
                <a:cubicBezTo>
                  <a:pt x="2560" y="3392"/>
                  <a:pt x="2688" y="3520"/>
                  <a:pt x="2880" y="3520"/>
                </a:cubicBezTo>
                <a:lnTo>
                  <a:pt x="10144" y="3520"/>
                </a:lnTo>
                <a:lnTo>
                  <a:pt x="9344" y="6432"/>
                </a:lnTo>
                <a:lnTo>
                  <a:pt x="3488" y="7040"/>
                </a:lnTo>
                <a:cubicBezTo>
                  <a:pt x="3328" y="7072"/>
                  <a:pt x="3200" y="7200"/>
                  <a:pt x="3200" y="7392"/>
                </a:cubicBezTo>
                <a:cubicBezTo>
                  <a:pt x="3232" y="7552"/>
                  <a:pt x="3360" y="7680"/>
                  <a:pt x="3520" y="7680"/>
                </a:cubicBezTo>
                <a:lnTo>
                  <a:pt x="3552" y="7680"/>
                </a:lnTo>
                <a:lnTo>
                  <a:pt x="9632" y="7040"/>
                </a:lnTo>
                <a:cubicBezTo>
                  <a:pt x="9760" y="7040"/>
                  <a:pt x="9888" y="6944"/>
                  <a:pt x="9920" y="6816"/>
                </a:cubicBezTo>
                <a:lnTo>
                  <a:pt x="10880" y="3296"/>
                </a:lnTo>
                <a:cubicBezTo>
                  <a:pt x="10880" y="3200"/>
                  <a:pt x="10880" y="3072"/>
                  <a:pt x="10816" y="3008"/>
                </a:cubicBezTo>
                <a:close/>
                <a:moveTo>
                  <a:pt x="3520" y="9600"/>
                </a:moveTo>
                <a:cubicBezTo>
                  <a:pt x="3168" y="9600"/>
                  <a:pt x="2880" y="9888"/>
                  <a:pt x="2880" y="10240"/>
                </a:cubicBezTo>
                <a:cubicBezTo>
                  <a:pt x="2880" y="10592"/>
                  <a:pt x="3168" y="10880"/>
                  <a:pt x="3520" y="10880"/>
                </a:cubicBezTo>
                <a:cubicBezTo>
                  <a:pt x="3872" y="10880"/>
                  <a:pt x="4160" y="10592"/>
                  <a:pt x="4160" y="10240"/>
                </a:cubicBezTo>
                <a:cubicBezTo>
                  <a:pt x="4160" y="9888"/>
                  <a:pt x="3872" y="9600"/>
                  <a:pt x="3520" y="9600"/>
                </a:cubicBezTo>
                <a:close/>
                <a:moveTo>
                  <a:pt x="8640" y="9600"/>
                </a:moveTo>
                <a:cubicBezTo>
                  <a:pt x="8288" y="9600"/>
                  <a:pt x="8000" y="9888"/>
                  <a:pt x="8000" y="10240"/>
                </a:cubicBezTo>
                <a:cubicBezTo>
                  <a:pt x="8000" y="10592"/>
                  <a:pt x="8288" y="10880"/>
                  <a:pt x="8640" y="10880"/>
                </a:cubicBezTo>
                <a:cubicBezTo>
                  <a:pt x="8992" y="10880"/>
                  <a:pt x="9280" y="10592"/>
                  <a:pt x="9280" y="10240"/>
                </a:cubicBezTo>
                <a:cubicBezTo>
                  <a:pt x="9280" y="9888"/>
                  <a:pt x="8992" y="9600"/>
                  <a:pt x="8640" y="96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latin typeface="Calibri" panose="020F0502020204030204" charset="0"/>
              <a:cs typeface="Calibri" panose="020F0502020204030204" charset="0"/>
            </a:endParaRPr>
          </a:p>
        </p:txBody>
      </p:sp>
      <p:sp>
        <p:nvSpPr>
          <p:cNvPr id="29" name="Oval 35"/>
          <p:cNvSpPr/>
          <p:nvPr>
            <p:custDataLst>
              <p:tags r:id="rId3"/>
            </p:custDataLst>
          </p:nvPr>
        </p:nvSpPr>
        <p:spPr>
          <a:xfrm>
            <a:off x="6320473" y="4274547"/>
            <a:ext cx="803910" cy="748030"/>
          </a:xfrm>
          <a:custGeom>
            <a:avLst/>
            <a:gdLst>
              <a:gd name="T0" fmla="*/ 10400 w 12000"/>
              <a:gd name="T1" fmla="*/ 11200 h 11200"/>
              <a:gd name="T2" fmla="*/ 1600 w 12000"/>
              <a:gd name="T3" fmla="*/ 11200 h 11200"/>
              <a:gd name="T4" fmla="*/ 0 w 12000"/>
              <a:gd name="T5" fmla="*/ 9600 h 11200"/>
              <a:gd name="T6" fmla="*/ 0 w 12000"/>
              <a:gd name="T7" fmla="*/ 1600 h 11200"/>
              <a:gd name="T8" fmla="*/ 1600 w 12000"/>
              <a:gd name="T9" fmla="*/ 0 h 11200"/>
              <a:gd name="T10" fmla="*/ 10400 w 12000"/>
              <a:gd name="T11" fmla="*/ 0 h 11200"/>
              <a:gd name="T12" fmla="*/ 12000 w 12000"/>
              <a:gd name="T13" fmla="*/ 1600 h 11200"/>
              <a:gd name="T14" fmla="*/ 12000 w 12000"/>
              <a:gd name="T15" fmla="*/ 9600 h 11200"/>
              <a:gd name="T16" fmla="*/ 10400 w 12000"/>
              <a:gd name="T17" fmla="*/ 11200 h 11200"/>
              <a:gd name="T18" fmla="*/ 1600 w 12000"/>
              <a:gd name="T19" fmla="*/ 800 h 11200"/>
              <a:gd name="T20" fmla="*/ 800 w 12000"/>
              <a:gd name="T21" fmla="*/ 1600 h 11200"/>
              <a:gd name="T22" fmla="*/ 800 w 12000"/>
              <a:gd name="T23" fmla="*/ 9600 h 11200"/>
              <a:gd name="T24" fmla="*/ 1600 w 12000"/>
              <a:gd name="T25" fmla="*/ 10400 h 11200"/>
              <a:gd name="T26" fmla="*/ 10400 w 12000"/>
              <a:gd name="T27" fmla="*/ 10400 h 11200"/>
              <a:gd name="T28" fmla="*/ 11200 w 12000"/>
              <a:gd name="T29" fmla="*/ 9600 h 11200"/>
              <a:gd name="T30" fmla="*/ 11200 w 12000"/>
              <a:gd name="T31" fmla="*/ 1600 h 11200"/>
              <a:gd name="T32" fmla="*/ 10400 w 12000"/>
              <a:gd name="T33" fmla="*/ 800 h 11200"/>
              <a:gd name="T34" fmla="*/ 1600 w 12000"/>
              <a:gd name="T35" fmla="*/ 800 h 11200"/>
              <a:gd name="T36" fmla="*/ 6000 w 12000"/>
              <a:gd name="T37" fmla="*/ 7200 h 11200"/>
              <a:gd name="T38" fmla="*/ 3200 w 12000"/>
              <a:gd name="T39" fmla="*/ 4600 h 11200"/>
              <a:gd name="T40" fmla="*/ 3200 w 12000"/>
              <a:gd name="T41" fmla="*/ 2400 h 11200"/>
              <a:gd name="T42" fmla="*/ 4000 w 12000"/>
              <a:gd name="T43" fmla="*/ 2400 h 11200"/>
              <a:gd name="T44" fmla="*/ 4000 w 12000"/>
              <a:gd name="T45" fmla="*/ 4600 h 11200"/>
              <a:gd name="T46" fmla="*/ 6000 w 12000"/>
              <a:gd name="T47" fmla="*/ 6400 h 11200"/>
              <a:gd name="T48" fmla="*/ 8000 w 12000"/>
              <a:gd name="T49" fmla="*/ 4600 h 11200"/>
              <a:gd name="T50" fmla="*/ 8000 w 12000"/>
              <a:gd name="T51" fmla="*/ 2400 h 11200"/>
              <a:gd name="T52" fmla="*/ 8800 w 12000"/>
              <a:gd name="T53" fmla="*/ 2400 h 11200"/>
              <a:gd name="T54" fmla="*/ 8800 w 12000"/>
              <a:gd name="T55" fmla="*/ 4600 h 11200"/>
              <a:gd name="T56" fmla="*/ 6000 w 12000"/>
              <a:gd name="T57" fmla="*/ 7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00" h="11200">
                <a:moveTo>
                  <a:pt x="10400" y="11200"/>
                </a:moveTo>
                <a:lnTo>
                  <a:pt x="1600" y="11200"/>
                </a:lnTo>
                <a:cubicBezTo>
                  <a:pt x="718" y="11200"/>
                  <a:pt x="0" y="10482"/>
                  <a:pt x="0" y="9600"/>
                </a:cubicBezTo>
                <a:lnTo>
                  <a:pt x="0" y="1600"/>
                </a:lnTo>
                <a:cubicBezTo>
                  <a:pt x="0" y="718"/>
                  <a:pt x="718" y="0"/>
                  <a:pt x="1600" y="0"/>
                </a:cubicBezTo>
                <a:lnTo>
                  <a:pt x="10400" y="0"/>
                </a:lnTo>
                <a:cubicBezTo>
                  <a:pt x="11282" y="0"/>
                  <a:pt x="12000" y="718"/>
                  <a:pt x="12000" y="1600"/>
                </a:cubicBezTo>
                <a:lnTo>
                  <a:pt x="12000" y="9600"/>
                </a:lnTo>
                <a:cubicBezTo>
                  <a:pt x="12000" y="10482"/>
                  <a:pt x="11282" y="11200"/>
                  <a:pt x="10400" y="11200"/>
                </a:cubicBezTo>
                <a:close/>
                <a:moveTo>
                  <a:pt x="1600" y="800"/>
                </a:moveTo>
                <a:cubicBezTo>
                  <a:pt x="1159" y="800"/>
                  <a:pt x="800" y="1159"/>
                  <a:pt x="800" y="1600"/>
                </a:cubicBezTo>
                <a:lnTo>
                  <a:pt x="800" y="9600"/>
                </a:lnTo>
                <a:cubicBezTo>
                  <a:pt x="800" y="10042"/>
                  <a:pt x="1159" y="10400"/>
                  <a:pt x="1600" y="10400"/>
                </a:cubicBezTo>
                <a:lnTo>
                  <a:pt x="10400" y="10400"/>
                </a:lnTo>
                <a:cubicBezTo>
                  <a:pt x="10842" y="10400"/>
                  <a:pt x="11200" y="10042"/>
                  <a:pt x="11200" y="9600"/>
                </a:cubicBezTo>
                <a:lnTo>
                  <a:pt x="11200" y="1600"/>
                </a:lnTo>
                <a:cubicBezTo>
                  <a:pt x="11200" y="1159"/>
                  <a:pt x="10842" y="800"/>
                  <a:pt x="10400" y="800"/>
                </a:cubicBezTo>
                <a:lnTo>
                  <a:pt x="1600" y="800"/>
                </a:lnTo>
                <a:close/>
                <a:moveTo>
                  <a:pt x="6000" y="7200"/>
                </a:moveTo>
                <a:cubicBezTo>
                  <a:pt x="4456" y="7200"/>
                  <a:pt x="3200" y="6034"/>
                  <a:pt x="3200" y="4600"/>
                </a:cubicBezTo>
                <a:lnTo>
                  <a:pt x="3200" y="2400"/>
                </a:lnTo>
                <a:lnTo>
                  <a:pt x="4000" y="2400"/>
                </a:lnTo>
                <a:lnTo>
                  <a:pt x="4000" y="4600"/>
                </a:lnTo>
                <a:cubicBezTo>
                  <a:pt x="4000" y="5593"/>
                  <a:pt x="4898" y="6400"/>
                  <a:pt x="6000" y="6400"/>
                </a:cubicBezTo>
                <a:cubicBezTo>
                  <a:pt x="7102" y="6400"/>
                  <a:pt x="8000" y="5593"/>
                  <a:pt x="8000" y="4600"/>
                </a:cubicBezTo>
                <a:lnTo>
                  <a:pt x="8000" y="2400"/>
                </a:lnTo>
                <a:lnTo>
                  <a:pt x="8800" y="2400"/>
                </a:lnTo>
                <a:lnTo>
                  <a:pt x="8800" y="4600"/>
                </a:lnTo>
                <a:cubicBezTo>
                  <a:pt x="8800" y="6034"/>
                  <a:pt x="7544" y="7200"/>
                  <a:pt x="6000" y="72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8830FE"/>
              </a:solidFill>
              <a:latin typeface="Calibri" panose="020F0502020204030204" charset="0"/>
              <a:cs typeface="Calibri" panose="020F0502020204030204" charset="0"/>
            </a:endParaRPr>
          </a:p>
        </p:txBody>
      </p:sp>
      <p:pic>
        <p:nvPicPr>
          <p:cNvPr id="6" name="图片 5"/>
          <p:cNvPicPr>
            <a:picLocks noChangeAspect="1"/>
          </p:cNvPicPr>
          <p:nvPr/>
        </p:nvPicPr>
        <p:blipFill>
          <a:blip r:embed="rId4"/>
          <a:stretch>
            <a:fillRect/>
          </a:stretch>
        </p:blipFill>
        <p:spPr>
          <a:xfrm>
            <a:off x="5807710" y="881380"/>
            <a:ext cx="5815330" cy="3061970"/>
          </a:xfrm>
          <a:prstGeom prst="rect">
            <a:avLst/>
          </a:prstGeom>
        </p:spPr>
      </p:pic>
      <p:pic>
        <p:nvPicPr>
          <p:cNvPr id="12" name="图片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653655" y="3981768"/>
            <a:ext cx="3665220" cy="2350135"/>
          </a:xfrm>
          <a:prstGeom prst="rect">
            <a:avLst/>
          </a:prstGeom>
          <a:noFill/>
          <a:ln>
            <a:noFill/>
          </a:ln>
        </p:spPr>
      </p:pic>
      <p:pic>
        <p:nvPicPr>
          <p:cNvPr id="8" name="图片 7"/>
          <p:cNvPicPr>
            <a:picLocks noChangeAspect="1"/>
          </p:cNvPicPr>
          <p:nvPr/>
        </p:nvPicPr>
        <p:blipFill>
          <a:blip r:embed="rId6"/>
          <a:stretch>
            <a:fillRect/>
          </a:stretch>
        </p:blipFill>
        <p:spPr>
          <a:xfrm>
            <a:off x="866140" y="881380"/>
            <a:ext cx="4763770" cy="2997835"/>
          </a:xfrm>
          <a:prstGeom prst="rect">
            <a:avLst/>
          </a:prstGeom>
        </p:spPr>
      </p:pic>
      <p:sp>
        <p:nvSpPr>
          <p:cNvPr id="9" name="文本框 8"/>
          <p:cNvSpPr txBox="1"/>
          <p:nvPr>
            <p:custDataLst>
              <p:tags r:id="rId7"/>
            </p:custDataLst>
          </p:nvPr>
        </p:nvSpPr>
        <p:spPr>
          <a:xfrm>
            <a:off x="1741805" y="3943350"/>
            <a:ext cx="3011805" cy="245110"/>
          </a:xfrm>
          <a:prstGeom prst="rect">
            <a:avLst/>
          </a:prstGeom>
        </p:spPr>
        <p:txBody>
          <a:bodyPr wrap="square">
            <a:spAutoFit/>
          </a:bodyPr>
          <a:p>
            <a:pPr marL="0" indent="0" algn="ctr"/>
            <a:r>
              <a:rPr lang="en-US" altLang="zh-CN" sz="1000" b="0" i="0">
                <a:solidFill>
                  <a:srgbClr val="222222"/>
                </a:solidFill>
                <a:latin typeface="Calibri" panose="020F0502020204030204" charset="0"/>
                <a:ea typeface="Merriweather Sans"/>
                <a:cs typeface="Calibri" panose="020F0502020204030204" charset="0"/>
              </a:rPr>
              <a:t>https://doi.org/10.1007/s11192-024-04961-0</a:t>
            </a:r>
            <a:endParaRPr lang="en-US" altLang="zh-CN" sz="1000" b="0" i="0">
              <a:solidFill>
                <a:srgbClr val="222222"/>
              </a:solidFill>
              <a:latin typeface="Calibri" panose="020F0502020204030204" charset="0"/>
              <a:ea typeface="Merriweather Sans"/>
              <a:cs typeface="Calibri" panose="020F0502020204030204" charset="0"/>
            </a:endParaRPr>
          </a:p>
        </p:txBody>
      </p:sp>
      <p:sp>
        <p:nvSpPr>
          <p:cNvPr id="13" name="文本框 12"/>
          <p:cNvSpPr txBox="1"/>
          <p:nvPr/>
        </p:nvSpPr>
        <p:spPr>
          <a:xfrm>
            <a:off x="8222615" y="6332220"/>
            <a:ext cx="2527300" cy="245110"/>
          </a:xfrm>
          <a:prstGeom prst="rect">
            <a:avLst/>
          </a:prstGeom>
        </p:spPr>
        <p:txBody>
          <a:bodyPr wrap="square">
            <a:spAutoFit/>
          </a:bodyPr>
          <a:p>
            <a:pPr lvl="0" algn="ctr">
              <a:buClrTx/>
              <a:buSzTx/>
              <a:buFontTx/>
            </a:pPr>
            <a:r>
              <a:rPr lang="en-US" altLang="zh-CN" sz="1000">
                <a:solidFill>
                  <a:srgbClr val="222222"/>
                </a:solidFill>
                <a:latin typeface="Calibri" panose="020F0502020204030204" charset="0"/>
                <a:ea typeface="Merriweather Sans"/>
                <a:cs typeface="Calibri" panose="020F0502020204030204" charset="0"/>
                <a:sym typeface="+mn-ea"/>
              </a:rPr>
              <a:t>https://doi.org/10.1007/s11192-021-03925-y</a:t>
            </a:r>
            <a:endParaRPr lang="en-US" altLang="zh-CN" sz="1000">
              <a:solidFill>
                <a:srgbClr val="222222"/>
              </a:solidFill>
              <a:latin typeface="Calibri" panose="020F0502020204030204" charset="0"/>
              <a:ea typeface="Merriweather Sans"/>
              <a:cs typeface="Calibri" panose="020F0502020204030204" charset="0"/>
              <a:sym typeface="+mn-ea"/>
            </a:endParaRPr>
          </a:p>
        </p:txBody>
      </p:sp>
      <p:sp>
        <p:nvSpPr>
          <p:cNvPr id="16" name="文本框 15"/>
          <p:cNvSpPr txBox="1"/>
          <p:nvPr/>
        </p:nvSpPr>
        <p:spPr>
          <a:xfrm>
            <a:off x="7261225" y="3943350"/>
            <a:ext cx="2908300" cy="245110"/>
          </a:xfrm>
          <a:prstGeom prst="rect">
            <a:avLst/>
          </a:prstGeom>
        </p:spPr>
        <p:txBody>
          <a:bodyPr wrap="square">
            <a:spAutoFit/>
          </a:bodyPr>
          <a:p>
            <a:pPr lvl="0" algn="ctr">
              <a:buClrTx/>
              <a:buSzTx/>
              <a:buFontTx/>
            </a:pPr>
            <a:r>
              <a:rPr lang="en-US" altLang="zh-CN" sz="1000">
                <a:solidFill>
                  <a:srgbClr val="222222"/>
                </a:solidFill>
                <a:latin typeface="Calibri" panose="020F0502020204030204" charset="0"/>
                <a:ea typeface="Merriweather Sans"/>
                <a:cs typeface="Calibri" panose="020F0502020204030204" charset="0"/>
                <a:sym typeface="+mn-ea"/>
              </a:rPr>
              <a:t>https://doi.org/10.1007/s12650-024-00993-z</a:t>
            </a:r>
            <a:endParaRPr lang="en-US" altLang="zh-CN" sz="1000">
              <a:solidFill>
                <a:srgbClr val="222222"/>
              </a:solidFill>
              <a:latin typeface="Calibri" panose="020F0502020204030204" charset="0"/>
              <a:ea typeface="Merriweather Sans"/>
              <a:cs typeface="Calibri" panose="020F0502020204030204" charset="0"/>
              <a:sym typeface="+mn-ea"/>
            </a:endParaRPr>
          </a:p>
        </p:txBody>
      </p:sp>
      <p:sp>
        <p:nvSpPr>
          <p:cNvPr id="17" name="文本框 16"/>
          <p:cNvSpPr txBox="1"/>
          <p:nvPr/>
        </p:nvSpPr>
        <p:spPr>
          <a:xfrm>
            <a:off x="2886075" y="6332220"/>
            <a:ext cx="2471420" cy="245110"/>
          </a:xfrm>
          <a:prstGeom prst="rect">
            <a:avLst/>
          </a:prstGeom>
        </p:spPr>
        <p:txBody>
          <a:bodyPr wrap="square">
            <a:spAutoFit/>
          </a:bodyPr>
          <a:p>
            <a:pPr lvl="0" algn="ctr">
              <a:buClrTx/>
              <a:buSzTx/>
              <a:buFontTx/>
            </a:pPr>
            <a:r>
              <a:rPr lang="en-US" altLang="zh-CN" sz="1000">
                <a:solidFill>
                  <a:schemeClr val="tx1"/>
                </a:solidFill>
                <a:latin typeface="Calibri" panose="020F0502020204030204" charset="0"/>
                <a:ea typeface="Merriweather Sans"/>
                <a:cs typeface="Calibri" panose="020F0502020204030204" charset="0"/>
                <a:sym typeface="+mn-ea"/>
              </a:rPr>
              <a:t>htt</a:t>
            </a:r>
            <a:r>
              <a:rPr lang="en-US" altLang="zh-CN" sz="1000">
                <a:solidFill>
                  <a:schemeClr val="tx1"/>
                </a:solidFill>
                <a:latin typeface="Calibri" panose="020F0502020204030204" charset="0"/>
                <a:ea typeface="Merriweather Sans"/>
                <a:cs typeface="Calibri" panose="020F0502020204030204" charset="0"/>
                <a:sym typeface="+mn-ea"/>
              </a:rPr>
              <a:t>ps</a:t>
            </a:r>
            <a:r>
              <a:rPr lang="en-US" altLang="zh-CN" sz="1000">
                <a:solidFill>
                  <a:schemeClr val="tx1"/>
                </a:solidFill>
                <a:latin typeface="Calibri" panose="020F0502020204030204" charset="0"/>
                <a:ea typeface="Merriweather Sans"/>
                <a:cs typeface="Calibri" panose="020F0502020204030204" charset="0"/>
                <a:sym typeface="+mn-ea"/>
              </a:rPr>
              <a:t>:</a:t>
            </a:r>
            <a:r>
              <a:rPr lang="en-US" altLang="zh-CN" sz="1000">
                <a:solidFill>
                  <a:schemeClr val="tx1"/>
                </a:solidFill>
                <a:latin typeface="Calibri" panose="020F0502020204030204" charset="0"/>
                <a:ea typeface="Merriweather Sans"/>
                <a:cs typeface="Calibri" panose="020F0502020204030204" charset="0"/>
                <a:sym typeface="+mn-ea"/>
              </a:rPr>
              <a:t>//doi.org/</a:t>
            </a:r>
            <a:r>
              <a:rPr lang="en-US" altLang="zh-CN" sz="1000">
                <a:solidFill>
                  <a:schemeClr val="tx1"/>
                </a:solidFill>
                <a:latin typeface="Calibri" panose="020F0502020204030204" charset="0"/>
                <a:ea typeface="Merriweather Sans"/>
                <a:cs typeface="Calibri" panose="020F0502020204030204" charset="0"/>
                <a:sym typeface="+mn-ea"/>
              </a:rPr>
              <a:t>10.2312/evs.20191178</a:t>
            </a:r>
            <a:endParaRPr lang="en-US" altLang="zh-CN" sz="1000">
              <a:solidFill>
                <a:schemeClr val="tx1"/>
              </a:solidFill>
              <a:latin typeface="Calibri" panose="020F0502020204030204" charset="0"/>
              <a:ea typeface="Merriweather Sans"/>
              <a:cs typeface="Calibri" panose="020F0502020204030204" charset="0"/>
              <a:sym typeface="+mn-ea"/>
              <a:hlinkClick r:id="rId8"/>
            </a:endParaRPr>
          </a:p>
        </p:txBody>
      </p:sp>
      <p:pic>
        <p:nvPicPr>
          <p:cNvPr id="18" name="图片 17"/>
          <p:cNvPicPr>
            <a:picLocks noChangeAspect="1"/>
          </p:cNvPicPr>
          <p:nvPr/>
        </p:nvPicPr>
        <p:blipFill>
          <a:blip r:embed="rId9"/>
          <a:stretch>
            <a:fillRect/>
          </a:stretch>
        </p:blipFill>
        <p:spPr>
          <a:xfrm>
            <a:off x="1035685" y="4307205"/>
            <a:ext cx="6466205" cy="19818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rot="10800000" flipV="1">
            <a:off x="8128000" y="4419600"/>
            <a:ext cx="4064000" cy="24384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10" name="直角三角形 9"/>
          <p:cNvSpPr/>
          <p:nvPr/>
        </p:nvSpPr>
        <p:spPr>
          <a:xfrm rot="10800000" flipH="1">
            <a:off x="0" y="0"/>
            <a:ext cx="4064000" cy="24384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sp>
        <p:nvSpPr>
          <p:cNvPr id="7" name="直角三角形 6"/>
          <p:cNvSpPr/>
          <p:nvPr/>
        </p:nvSpPr>
        <p:spPr>
          <a:xfrm rot="10800000" flipV="1">
            <a:off x="8382000" y="4648200"/>
            <a:ext cx="3810000" cy="2209800"/>
          </a:xfrm>
          <a:prstGeom prst="rtTriangle">
            <a:avLst/>
          </a:prstGeom>
          <a:solidFill>
            <a:srgbClr val="003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BA3"/>
              </a:solidFill>
              <a:latin typeface="Calibri" panose="020F0502020204030204" charset="0"/>
              <a:cs typeface="Calibri" panose="020F0502020204030204" charset="0"/>
              <a:sym typeface="+mn-lt"/>
            </a:endParaRPr>
          </a:p>
        </p:txBody>
      </p:sp>
      <p:grpSp>
        <p:nvGrpSpPr>
          <p:cNvPr id="53" name="组合 52"/>
          <p:cNvGrpSpPr/>
          <p:nvPr/>
        </p:nvGrpSpPr>
        <p:grpSpPr>
          <a:xfrm>
            <a:off x="3716027" y="1466820"/>
            <a:ext cx="4554220" cy="2135641"/>
            <a:chOff x="3716027" y="628546"/>
            <a:chExt cx="4554220" cy="2135641"/>
          </a:xfrm>
        </p:grpSpPr>
        <p:sp>
          <p:nvSpPr>
            <p:cNvPr id="54" name="文本框 53"/>
            <p:cNvSpPr txBox="1"/>
            <p:nvPr/>
          </p:nvSpPr>
          <p:spPr>
            <a:xfrm>
              <a:off x="3716027" y="1845977"/>
              <a:ext cx="4554220" cy="918210"/>
            </a:xfrm>
            <a:prstGeom prst="rect">
              <a:avLst/>
            </a:prstGeom>
            <a:noFill/>
            <a:effectLst/>
          </p:spPr>
          <p:txBody>
            <a:bodyPr wrap="none" lIns="118872" tIns="59436" rIns="118872" bIns="59436"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ctr"/>
              <a:r>
                <a:rPr lang="en-US" altLang="zh-CN" sz="5200">
                  <a:solidFill>
                    <a:srgbClr val="003BA3"/>
                  </a:solidFill>
                  <a:latin typeface="Calibri" panose="020F0502020204030204" charset="0"/>
                  <a:ea typeface="+mn-ea"/>
                  <a:cs typeface="Calibri" panose="020F0502020204030204" charset="0"/>
                  <a:sym typeface="+mn-lt"/>
                </a:rPr>
                <a:t>Research design</a:t>
              </a:r>
              <a:endParaRPr lang="en-US" altLang="zh-CN" sz="5200">
                <a:solidFill>
                  <a:srgbClr val="003BA3"/>
                </a:solidFill>
                <a:latin typeface="Calibri" panose="020F0502020204030204" charset="0"/>
                <a:ea typeface="+mn-ea"/>
                <a:cs typeface="Calibri" panose="020F0502020204030204" charset="0"/>
                <a:sym typeface="+mn-lt"/>
              </a:endParaRPr>
            </a:p>
          </p:txBody>
        </p:sp>
        <p:sp>
          <p:nvSpPr>
            <p:cNvPr id="56" name="文本框 55"/>
            <p:cNvSpPr txBox="1"/>
            <p:nvPr/>
          </p:nvSpPr>
          <p:spPr>
            <a:xfrm>
              <a:off x="5584193" y="628546"/>
              <a:ext cx="906780" cy="918210"/>
            </a:xfrm>
            <a:prstGeom prst="rect">
              <a:avLst/>
            </a:prstGeom>
            <a:noFill/>
            <a:effectLst/>
          </p:spPr>
          <p:txBody>
            <a:bodyPr wrap="none" lIns="118872" tIns="59436" rIns="118872" bIns="59436"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r>
                <a:rPr lang="en-US" altLang="zh-CN" sz="5200">
                  <a:solidFill>
                    <a:srgbClr val="003BA3"/>
                  </a:solidFill>
                  <a:latin typeface="Calibri" panose="020F0502020204030204" charset="0"/>
                  <a:ea typeface="+mn-ea"/>
                  <a:cs typeface="Calibri" panose="020F0502020204030204" charset="0"/>
                  <a:sym typeface="+mn-lt"/>
                </a:rPr>
                <a:t>03</a:t>
              </a:r>
              <a:endParaRPr lang="en-US" altLang="zh-CN" sz="5200" dirty="0">
                <a:solidFill>
                  <a:srgbClr val="003BA3"/>
                </a:solidFill>
                <a:latin typeface="Calibri" panose="020F0502020204030204" charset="0"/>
                <a:ea typeface="+mn-ea"/>
                <a:cs typeface="Calibri" panose="020F0502020204030204" charset="0"/>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3885" y="822325"/>
            <a:ext cx="11073130" cy="582549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Calibri" panose="020F0502020204030204" charset="0"/>
              <a:cs typeface="Calibri" panose="020F0502020204030204" charset="0"/>
              <a:sym typeface="+mn-lt"/>
            </a:endParaRPr>
          </a:p>
        </p:txBody>
      </p:sp>
      <p:grpSp>
        <p:nvGrpSpPr>
          <p:cNvPr id="2" name="组合 1"/>
          <p:cNvGrpSpPr/>
          <p:nvPr/>
        </p:nvGrpSpPr>
        <p:grpSpPr>
          <a:xfrm>
            <a:off x="0" y="0"/>
            <a:ext cx="2032000" cy="1219200"/>
            <a:chOff x="0" y="0"/>
            <a:chExt cx="4064000" cy="2438400"/>
          </a:xfrm>
          <a:solidFill>
            <a:srgbClr val="003BA3"/>
          </a:solidFill>
        </p:grpSpPr>
        <p:sp>
          <p:nvSpPr>
            <p:cNvPr id="10" name="直角三角形 9"/>
            <p:cNvSpPr/>
            <p:nvPr/>
          </p:nvSpPr>
          <p:spPr>
            <a:xfrm rot="10800000" flipH="1">
              <a:off x="0" y="0"/>
              <a:ext cx="4064000" cy="2438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sp>
          <p:nvSpPr>
            <p:cNvPr id="5" name="直角三角形 4"/>
            <p:cNvSpPr/>
            <p:nvPr/>
          </p:nvSpPr>
          <p:spPr>
            <a:xfrm flipV="1">
              <a:off x="1" y="0"/>
              <a:ext cx="3810000" cy="2209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sym typeface="+mn-lt"/>
              </a:endParaRPr>
            </a:p>
          </p:txBody>
        </p:sp>
      </p:grpSp>
      <p:sp>
        <p:nvSpPr>
          <p:cNvPr id="11" name="文本框 10"/>
          <p:cNvSpPr txBox="1"/>
          <p:nvPr/>
        </p:nvSpPr>
        <p:spPr>
          <a:xfrm>
            <a:off x="4278981" y="160894"/>
            <a:ext cx="4260850" cy="583565"/>
          </a:xfrm>
          <a:prstGeom prst="rect">
            <a:avLst/>
          </a:prstGeom>
          <a:noFill/>
        </p:spPr>
        <p:txBody>
          <a:bodyPr wrap="none" rtlCol="0">
            <a:spAutoFit/>
          </a:bodyPr>
          <a:lstStyle>
            <a:defPPr>
              <a:defRPr lang="zh-CN"/>
            </a:defPPr>
            <a:lvl1pPr>
              <a:defRPr sz="4000">
                <a:solidFill>
                  <a:srgbClr val="42546E"/>
                </a:solidFill>
                <a:latin typeface="汉仪瑞意宋简" panose="00020600040101010101" pitchFamily="18" charset="-122"/>
                <a:ea typeface="汉仪瑞意宋简" panose="00020600040101010101" pitchFamily="18" charset="-122"/>
              </a:defRPr>
            </a:lvl1pPr>
          </a:lstStyle>
          <a:p>
            <a:pPr algn="l"/>
            <a:r>
              <a:rPr lang="en-US" altLang="zh-CN" sz="3200">
                <a:solidFill>
                  <a:srgbClr val="003BA3"/>
                </a:solidFill>
                <a:latin typeface="Calibri" panose="020F0502020204030204" charset="0"/>
                <a:ea typeface="+mn-ea"/>
                <a:cs typeface="Calibri" panose="020F0502020204030204" charset="0"/>
                <a:sym typeface="+mn-lt"/>
              </a:rPr>
              <a:t>3-1 Research Framework</a:t>
            </a:r>
            <a:endParaRPr lang="en-US" altLang="zh-CN" sz="3200" dirty="0">
              <a:solidFill>
                <a:srgbClr val="003BA3"/>
              </a:solidFill>
              <a:latin typeface="Calibri" panose="020F0502020204030204" charset="0"/>
              <a:ea typeface="+mn-ea"/>
              <a:cs typeface="Calibri" panose="020F0502020204030204" charset="0"/>
              <a:sym typeface="+mn-lt"/>
            </a:endParaRPr>
          </a:p>
        </p:txBody>
      </p:sp>
      <p:sp>
        <p:nvSpPr>
          <p:cNvPr id="26" name="Rectangle 26"/>
          <p:cNvSpPr/>
          <p:nvPr/>
        </p:nvSpPr>
        <p:spPr>
          <a:xfrm>
            <a:off x="8462963" y="2329542"/>
            <a:ext cx="787400" cy="787400"/>
          </a:xfrm>
          <a:custGeom>
            <a:avLst/>
            <a:gdLst>
              <a:gd name="T0" fmla="*/ 10240 w 10880"/>
              <a:gd name="T1" fmla="*/ 8320 h 10880"/>
              <a:gd name="T2" fmla="*/ 2848 w 10880"/>
              <a:gd name="T3" fmla="*/ 8320 h 10880"/>
              <a:gd name="T4" fmla="*/ 1920 w 10880"/>
              <a:gd name="T5" fmla="*/ 1568 h 10880"/>
              <a:gd name="T6" fmla="*/ 320 w 10880"/>
              <a:gd name="T7" fmla="*/ 0 h 10880"/>
              <a:gd name="T8" fmla="*/ 0 w 10880"/>
              <a:gd name="T9" fmla="*/ 320 h 10880"/>
              <a:gd name="T10" fmla="*/ 320 w 10880"/>
              <a:gd name="T11" fmla="*/ 640 h 10880"/>
              <a:gd name="T12" fmla="*/ 1280 w 10880"/>
              <a:gd name="T13" fmla="*/ 1632 h 10880"/>
              <a:gd name="T14" fmla="*/ 2240 w 10880"/>
              <a:gd name="T15" fmla="*/ 8672 h 10880"/>
              <a:gd name="T16" fmla="*/ 2560 w 10880"/>
              <a:gd name="T17" fmla="*/ 8960 h 10880"/>
              <a:gd name="T18" fmla="*/ 10240 w 10880"/>
              <a:gd name="T19" fmla="*/ 8960 h 10880"/>
              <a:gd name="T20" fmla="*/ 10560 w 10880"/>
              <a:gd name="T21" fmla="*/ 8640 h 10880"/>
              <a:gd name="T22" fmla="*/ 10240 w 10880"/>
              <a:gd name="T23" fmla="*/ 8320 h 10880"/>
              <a:gd name="T24" fmla="*/ 10816 w 10880"/>
              <a:gd name="T25" fmla="*/ 3008 h 10880"/>
              <a:gd name="T26" fmla="*/ 10560 w 10880"/>
              <a:gd name="T27" fmla="*/ 2880 h 10880"/>
              <a:gd name="T28" fmla="*/ 2880 w 10880"/>
              <a:gd name="T29" fmla="*/ 2880 h 10880"/>
              <a:gd name="T30" fmla="*/ 2560 w 10880"/>
              <a:gd name="T31" fmla="*/ 3200 h 10880"/>
              <a:gd name="T32" fmla="*/ 2880 w 10880"/>
              <a:gd name="T33" fmla="*/ 3520 h 10880"/>
              <a:gd name="T34" fmla="*/ 10144 w 10880"/>
              <a:gd name="T35" fmla="*/ 3520 h 10880"/>
              <a:gd name="T36" fmla="*/ 9344 w 10880"/>
              <a:gd name="T37" fmla="*/ 6432 h 10880"/>
              <a:gd name="T38" fmla="*/ 3488 w 10880"/>
              <a:gd name="T39" fmla="*/ 7040 h 10880"/>
              <a:gd name="T40" fmla="*/ 3200 w 10880"/>
              <a:gd name="T41" fmla="*/ 7392 h 10880"/>
              <a:gd name="T42" fmla="*/ 3520 w 10880"/>
              <a:gd name="T43" fmla="*/ 7680 h 10880"/>
              <a:gd name="T44" fmla="*/ 3552 w 10880"/>
              <a:gd name="T45" fmla="*/ 7680 h 10880"/>
              <a:gd name="T46" fmla="*/ 9632 w 10880"/>
              <a:gd name="T47" fmla="*/ 7040 h 10880"/>
              <a:gd name="T48" fmla="*/ 9920 w 10880"/>
              <a:gd name="T49" fmla="*/ 6816 h 10880"/>
              <a:gd name="T50" fmla="*/ 10880 w 10880"/>
              <a:gd name="T51" fmla="*/ 3296 h 10880"/>
              <a:gd name="T52" fmla="*/ 10816 w 10880"/>
              <a:gd name="T53" fmla="*/ 3008 h 10880"/>
              <a:gd name="T54" fmla="*/ 3520 w 10880"/>
              <a:gd name="T55" fmla="*/ 9600 h 10880"/>
              <a:gd name="T56" fmla="*/ 2880 w 10880"/>
              <a:gd name="T57" fmla="*/ 10240 h 10880"/>
              <a:gd name="T58" fmla="*/ 3520 w 10880"/>
              <a:gd name="T59" fmla="*/ 10880 h 10880"/>
              <a:gd name="T60" fmla="*/ 4160 w 10880"/>
              <a:gd name="T61" fmla="*/ 10240 h 10880"/>
              <a:gd name="T62" fmla="*/ 3520 w 10880"/>
              <a:gd name="T63" fmla="*/ 9600 h 10880"/>
              <a:gd name="T64" fmla="*/ 8640 w 10880"/>
              <a:gd name="T65" fmla="*/ 9600 h 10880"/>
              <a:gd name="T66" fmla="*/ 8000 w 10880"/>
              <a:gd name="T67" fmla="*/ 10240 h 10880"/>
              <a:gd name="T68" fmla="*/ 8640 w 10880"/>
              <a:gd name="T69" fmla="*/ 10880 h 10880"/>
              <a:gd name="T70" fmla="*/ 9280 w 10880"/>
              <a:gd name="T71" fmla="*/ 10240 h 10880"/>
              <a:gd name="T72" fmla="*/ 8640 w 10880"/>
              <a:gd name="T73" fmla="*/ 9600 h 10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80" h="10880">
                <a:moveTo>
                  <a:pt x="10240" y="8320"/>
                </a:moveTo>
                <a:lnTo>
                  <a:pt x="2848" y="8320"/>
                </a:lnTo>
                <a:lnTo>
                  <a:pt x="1920" y="1568"/>
                </a:lnTo>
                <a:cubicBezTo>
                  <a:pt x="1792" y="640"/>
                  <a:pt x="1120" y="0"/>
                  <a:pt x="320" y="0"/>
                </a:cubicBezTo>
                <a:cubicBezTo>
                  <a:pt x="128" y="0"/>
                  <a:pt x="0" y="128"/>
                  <a:pt x="0" y="320"/>
                </a:cubicBezTo>
                <a:cubicBezTo>
                  <a:pt x="0" y="512"/>
                  <a:pt x="128" y="640"/>
                  <a:pt x="320" y="640"/>
                </a:cubicBezTo>
                <a:cubicBezTo>
                  <a:pt x="896" y="640"/>
                  <a:pt x="1216" y="1152"/>
                  <a:pt x="1280" y="1632"/>
                </a:cubicBezTo>
                <a:lnTo>
                  <a:pt x="2240" y="8672"/>
                </a:lnTo>
                <a:cubicBezTo>
                  <a:pt x="2272" y="8832"/>
                  <a:pt x="2400" y="8960"/>
                  <a:pt x="2560" y="8960"/>
                </a:cubicBezTo>
                <a:lnTo>
                  <a:pt x="10240" y="8960"/>
                </a:lnTo>
                <a:cubicBezTo>
                  <a:pt x="10432" y="8960"/>
                  <a:pt x="10560" y="8832"/>
                  <a:pt x="10560" y="8640"/>
                </a:cubicBezTo>
                <a:cubicBezTo>
                  <a:pt x="10560" y="8448"/>
                  <a:pt x="10432" y="8320"/>
                  <a:pt x="10240" y="8320"/>
                </a:cubicBezTo>
                <a:close/>
                <a:moveTo>
                  <a:pt x="10816" y="3008"/>
                </a:moveTo>
                <a:cubicBezTo>
                  <a:pt x="10752" y="2944"/>
                  <a:pt x="10656" y="2880"/>
                  <a:pt x="10560" y="2880"/>
                </a:cubicBezTo>
                <a:lnTo>
                  <a:pt x="2880" y="2880"/>
                </a:lnTo>
                <a:cubicBezTo>
                  <a:pt x="2688" y="2880"/>
                  <a:pt x="2560" y="3008"/>
                  <a:pt x="2560" y="3200"/>
                </a:cubicBezTo>
                <a:cubicBezTo>
                  <a:pt x="2560" y="3392"/>
                  <a:pt x="2688" y="3520"/>
                  <a:pt x="2880" y="3520"/>
                </a:cubicBezTo>
                <a:lnTo>
                  <a:pt x="10144" y="3520"/>
                </a:lnTo>
                <a:lnTo>
                  <a:pt x="9344" y="6432"/>
                </a:lnTo>
                <a:lnTo>
                  <a:pt x="3488" y="7040"/>
                </a:lnTo>
                <a:cubicBezTo>
                  <a:pt x="3328" y="7072"/>
                  <a:pt x="3200" y="7200"/>
                  <a:pt x="3200" y="7392"/>
                </a:cubicBezTo>
                <a:cubicBezTo>
                  <a:pt x="3232" y="7552"/>
                  <a:pt x="3360" y="7680"/>
                  <a:pt x="3520" y="7680"/>
                </a:cubicBezTo>
                <a:lnTo>
                  <a:pt x="3552" y="7680"/>
                </a:lnTo>
                <a:lnTo>
                  <a:pt x="9632" y="7040"/>
                </a:lnTo>
                <a:cubicBezTo>
                  <a:pt x="9760" y="7040"/>
                  <a:pt x="9888" y="6944"/>
                  <a:pt x="9920" y="6816"/>
                </a:cubicBezTo>
                <a:lnTo>
                  <a:pt x="10880" y="3296"/>
                </a:lnTo>
                <a:cubicBezTo>
                  <a:pt x="10880" y="3200"/>
                  <a:pt x="10880" y="3072"/>
                  <a:pt x="10816" y="3008"/>
                </a:cubicBezTo>
                <a:close/>
                <a:moveTo>
                  <a:pt x="3520" y="9600"/>
                </a:moveTo>
                <a:cubicBezTo>
                  <a:pt x="3168" y="9600"/>
                  <a:pt x="2880" y="9888"/>
                  <a:pt x="2880" y="10240"/>
                </a:cubicBezTo>
                <a:cubicBezTo>
                  <a:pt x="2880" y="10592"/>
                  <a:pt x="3168" y="10880"/>
                  <a:pt x="3520" y="10880"/>
                </a:cubicBezTo>
                <a:cubicBezTo>
                  <a:pt x="3872" y="10880"/>
                  <a:pt x="4160" y="10592"/>
                  <a:pt x="4160" y="10240"/>
                </a:cubicBezTo>
                <a:cubicBezTo>
                  <a:pt x="4160" y="9888"/>
                  <a:pt x="3872" y="9600"/>
                  <a:pt x="3520" y="9600"/>
                </a:cubicBezTo>
                <a:close/>
                <a:moveTo>
                  <a:pt x="8640" y="9600"/>
                </a:moveTo>
                <a:cubicBezTo>
                  <a:pt x="8288" y="9600"/>
                  <a:pt x="8000" y="9888"/>
                  <a:pt x="8000" y="10240"/>
                </a:cubicBezTo>
                <a:cubicBezTo>
                  <a:pt x="8000" y="10592"/>
                  <a:pt x="8288" y="10880"/>
                  <a:pt x="8640" y="10880"/>
                </a:cubicBezTo>
                <a:cubicBezTo>
                  <a:pt x="8992" y="10880"/>
                  <a:pt x="9280" y="10592"/>
                  <a:pt x="9280" y="10240"/>
                </a:cubicBezTo>
                <a:cubicBezTo>
                  <a:pt x="9280" y="9888"/>
                  <a:pt x="8992" y="9600"/>
                  <a:pt x="8640" y="96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latin typeface="Calibri" panose="020F0502020204030204" charset="0"/>
              <a:cs typeface="Calibri" panose="020F0502020204030204" charset="0"/>
            </a:endParaRPr>
          </a:p>
        </p:txBody>
      </p:sp>
      <p:sp>
        <p:nvSpPr>
          <p:cNvPr id="29" name="Oval 35"/>
          <p:cNvSpPr/>
          <p:nvPr/>
        </p:nvSpPr>
        <p:spPr>
          <a:xfrm>
            <a:off x="6320473" y="4376147"/>
            <a:ext cx="803910" cy="748030"/>
          </a:xfrm>
          <a:custGeom>
            <a:avLst/>
            <a:gdLst>
              <a:gd name="T0" fmla="*/ 10400 w 12000"/>
              <a:gd name="T1" fmla="*/ 11200 h 11200"/>
              <a:gd name="T2" fmla="*/ 1600 w 12000"/>
              <a:gd name="T3" fmla="*/ 11200 h 11200"/>
              <a:gd name="T4" fmla="*/ 0 w 12000"/>
              <a:gd name="T5" fmla="*/ 9600 h 11200"/>
              <a:gd name="T6" fmla="*/ 0 w 12000"/>
              <a:gd name="T7" fmla="*/ 1600 h 11200"/>
              <a:gd name="T8" fmla="*/ 1600 w 12000"/>
              <a:gd name="T9" fmla="*/ 0 h 11200"/>
              <a:gd name="T10" fmla="*/ 10400 w 12000"/>
              <a:gd name="T11" fmla="*/ 0 h 11200"/>
              <a:gd name="T12" fmla="*/ 12000 w 12000"/>
              <a:gd name="T13" fmla="*/ 1600 h 11200"/>
              <a:gd name="T14" fmla="*/ 12000 w 12000"/>
              <a:gd name="T15" fmla="*/ 9600 h 11200"/>
              <a:gd name="T16" fmla="*/ 10400 w 12000"/>
              <a:gd name="T17" fmla="*/ 11200 h 11200"/>
              <a:gd name="T18" fmla="*/ 1600 w 12000"/>
              <a:gd name="T19" fmla="*/ 800 h 11200"/>
              <a:gd name="T20" fmla="*/ 800 w 12000"/>
              <a:gd name="T21" fmla="*/ 1600 h 11200"/>
              <a:gd name="T22" fmla="*/ 800 w 12000"/>
              <a:gd name="T23" fmla="*/ 9600 h 11200"/>
              <a:gd name="T24" fmla="*/ 1600 w 12000"/>
              <a:gd name="T25" fmla="*/ 10400 h 11200"/>
              <a:gd name="T26" fmla="*/ 10400 w 12000"/>
              <a:gd name="T27" fmla="*/ 10400 h 11200"/>
              <a:gd name="T28" fmla="*/ 11200 w 12000"/>
              <a:gd name="T29" fmla="*/ 9600 h 11200"/>
              <a:gd name="T30" fmla="*/ 11200 w 12000"/>
              <a:gd name="T31" fmla="*/ 1600 h 11200"/>
              <a:gd name="T32" fmla="*/ 10400 w 12000"/>
              <a:gd name="T33" fmla="*/ 800 h 11200"/>
              <a:gd name="T34" fmla="*/ 1600 w 12000"/>
              <a:gd name="T35" fmla="*/ 800 h 11200"/>
              <a:gd name="T36" fmla="*/ 6000 w 12000"/>
              <a:gd name="T37" fmla="*/ 7200 h 11200"/>
              <a:gd name="T38" fmla="*/ 3200 w 12000"/>
              <a:gd name="T39" fmla="*/ 4600 h 11200"/>
              <a:gd name="T40" fmla="*/ 3200 w 12000"/>
              <a:gd name="T41" fmla="*/ 2400 h 11200"/>
              <a:gd name="T42" fmla="*/ 4000 w 12000"/>
              <a:gd name="T43" fmla="*/ 2400 h 11200"/>
              <a:gd name="T44" fmla="*/ 4000 w 12000"/>
              <a:gd name="T45" fmla="*/ 4600 h 11200"/>
              <a:gd name="T46" fmla="*/ 6000 w 12000"/>
              <a:gd name="T47" fmla="*/ 6400 h 11200"/>
              <a:gd name="T48" fmla="*/ 8000 w 12000"/>
              <a:gd name="T49" fmla="*/ 4600 h 11200"/>
              <a:gd name="T50" fmla="*/ 8000 w 12000"/>
              <a:gd name="T51" fmla="*/ 2400 h 11200"/>
              <a:gd name="T52" fmla="*/ 8800 w 12000"/>
              <a:gd name="T53" fmla="*/ 2400 h 11200"/>
              <a:gd name="T54" fmla="*/ 8800 w 12000"/>
              <a:gd name="T55" fmla="*/ 4600 h 11200"/>
              <a:gd name="T56" fmla="*/ 6000 w 12000"/>
              <a:gd name="T57" fmla="*/ 7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00" h="11200">
                <a:moveTo>
                  <a:pt x="10400" y="11200"/>
                </a:moveTo>
                <a:lnTo>
                  <a:pt x="1600" y="11200"/>
                </a:lnTo>
                <a:cubicBezTo>
                  <a:pt x="718" y="11200"/>
                  <a:pt x="0" y="10482"/>
                  <a:pt x="0" y="9600"/>
                </a:cubicBezTo>
                <a:lnTo>
                  <a:pt x="0" y="1600"/>
                </a:lnTo>
                <a:cubicBezTo>
                  <a:pt x="0" y="718"/>
                  <a:pt x="718" y="0"/>
                  <a:pt x="1600" y="0"/>
                </a:cubicBezTo>
                <a:lnTo>
                  <a:pt x="10400" y="0"/>
                </a:lnTo>
                <a:cubicBezTo>
                  <a:pt x="11282" y="0"/>
                  <a:pt x="12000" y="718"/>
                  <a:pt x="12000" y="1600"/>
                </a:cubicBezTo>
                <a:lnTo>
                  <a:pt x="12000" y="9600"/>
                </a:lnTo>
                <a:cubicBezTo>
                  <a:pt x="12000" y="10482"/>
                  <a:pt x="11282" y="11200"/>
                  <a:pt x="10400" y="11200"/>
                </a:cubicBezTo>
                <a:close/>
                <a:moveTo>
                  <a:pt x="1600" y="800"/>
                </a:moveTo>
                <a:cubicBezTo>
                  <a:pt x="1159" y="800"/>
                  <a:pt x="800" y="1159"/>
                  <a:pt x="800" y="1600"/>
                </a:cubicBezTo>
                <a:lnTo>
                  <a:pt x="800" y="9600"/>
                </a:lnTo>
                <a:cubicBezTo>
                  <a:pt x="800" y="10042"/>
                  <a:pt x="1159" y="10400"/>
                  <a:pt x="1600" y="10400"/>
                </a:cubicBezTo>
                <a:lnTo>
                  <a:pt x="10400" y="10400"/>
                </a:lnTo>
                <a:cubicBezTo>
                  <a:pt x="10842" y="10400"/>
                  <a:pt x="11200" y="10042"/>
                  <a:pt x="11200" y="9600"/>
                </a:cubicBezTo>
                <a:lnTo>
                  <a:pt x="11200" y="1600"/>
                </a:lnTo>
                <a:cubicBezTo>
                  <a:pt x="11200" y="1159"/>
                  <a:pt x="10842" y="800"/>
                  <a:pt x="10400" y="800"/>
                </a:cubicBezTo>
                <a:lnTo>
                  <a:pt x="1600" y="800"/>
                </a:lnTo>
                <a:close/>
                <a:moveTo>
                  <a:pt x="6000" y="7200"/>
                </a:moveTo>
                <a:cubicBezTo>
                  <a:pt x="4456" y="7200"/>
                  <a:pt x="3200" y="6034"/>
                  <a:pt x="3200" y="4600"/>
                </a:cubicBezTo>
                <a:lnTo>
                  <a:pt x="3200" y="2400"/>
                </a:lnTo>
                <a:lnTo>
                  <a:pt x="4000" y="2400"/>
                </a:lnTo>
                <a:lnTo>
                  <a:pt x="4000" y="4600"/>
                </a:lnTo>
                <a:cubicBezTo>
                  <a:pt x="4000" y="5593"/>
                  <a:pt x="4898" y="6400"/>
                  <a:pt x="6000" y="6400"/>
                </a:cubicBezTo>
                <a:cubicBezTo>
                  <a:pt x="7102" y="6400"/>
                  <a:pt x="8000" y="5593"/>
                  <a:pt x="8000" y="4600"/>
                </a:cubicBezTo>
                <a:lnTo>
                  <a:pt x="8000" y="2400"/>
                </a:lnTo>
                <a:lnTo>
                  <a:pt x="8800" y="2400"/>
                </a:lnTo>
                <a:lnTo>
                  <a:pt x="8800" y="4600"/>
                </a:lnTo>
                <a:cubicBezTo>
                  <a:pt x="8800" y="6034"/>
                  <a:pt x="7544" y="7200"/>
                  <a:pt x="6000" y="720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8830FE"/>
              </a:solidFill>
              <a:latin typeface="Calibri" panose="020F0502020204030204" charset="0"/>
              <a:cs typeface="Calibri" panose="020F0502020204030204" charset="0"/>
            </a:endParaRPr>
          </a:p>
        </p:txBody>
      </p:sp>
      <p:sp>
        <p:nvSpPr>
          <p:cNvPr id="30" name="文本框 53"/>
          <p:cNvSpPr/>
          <p:nvPr>
            <p:custDataLst>
              <p:tags r:id="rId1"/>
            </p:custDataLst>
          </p:nvPr>
        </p:nvSpPr>
        <p:spPr bwMode="auto">
          <a:xfrm>
            <a:off x="636270" y="969010"/>
            <a:ext cx="5876925" cy="5600065"/>
          </a:xfrm>
          <a:prstGeom prst="rect">
            <a:avLst/>
          </a:prstGeom>
          <a:noFill/>
          <a:ln>
            <a:noFill/>
          </a:ln>
        </p:spPr>
        <p:txBody>
          <a:bodyPr wrap="square" lIns="71755" tIns="0" rIns="71755" bIns="0" rtlCol="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lnSpc>
                <a:spcPct val="110000"/>
              </a:lnSpc>
              <a:spcBef>
                <a:spcPct val="0"/>
              </a:spcBef>
              <a:spcAft>
                <a:spcPct val="0"/>
              </a:spcAft>
              <a:buClrTx/>
              <a:buSzTx/>
              <a:buFont typeface="Arial" panose="020B0604020202020204" pitchFamily="34" charset="0"/>
              <a:buChar char="•"/>
            </a:pPr>
            <a:r>
              <a:rPr lang="en-US" altLang="zh-CN" b="1" dirty="0">
                <a:solidFill>
                  <a:srgbClr val="003BA3"/>
                </a:solidFill>
                <a:uFillTx/>
                <a:latin typeface="Calibri" panose="020F0502020204030204" charset="0"/>
                <a:ea typeface="+mj-ea"/>
                <a:cs typeface="Calibri" panose="020F0502020204030204" charset="0"/>
                <a:sym typeface="+mn-ea"/>
              </a:rPr>
              <a:t>The Chinese Patent Examination Guidelines: </a:t>
            </a:r>
            <a:r>
              <a:rPr lang="en-US" altLang="zh-CN" dirty="0">
                <a:solidFill>
                  <a:srgbClr val="003BA3"/>
                </a:solidFill>
                <a:uFillTx/>
                <a:latin typeface="Calibri" panose="020F0502020204030204" charset="0"/>
                <a:ea typeface="+mj-ea"/>
                <a:cs typeface="Calibri" panose="020F0502020204030204" charset="0"/>
                <a:sym typeface="+mn-ea"/>
              </a:rPr>
              <a:t>a patent should clearly and objectively describe the technical problem to be solved, the technical Solution, and the beneficial </a:t>
            </a:r>
            <a:r>
              <a:rPr lang="en-US" altLang="zh-CN" dirty="0">
                <a:solidFill>
                  <a:srgbClr val="003BA3"/>
                </a:solidFill>
                <a:uFillTx/>
                <a:latin typeface="Calibri" panose="020F0502020204030204" charset="0"/>
                <a:ea typeface="+mj-ea"/>
                <a:cs typeface="Calibri" panose="020F0502020204030204" charset="0"/>
                <a:sym typeface="+mn-ea"/>
              </a:rPr>
              <a:t>Effects.</a:t>
            </a:r>
            <a:endParaRPr lang="en-US" altLang="zh-CN" dirty="0">
              <a:solidFill>
                <a:srgbClr val="003BA3"/>
              </a:solidFill>
              <a:uFillTx/>
              <a:latin typeface="Calibri" panose="020F0502020204030204" charset="0"/>
              <a:ea typeface="+mj-ea"/>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solidFill>
                  <a:srgbClr val="C00000"/>
                </a:solidFill>
                <a:latin typeface="Calibri" panose="020F0502020204030204" charset="0"/>
                <a:cs typeface="Calibri" panose="020F0502020204030204" charset="0"/>
                <a:sym typeface="+mn-ea"/>
              </a:rPr>
              <a:t>Technical Problem(P)</a:t>
            </a:r>
            <a:r>
              <a:rPr lang="en-US" altLang="zh-CN">
                <a:ln>
                  <a:noFill/>
                  <a:prstDash val="sysDot"/>
                </a:ln>
                <a:latin typeface="Calibri" panose="020F0502020204030204" charset="0"/>
                <a:cs typeface="Calibri" panose="020F0502020204030204" charset="0"/>
                <a:sym typeface="+mn-ea"/>
              </a:rPr>
              <a:t>: deficiencies and inadequacies in existing technology. starting point and the demands and R&amp;D directions.</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solidFill>
                  <a:srgbClr val="C00000"/>
                </a:solidFill>
                <a:latin typeface="Calibri" panose="020F0502020204030204" charset="0"/>
                <a:cs typeface="Calibri" panose="020F0502020204030204" charset="0"/>
                <a:sym typeface="+mn-ea"/>
              </a:rPr>
              <a:t>Technical Solution</a:t>
            </a:r>
            <a:r>
              <a:rPr lang="en-US" altLang="zh-CN">
                <a:ln>
                  <a:noFill/>
                  <a:prstDash val="sysDot"/>
                </a:ln>
                <a:solidFill>
                  <a:srgbClr val="C00000"/>
                </a:solidFill>
                <a:latin typeface="Calibri" panose="020F0502020204030204" charset="0"/>
                <a:cs typeface="Calibri" panose="020F0502020204030204" charset="0"/>
                <a:sym typeface="+mn-ea"/>
              </a:rPr>
              <a:t>(S)</a:t>
            </a:r>
            <a:r>
              <a:rPr lang="en-US" altLang="zh-CN">
                <a:ln>
                  <a:noFill/>
                  <a:prstDash val="sysDot"/>
                </a:ln>
                <a:latin typeface="Calibri" panose="020F0502020204030204" charset="0"/>
                <a:cs typeface="Calibri" panose="020F0502020204030204" charset="0"/>
                <a:sym typeface="+mn-ea"/>
              </a:rPr>
              <a:t>: collection of technical means utilizing natural laws adopted to address technical problems," and these technical means are often embodied through technical features, forming the core content of patent protection. driving force and specific path of innovation.</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solidFill>
                  <a:srgbClr val="C00000"/>
                </a:solidFill>
                <a:latin typeface="Calibri" panose="020F0502020204030204" charset="0"/>
                <a:cs typeface="Calibri" panose="020F0502020204030204" charset="0"/>
                <a:sym typeface="+mn-ea"/>
              </a:rPr>
              <a:t>Technical Effect</a:t>
            </a:r>
            <a:r>
              <a:rPr lang="en-US" altLang="zh-CN">
                <a:ln>
                  <a:noFill/>
                  <a:prstDash val="sysDot"/>
                </a:ln>
                <a:solidFill>
                  <a:srgbClr val="C00000"/>
                </a:solidFill>
                <a:latin typeface="Calibri" panose="020F0502020204030204" charset="0"/>
                <a:cs typeface="Calibri" panose="020F0502020204030204" charset="0"/>
                <a:sym typeface="+mn-ea"/>
              </a:rPr>
              <a:t>(E)</a:t>
            </a:r>
            <a:r>
              <a:rPr lang="en-US" altLang="zh-CN">
                <a:ln>
                  <a:noFill/>
                  <a:prstDash val="sysDot"/>
                </a:ln>
                <a:latin typeface="Calibri" panose="020F0502020204030204" charset="0"/>
                <a:cs typeface="Calibri" panose="020F0502020204030204" charset="0"/>
                <a:sym typeface="+mn-ea"/>
              </a:rPr>
              <a:t>: the beneficial outcomes compared to existing technology. verification and feedback of innovation.</a:t>
            </a:r>
            <a:endParaRPr lang="en-US" altLang="zh-CN">
              <a:ln>
                <a:noFill/>
                <a:prstDash val="sysDot"/>
              </a:ln>
              <a:latin typeface="Calibri" panose="020F0502020204030204" charset="0"/>
              <a:cs typeface="Calibri" panose="020F0502020204030204" charset="0"/>
              <a:sym typeface="+mn-ea"/>
            </a:endParaRPr>
          </a:p>
          <a:p>
            <a:pPr marL="742950" lvl="1" indent="-285750" algn="l">
              <a:lnSpc>
                <a:spcPct val="110000"/>
              </a:lnSpc>
              <a:spcBef>
                <a:spcPct val="0"/>
              </a:spcBef>
              <a:spcAft>
                <a:spcPct val="0"/>
              </a:spcAft>
              <a:buClrTx/>
              <a:buSzTx/>
              <a:buFont typeface="Arial" panose="020B0604020202020204" pitchFamily="34" charset="0"/>
              <a:buChar char="•"/>
            </a:pPr>
            <a:r>
              <a:rPr lang="en-US" altLang="zh-CN">
                <a:ln>
                  <a:noFill/>
                  <a:prstDash val="sysDot"/>
                </a:ln>
                <a:solidFill>
                  <a:srgbClr val="C00000"/>
                </a:solidFill>
                <a:latin typeface="Calibri" panose="020F0502020204030204" charset="0"/>
                <a:cs typeface="Calibri" panose="020F0502020204030204" charset="0"/>
                <a:sym typeface="+mn-ea"/>
              </a:rPr>
              <a:t>Technical </a:t>
            </a:r>
            <a:r>
              <a:rPr lang="en-US" altLang="zh-CN">
                <a:ln>
                  <a:noFill/>
                  <a:prstDash val="sysDot"/>
                </a:ln>
                <a:solidFill>
                  <a:srgbClr val="C00000"/>
                </a:solidFill>
                <a:latin typeface="Calibri" panose="020F0502020204030204" charset="0"/>
                <a:cs typeface="Calibri" panose="020F0502020204030204" charset="0"/>
                <a:sym typeface="+mn-ea"/>
              </a:rPr>
              <a:t>PSE</a:t>
            </a:r>
            <a:r>
              <a:rPr lang="en-US" altLang="zh-CN">
                <a:ln>
                  <a:noFill/>
                  <a:prstDash val="sysDot"/>
                </a:ln>
                <a:latin typeface="Calibri" panose="020F0502020204030204" charset="0"/>
                <a:cs typeface="Calibri" panose="020F0502020204030204" charset="0"/>
                <a:sym typeface="+mn-ea"/>
              </a:rPr>
              <a:t>: reveal the collaborative mechanism of technological evolution involving demand-driven, path iteration, and effect verification.</a:t>
            </a:r>
            <a:endParaRPr lang="en-US" altLang="zh-CN">
              <a:ln>
                <a:noFill/>
                <a:prstDash val="sysDot"/>
              </a:ln>
              <a:latin typeface="Calibri" panose="020F0502020204030204" charset="0"/>
              <a:cs typeface="Calibri" panose="020F0502020204030204" charset="0"/>
              <a:sym typeface="+mn-ea"/>
            </a:endParaRPr>
          </a:p>
        </p:txBody>
      </p:sp>
      <p:pic>
        <p:nvPicPr>
          <p:cNvPr id="4" name="图片 3" descr="1"/>
          <p:cNvPicPr>
            <a:picLocks noChangeAspect="1"/>
          </p:cNvPicPr>
          <p:nvPr/>
        </p:nvPicPr>
        <p:blipFill>
          <a:blip r:embed="rId2"/>
          <a:stretch>
            <a:fillRect/>
          </a:stretch>
        </p:blipFill>
        <p:spPr>
          <a:xfrm>
            <a:off x="6647815" y="1412240"/>
            <a:ext cx="4817745" cy="4618990"/>
          </a:xfrm>
          <a:prstGeom prst="rect">
            <a:avLst/>
          </a:prstGeom>
        </p:spPr>
      </p:pic>
      <p:sp>
        <p:nvSpPr>
          <p:cNvPr id="6" name="文本框 5"/>
          <p:cNvSpPr txBox="1"/>
          <p:nvPr/>
        </p:nvSpPr>
        <p:spPr>
          <a:xfrm>
            <a:off x="6403975" y="6176645"/>
            <a:ext cx="5305425" cy="294005"/>
          </a:xfrm>
          <a:prstGeom prst="rect">
            <a:avLst/>
          </a:prstGeom>
          <a:noFill/>
        </p:spPr>
        <p:txBody>
          <a:bodyPr wrap="square" rtlCol="0" anchor="t">
            <a:spAutoFit/>
          </a:bodyPr>
          <a:p>
            <a:pPr lvl="0" indent="0" algn="ctr">
              <a:lnSpc>
                <a:spcPct val="110000"/>
              </a:lnSpc>
              <a:spcBef>
                <a:spcPct val="0"/>
              </a:spcBef>
              <a:spcAft>
                <a:spcPct val="0"/>
              </a:spcAft>
              <a:buClrTx/>
              <a:buSzTx/>
              <a:buNone/>
            </a:pPr>
            <a:r>
              <a:rPr lang="en-US" altLang="zh-CN" sz="1200" dirty="0">
                <a:solidFill>
                  <a:schemeClr val="tx1"/>
                </a:solidFill>
                <a:uFillTx/>
                <a:latin typeface="Calibri" panose="020F0502020204030204" charset="0"/>
                <a:ea typeface="+mj-ea"/>
                <a:cs typeface="Calibri" panose="020F0502020204030204" charset="0"/>
                <a:sym typeface="+mn-ea"/>
              </a:rPr>
              <a:t>Three-dimensional PSE Perspective of Technological Evolution Analysis Framework</a:t>
            </a:r>
            <a:endParaRPr lang="en-US" altLang="zh-CN" sz="1200" dirty="0">
              <a:solidFill>
                <a:schemeClr val="tx1"/>
              </a:solidFill>
              <a:uFillTx/>
              <a:latin typeface="Calibri" panose="020F0502020204030204" charset="0"/>
              <a:ea typeface="+mj-ea"/>
              <a:cs typeface="Calibri" panose="020F05020202040302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KSO_WM_DIAGRAM_VIRTUALLY_FRAME" val="{&quot;height&quot;:231.77157480314963,&quot;left&quot;:108.6208661417323,&quot;top&quot;:188.99228346456692,&quot;width&quot;:789.3795275590551}"/>
</p:tagLst>
</file>

<file path=ppt/tags/tag10.xml><?xml version="1.0" encoding="utf-8"?>
<p:tagLst xmlns:p="http://schemas.openxmlformats.org/presentationml/2006/main">
  <p:tag name="KSO_WM_DIAGRAM_VIRTUALLY_FRAME" val="{&quot;height&quot;:231.77157480314963,&quot;left&quot;:108.6208661417323,&quot;top&quot;:188.99228346456692,&quot;width&quot;:789.3795275590551}"/>
</p:tagLst>
</file>

<file path=ppt/tags/tag11.xml><?xml version="1.0" encoding="utf-8"?>
<p:tagLst xmlns:p="http://schemas.openxmlformats.org/presentationml/2006/main">
  <p:tag name="KSO_WM_DIAGRAM_VIRTUALLY_FRAME" val="{&quot;height&quot;:231.77157480314963,&quot;left&quot;:108.6208661417323,&quot;top&quot;:188.99228346456692,&quot;width&quot;:789.3795275590551}"/>
</p:tagLst>
</file>

<file path=ppt/tags/tag12.xml><?xml version="1.0" encoding="utf-8"?>
<p:tagLst xmlns:p="http://schemas.openxmlformats.org/presentationml/2006/main">
  <p:tag name="KSO_WM_DIAGRAM_VIRTUALLY_FRAME" val="{&quot;height&quot;:231.77157480314963,&quot;left&quot;:108.6208661417323,&quot;top&quot;:188.99228346456692,&quot;width&quot;:789.3795275590551}"/>
</p:tagLst>
</file>

<file path=ppt/tags/tag13.xml><?xml version="1.0" encoding="utf-8"?>
<p:tagLst xmlns:p="http://schemas.openxmlformats.org/presentationml/2006/main">
  <p:tag name="KSO_WM_DIAGRAM_VIRTUALLY_FRAME" val="{&quot;height&quot;:231.77157480314963,&quot;left&quot;:108.6208661417323,&quot;top&quot;:188.99228346456692,&quot;width&quot;:789.3795275590551}"/>
</p:tagLst>
</file>

<file path=ppt/tags/tag14.xml><?xml version="1.0" encoding="utf-8"?>
<p:tagLst xmlns:p="http://schemas.openxmlformats.org/presentationml/2006/main">
  <p:tag name="KSO_WM_DIAGRAM_VIRTUALLY_FRAME" val="{&quot;height&quot;:231.77157480314963,&quot;left&quot;:108.6208661417323,&quot;top&quot;:188.99228346456692,&quot;width&quot;:789.3795275590551}"/>
</p:tagLst>
</file>

<file path=ppt/tags/tag15.xml><?xml version="1.0" encoding="utf-8"?>
<p:tagLst xmlns:p="http://schemas.openxmlformats.org/presentationml/2006/main">
  <p:tag name="KSO_WM_DIAGRAM_VIRTUALLY_FRAME" val="{&quot;height&quot;:231.77157480314963,&quot;left&quot;:108.6208661417323,&quot;top&quot;:188.99228346456692,&quot;width&quot;:789.3795275590551}"/>
</p:tagLst>
</file>

<file path=ppt/tags/tag16.xml><?xml version="1.0" encoding="utf-8"?>
<p:tagLst xmlns:p="http://schemas.openxmlformats.org/presentationml/2006/main">
  <p:tag name="KSO_WM_DIAGRAM_VIRTUALLY_FRAME" val="{&quot;height&quot;:231.77157480314963,&quot;left&quot;:108.6208661417323,&quot;top&quot;:188.99228346456692,&quot;width&quot;:789.3795275590551}"/>
</p:tagLst>
</file>

<file path=ppt/tags/tag17.xml><?xml version="1.0" encoding="utf-8"?>
<p:tagLst xmlns:p="http://schemas.openxmlformats.org/presentationml/2006/main">
  <p:tag name="KSO_WM_DIAGRAM_VIRTUALLY_FRAME" val="{&quot;height&quot;:231.77157480314963,&quot;left&quot;:108.6208661417323,&quot;top&quot;:188.99228346456692,&quot;width&quot;:789.3795275590551}"/>
</p:tagLst>
</file>

<file path=ppt/tags/tag18.xml><?xml version="1.0" encoding="utf-8"?>
<p:tagLst xmlns:p="http://schemas.openxmlformats.org/presentationml/2006/main">
  <p:tag name="KSO_WM_DIAGRAM_VIRTUALLY_FRAME" val="{&quot;height&quot;:231.77157480314963,&quot;left&quot;:108.6208661417323,&quot;top&quot;:188.99228346456692,&quot;width&quot;:789.3795275590551}"/>
</p:tagLst>
</file>

<file path=ppt/tags/tag19.xml><?xml version="1.0" encoding="utf-8"?>
<p:tagLst xmlns:p="http://schemas.openxmlformats.org/presentationml/2006/main">
  <p:tag name="KSO_WM_DIAGRAM_VIRTUALLY_FRAME" val="{&quot;height&quot;:281.6,&quot;left&quot;:88.92503937007874,&quot;top&quot;:158.92850393700786,&quot;width&quot;:328.25000000000006}"/>
</p:tagLst>
</file>

<file path=ppt/tags/tag2.xml><?xml version="1.0" encoding="utf-8"?>
<p:tagLst xmlns:p="http://schemas.openxmlformats.org/presentationml/2006/main">
  <p:tag name="KSO_WM_DIAGRAM_VIRTUALLY_FRAME" val="{&quot;height&quot;:231.77157480314963,&quot;left&quot;:108.6208661417323,&quot;top&quot;:188.99228346456692,&quot;width&quot;:789.3795275590551}"/>
</p:tagLst>
</file>

<file path=ppt/tags/tag20.xml><?xml version="1.0" encoding="utf-8"?>
<p:tagLst xmlns:p="http://schemas.openxmlformats.org/presentationml/2006/main">
  <p:tag name="KSO_WM_DIAGRAM_VIRTUALLY_FRAME" val="{&quot;height&quot;:281.6,&quot;left&quot;:88.92503937007874,&quot;top&quot;:158.92850393700786,&quot;width&quot;:328.25000000000006}"/>
</p:tagLst>
</file>

<file path=ppt/tags/tag21.xml><?xml version="1.0" encoding="utf-8"?>
<p:tagLst xmlns:p="http://schemas.openxmlformats.org/presentationml/2006/main">
  <p:tag name="KSO_WM_DIAGRAM_VIRTUALLY_FRAME" val="{&quot;height&quot;:458.7,&quot;left&quot;:47.55,&quot;top&quot;:71.85,&quot;width&quot;:871.9}"/>
</p:tagLst>
</file>

<file path=ppt/tags/tag22.xml><?xml version="1.0" encoding="utf-8"?>
<p:tagLst xmlns:p="http://schemas.openxmlformats.org/presentationml/2006/main">
  <p:tag name="KSO_WM_DIAGRAM_VIRTUALLY_FRAME" val="{&quot;height&quot;:458.7,&quot;left&quot;:47.55,&quot;top&quot;:71.85,&quot;width&quot;:871.9}"/>
</p:tagLst>
</file>

<file path=ppt/tags/tag23.xml><?xml version="1.0" encoding="utf-8"?>
<p:tagLst xmlns:p="http://schemas.openxmlformats.org/presentationml/2006/main">
  <p:tag name="KSO_WM_DIAGRAM_VIRTUALLY_FRAME" val="{&quot;height&quot;:458.7,&quot;left&quot;:47.55,&quot;top&quot;:71.85,&quot;width&quot;:871.9}"/>
</p:tagLst>
</file>

<file path=ppt/tags/tag24.xml><?xml version="1.0" encoding="utf-8"?>
<p:tagLst xmlns:p="http://schemas.openxmlformats.org/presentationml/2006/main">
  <p:tag name="KSO_WM_DIAGRAM_VIRTUALLY_FRAME" val="{&quot;height&quot;:458.7,&quot;left&quot;:47.55,&quot;top&quot;:71.85,&quot;width&quot;:871.9}"/>
</p:tagLst>
</file>

<file path=ppt/tags/tag25.xml><?xml version="1.0" encoding="utf-8"?>
<p:tagLst xmlns:p="http://schemas.openxmlformats.org/presentationml/2006/main">
  <p:tag name="KSO_WM_DIAGRAM_VIRTUALLY_FRAME" val="{&quot;height&quot;:281.6,&quot;left&quot;:88.92503937007874,&quot;top&quot;:158.92850393700786,&quot;width&quot;:328.25000000000006}"/>
</p:tagLst>
</file>

<file path=ppt/tags/tag26.xml><?xml version="1.0" encoding="utf-8"?>
<p:tagLst xmlns:p="http://schemas.openxmlformats.org/presentationml/2006/main">
  <p:tag name="KSO_WM_DIAGRAM_VIRTUALLY_FRAME" val="{&quot;height&quot;:281.6,&quot;left&quot;:88.92503937007874,&quot;top&quot;:158.92850393700786,&quot;width&quot;:328.25000000000006}"/>
</p:tagLst>
</file>

<file path=ppt/tags/tag27.xml><?xml version="1.0" encoding="utf-8"?>
<p:tagLst xmlns:p="http://schemas.openxmlformats.org/presentationml/2006/main">
  <p:tag name="KSO_WM_DIAGRAM_VIRTUALLY_FRAME" val="{&quot;height&quot;:281.6,&quot;left&quot;:88.92503937007874,&quot;top&quot;:158.92850393700786,&quot;width&quot;:328.25000000000006}"/>
</p:tagLst>
</file>

<file path=ppt/tags/tag28.xml><?xml version="1.0" encoding="utf-8"?>
<p:tagLst xmlns:p="http://schemas.openxmlformats.org/presentationml/2006/main">
  <p:tag name="KSO_WM_DIAGRAM_VIRTUALLY_FRAME" val="{&quot;height&quot;:281.6,&quot;left&quot;:88.92503937007874,&quot;top&quot;:158.92850393700786,&quot;width&quot;:328.25000000000006}"/>
</p:tagLst>
</file>

<file path=ppt/tags/tag29.xml><?xml version="1.0" encoding="utf-8"?>
<p:tagLst xmlns:p="http://schemas.openxmlformats.org/presentationml/2006/main">
  <p:tag name="KSO_WM_DIAGRAM_VIRTUALLY_FRAME" val="{&quot;height&quot;:281.6,&quot;left&quot;:88.92503937007874,&quot;top&quot;:158.92850393700786,&quot;width&quot;:328.25000000000006}"/>
</p:tagLst>
</file>

<file path=ppt/tags/tag3.xml><?xml version="1.0" encoding="utf-8"?>
<p:tagLst xmlns:p="http://schemas.openxmlformats.org/presentationml/2006/main">
  <p:tag name="KSO_WM_DIAGRAM_VIRTUALLY_FRAME" val="{&quot;height&quot;:231.77157480314963,&quot;left&quot;:108.6208661417323,&quot;top&quot;:188.99228346456692,&quot;width&quot;:789.3795275590551}"/>
</p:tagLst>
</file>

<file path=ppt/tags/tag30.xml><?xml version="1.0" encoding="utf-8"?>
<p:tagLst xmlns:p="http://schemas.openxmlformats.org/presentationml/2006/main">
  <p:tag name="TABLE_ENDDRAG_ORIGIN_RECT" val="805*258"/>
  <p:tag name="TABLE_ENDDRAG_RECT" val="80*254*805*258"/>
</p:tagLst>
</file>

<file path=ppt/tags/tag31.xml><?xml version="1.0" encoding="utf-8"?>
<p:tagLst xmlns:p="http://schemas.openxmlformats.org/presentationml/2006/main">
  <p:tag name="KSO_WM_DIAGRAM_VIRTUALLY_FRAME" val="{&quot;height&quot;:281.6,&quot;left&quot;:88.92503937007874,&quot;top&quot;:158.92850393700786,&quot;width&quot;:328.25000000000006}"/>
</p:tagLst>
</file>

<file path=ppt/tags/tag32.xml><?xml version="1.0" encoding="utf-8"?>
<p:tagLst xmlns:p="http://schemas.openxmlformats.org/presentationml/2006/main">
  <p:tag name="KSO_WM_DIAGRAM_VIRTUALLY_FRAME" val="{&quot;height&quot;:281.6,&quot;left&quot;:88.92503937007874,&quot;top&quot;:158.92850393700786,&quot;width&quot;:328.25000000000006}"/>
</p:tagLst>
</file>

<file path=ppt/tags/tag33.xml><?xml version="1.0" encoding="utf-8"?>
<p:tagLst xmlns:p="http://schemas.openxmlformats.org/presentationml/2006/main">
  <p:tag name="KSO_WM_DIAGRAM_VIRTUALLY_FRAME" val="{&quot;height&quot;:281.6,&quot;left&quot;:88.92503937007874,&quot;top&quot;:158.92850393700786,&quot;width&quot;:328.25000000000006}"/>
</p:tagLst>
</file>

<file path=ppt/tags/tag34.xml><?xml version="1.0" encoding="utf-8"?>
<p:tagLst xmlns:p="http://schemas.openxmlformats.org/presentationml/2006/main">
  <p:tag name="KSO_WM_DIAGRAM_VIRTUALLY_FRAME" val="{&quot;height&quot;:281.6,&quot;left&quot;:88.92503937007874,&quot;top&quot;:158.92850393700786,&quot;width&quot;:328.25000000000006}"/>
</p:tagLst>
</file>

<file path=ppt/tags/tag35.xml><?xml version="1.0" encoding="utf-8"?>
<p:tagLst xmlns:p="http://schemas.openxmlformats.org/presentationml/2006/main">
  <p:tag name="KSO_WM_DIAGRAM_VIRTUALLY_FRAME" val="{&quot;height&quot;:281.6,&quot;left&quot;:88.92503937007874,&quot;top&quot;:158.92850393700786,&quot;width&quot;:328.25000000000006}"/>
</p:tagLst>
</file>

<file path=ppt/tags/tag36.xml><?xml version="1.0" encoding="utf-8"?>
<p:tagLst xmlns:p="http://schemas.openxmlformats.org/presentationml/2006/main">
  <p:tag name="KSO_WM_DIAGRAM_VIRTUALLY_FRAME" val="{&quot;height&quot;:281.6,&quot;left&quot;:88.92503937007874,&quot;top&quot;:158.92850393700786,&quot;width&quot;:328.25000000000006}"/>
</p:tagLst>
</file>

<file path=ppt/tags/tag37.xml><?xml version="1.0" encoding="utf-8"?>
<p:tagLst xmlns:p="http://schemas.openxmlformats.org/presentationml/2006/main">
  <p:tag name="TIMING" val="|0.866|0.493|1.392"/>
</p:tagLst>
</file>

<file path=ppt/tags/tag38.xml><?xml version="1.0" encoding="utf-8"?>
<p:tagLst xmlns:p="http://schemas.openxmlformats.org/presentationml/2006/main">
  <p:tag name="KSO_WM_DIAGRAM_VIRTUALLY_FRAME" val="{&quot;height&quot;:281.6,&quot;left&quot;:88.92503937007874,&quot;top&quot;:158.92850393700786,&quot;width&quot;:328.25000000000006}"/>
</p:tagLst>
</file>

<file path=ppt/tags/tag39.xml><?xml version="1.0" encoding="utf-8"?>
<p:tagLst xmlns:p="http://schemas.openxmlformats.org/presentationml/2006/main">
  <p:tag name="KSO_WM_DIAGRAM_VIRTUALLY_FRAME" val="{&quot;height&quot;:446.7902362204724,&quot;left&quot;:116.90314960629921,&quot;top&quot;:115.50062992125984,&quot;width&quot;:753.7499999999999}"/>
</p:tagLst>
</file>

<file path=ppt/tags/tag4.xml><?xml version="1.0" encoding="utf-8"?>
<p:tagLst xmlns:p="http://schemas.openxmlformats.org/presentationml/2006/main">
  <p:tag name="KSO_WM_DIAGRAM_VIRTUALLY_FRAME" val="{&quot;height&quot;:231.77157480314963,&quot;left&quot;:108.6208661417323,&quot;top&quot;:188.99228346456692,&quot;width&quot;:789.3795275590551}"/>
</p:tagLst>
</file>

<file path=ppt/tags/tag40.xml><?xml version="1.0" encoding="utf-8"?>
<p:tagLst xmlns:p="http://schemas.openxmlformats.org/presentationml/2006/main">
  <p:tag name="KSO_WM_DIAGRAM_VIRTUALLY_FRAME" val="{&quot;height&quot;:446.7902362204724,&quot;left&quot;:116.90314960629921,&quot;top&quot;:115.50062992125984,&quot;width&quot;:753.7499999999999}"/>
</p:tagLst>
</file>

<file path=ppt/tags/tag41.xml><?xml version="1.0" encoding="utf-8"?>
<p:tagLst xmlns:p="http://schemas.openxmlformats.org/presentationml/2006/main">
  <p:tag name="KSO_WM_DIAGRAM_VIRTUALLY_FRAME" val="{&quot;height&quot;:446.7902362204724,&quot;left&quot;:116.90314960629921,&quot;top&quot;:115.50062992125984,&quot;width&quot;:753.7499999999999}"/>
</p:tagLst>
</file>

<file path=ppt/tags/tag42.xml><?xml version="1.0" encoding="utf-8"?>
<p:tagLst xmlns:p="http://schemas.openxmlformats.org/presentationml/2006/main">
  <p:tag name="KSO_WM_DIAGRAM_VIRTUALLY_FRAME" val="{&quot;height&quot;:446.7902362204724,&quot;left&quot;:116.90314960629921,&quot;top&quot;:115.50062992125984,&quot;width&quot;:753.7499999999999}"/>
</p:tagLst>
</file>

<file path=ppt/tags/tag43.xml><?xml version="1.0" encoding="utf-8"?>
<p:tagLst xmlns:p="http://schemas.openxmlformats.org/presentationml/2006/main">
  <p:tag name="KSO_WM_DIAGRAM_VIRTUALLY_FRAME" val="{&quot;height&quot;:446.7902362204724,&quot;left&quot;:116.90314960629921,&quot;top&quot;:115.50062992125984,&quot;width&quot;:753.7499999999999}"/>
</p:tagLst>
</file>

<file path=ppt/tags/tag44.xml><?xml version="1.0" encoding="utf-8"?>
<p:tagLst xmlns:p="http://schemas.openxmlformats.org/presentationml/2006/main">
  <p:tag name="KSO_WM_DIAGRAM_VIRTUALLY_FRAME" val="{&quot;height&quot;:446.7902362204724,&quot;left&quot;:116.90314960629921,&quot;top&quot;:115.50062992125984,&quot;width&quot;:753.7499999999999}"/>
</p:tagLst>
</file>

<file path=ppt/tags/tag45.xml><?xml version="1.0" encoding="utf-8"?>
<p:tagLst xmlns:p="http://schemas.openxmlformats.org/presentationml/2006/main">
  <p:tag name="KSO_WM_DIAGRAM_VIRTUALLY_FRAME" val="{&quot;height&quot;:446.7902362204724,&quot;left&quot;:116.90314960629921,&quot;top&quot;:115.50062992125984,&quot;width&quot;:753.7499999999999}"/>
</p:tagLst>
</file>

<file path=ppt/tags/tag46.xml><?xml version="1.0" encoding="utf-8"?>
<p:tagLst xmlns:p="http://schemas.openxmlformats.org/presentationml/2006/main">
  <p:tag name="KSO_WM_DIAGRAM_VIRTUALLY_FRAME" val="{&quot;height&quot;:446.7902362204724,&quot;left&quot;:116.90314960629921,&quot;top&quot;:115.50062992125984,&quot;width&quot;:753.7499999999999}"/>
</p:tagLst>
</file>

<file path=ppt/tags/tag47.xml><?xml version="1.0" encoding="utf-8"?>
<p:tagLst xmlns:p="http://schemas.openxmlformats.org/presentationml/2006/main">
  <p:tag name="KSO_WM_DIAGRAM_VIRTUALLY_FRAME" val="{&quot;height&quot;:446.7902362204724,&quot;left&quot;:116.90314960629921,&quot;top&quot;:115.50062992125984,&quot;width&quot;:753.7499999999999}"/>
</p:tagLst>
</file>

<file path=ppt/tags/tag48.xml><?xml version="1.0" encoding="utf-8"?>
<p:tagLst xmlns:p="http://schemas.openxmlformats.org/presentationml/2006/main">
  <p:tag name="KSO_WM_DIAGRAM_VIRTUALLY_FRAME" val="{&quot;height&quot;:446.7902362204724,&quot;left&quot;:116.90314960629921,&quot;top&quot;:115.50062992125984,&quot;width&quot;:753.7499999999999}"/>
</p:tagLst>
</file>

<file path=ppt/tags/tag49.xml><?xml version="1.0" encoding="utf-8"?>
<p:tagLst xmlns:p="http://schemas.openxmlformats.org/presentationml/2006/main">
  <p:tag name="KSO_WM_DIAGRAM_VIRTUALLY_FRAME" val="{&quot;height&quot;:446.7902362204724,&quot;left&quot;:116.90314960629921,&quot;top&quot;:115.50062992125984,&quot;width&quot;:753.7499999999999}"/>
</p:tagLst>
</file>

<file path=ppt/tags/tag5.xml><?xml version="1.0" encoding="utf-8"?>
<p:tagLst xmlns:p="http://schemas.openxmlformats.org/presentationml/2006/main">
  <p:tag name="KSO_WM_DIAGRAM_VIRTUALLY_FRAME" val="{&quot;height&quot;:231.77157480314963,&quot;left&quot;:108.6208661417323,&quot;top&quot;:188.99228346456692,&quot;width&quot;:789.3795275590551}"/>
</p:tagLst>
</file>

<file path=ppt/tags/tag50.xml><?xml version="1.0" encoding="utf-8"?>
<p:tagLst xmlns:p="http://schemas.openxmlformats.org/presentationml/2006/main">
  <p:tag name="KSO_WM_DIAGRAM_VIRTUALLY_FRAME" val="{&quot;height&quot;:446.7902362204724,&quot;left&quot;:116.90314960629921,&quot;top&quot;:115.50062992125984,&quot;width&quot;:753.7499999999999}"/>
</p:tagLst>
</file>

<file path=ppt/tags/tag51.xml><?xml version="1.0" encoding="utf-8"?>
<p:tagLst xmlns:p="http://schemas.openxmlformats.org/presentationml/2006/main">
  <p:tag name="KSO_WM_DIAGRAM_VIRTUALLY_FRAME" val="{&quot;height&quot;:446.7902362204724,&quot;left&quot;:116.90314960629921,&quot;top&quot;:115.50062992125984,&quot;width&quot;:753.7499999999999}"/>
</p:tagLst>
</file>

<file path=ppt/tags/tag52.xml><?xml version="1.0" encoding="utf-8"?>
<p:tagLst xmlns:p="http://schemas.openxmlformats.org/presentationml/2006/main">
  <p:tag name="KSO_WM_DIAGRAM_VIRTUALLY_FRAME" val="{&quot;height&quot;:446.7902362204724,&quot;left&quot;:116.90314960629921,&quot;top&quot;:115.50062992125984,&quot;width&quot;:753.7499999999999}"/>
</p:tagLst>
</file>

<file path=ppt/tags/tag53.xml><?xml version="1.0" encoding="utf-8"?>
<p:tagLst xmlns:p="http://schemas.openxmlformats.org/presentationml/2006/main">
  <p:tag name="KSO_WM_DIAGRAM_VIRTUALLY_FRAME" val="{&quot;height&quot;:446.7902362204724,&quot;left&quot;:116.90314960629921,&quot;top&quot;:115.50062992125984,&quot;width&quot;:753.7499999999999}"/>
</p:tagLst>
</file>

<file path=ppt/tags/tag54.xml><?xml version="1.0" encoding="utf-8"?>
<p:tagLst xmlns:p="http://schemas.openxmlformats.org/presentationml/2006/main">
  <p:tag name="KSO_WM_DIAGRAM_VIRTUALLY_FRAME" val="{&quot;height&quot;:446.7902362204724,&quot;left&quot;:116.90314960629921,&quot;top&quot;:115.50062992125984,&quot;width&quot;:753.7499999999999}"/>
</p:tagLst>
</file>

<file path=ppt/tags/tag55.xml><?xml version="1.0" encoding="utf-8"?>
<p:tagLst xmlns:p="http://schemas.openxmlformats.org/presentationml/2006/main">
  <p:tag name="KSO_WM_DIAGRAM_VIRTUALLY_FRAME" val="{&quot;height&quot;:281.6,&quot;left&quot;:88.92503937007874,&quot;top&quot;:158.92850393700786,&quot;width&quot;:328.25000000000006}"/>
</p:tagLst>
</file>

<file path=ppt/tags/tag56.xml><?xml version="1.0" encoding="utf-8"?>
<p:tagLst xmlns:p="http://schemas.openxmlformats.org/presentationml/2006/main">
  <p:tag name="KSO_WM_DIAGRAM_VIRTUALLY_FRAME" val="{&quot;height&quot;:281.6,&quot;left&quot;:88.92503937007874,&quot;top&quot;:158.92850393700786,&quot;width&quot;:328.25000000000006}"/>
</p:tagLst>
</file>

<file path=ppt/tags/tag57.xml><?xml version="1.0" encoding="utf-8"?>
<p:tagLst xmlns:p="http://schemas.openxmlformats.org/presentationml/2006/main">
  <p:tag name="commondata" val="eyJoZGlkIjoiODViZmQwYjNiY2EwYTI4N2Q2NWRiMDE2MDM0MTU1YzIifQ=="/>
</p:tagLst>
</file>

<file path=ppt/tags/tag6.xml><?xml version="1.0" encoding="utf-8"?>
<p:tagLst xmlns:p="http://schemas.openxmlformats.org/presentationml/2006/main">
  <p:tag name="KSO_WM_DIAGRAM_VIRTUALLY_FRAME" val="{&quot;height&quot;:231.77157480314963,&quot;left&quot;:108.6208661417323,&quot;top&quot;:188.99228346456692,&quot;width&quot;:789.3795275590551}"/>
</p:tagLst>
</file>

<file path=ppt/tags/tag7.xml><?xml version="1.0" encoding="utf-8"?>
<p:tagLst xmlns:p="http://schemas.openxmlformats.org/presentationml/2006/main">
  <p:tag name="KSO_WM_DIAGRAM_VIRTUALLY_FRAME" val="{&quot;height&quot;:231.77157480314963,&quot;left&quot;:108.6208661417323,&quot;top&quot;:188.99228346456692,&quot;width&quot;:789.3795275590551}"/>
</p:tagLst>
</file>

<file path=ppt/tags/tag8.xml><?xml version="1.0" encoding="utf-8"?>
<p:tagLst xmlns:p="http://schemas.openxmlformats.org/presentationml/2006/main">
  <p:tag name="KSO_WM_DIAGRAM_VIRTUALLY_FRAME" val="{&quot;height&quot;:231.77157480314963,&quot;left&quot;:108.6208661417323,&quot;top&quot;:188.99228346456692,&quot;width&quot;:789.3795275590551}"/>
</p:tagLst>
</file>

<file path=ppt/tags/tag9.xml><?xml version="1.0" encoding="utf-8"?>
<p:tagLst xmlns:p="http://schemas.openxmlformats.org/presentationml/2006/main">
  <p:tag name="KSO_WM_DIAGRAM_VIRTUALLY_FRAME" val="{&quot;height&quot;:231.77157480314963,&quot;left&quot;:108.6208661417323,&quot;top&quot;:188.99228346456692,&quot;width&quot;:789.3795275590551}"/>
</p:tagLst>
</file>

<file path=ppt/theme/theme1.xml><?xml version="1.0" encoding="utf-8"?>
<a:theme xmlns:a="http://schemas.openxmlformats.org/drawingml/2006/main" name="Office 主题​​">
  <a:themeElements>
    <a:clrScheme name="自定义 80">
      <a:dk1>
        <a:sysClr val="windowText" lastClr="000000"/>
      </a:dk1>
      <a:lt1>
        <a:sysClr val="window" lastClr="FFFFFF"/>
      </a:lt1>
      <a:dk2>
        <a:srgbClr val="17406D"/>
      </a:dk2>
      <a:lt2>
        <a:srgbClr val="DBEFF9"/>
      </a:lt2>
      <a:accent1>
        <a:srgbClr val="0F6FC6"/>
      </a:accent1>
      <a:accent2>
        <a:srgbClr val="009DD9"/>
      </a:accent2>
      <a:accent3>
        <a:srgbClr val="17406D"/>
      </a:accent3>
      <a:accent4>
        <a:srgbClr val="0F6FC6"/>
      </a:accent4>
      <a:accent5>
        <a:srgbClr val="0F6FC6"/>
      </a:accent5>
      <a:accent6>
        <a:srgbClr val="0F6FC6"/>
      </a:accent6>
      <a:hlink>
        <a:srgbClr val="F49100"/>
      </a:hlink>
      <a:folHlink>
        <a:srgbClr val="85DFD0"/>
      </a:folHlink>
    </a:clrScheme>
    <a:fontScheme name="5rfz13bv">
      <a:majorFont>
        <a:latin typeface="思源黑体 CN Bold"/>
        <a:ea typeface="思源黑体 CN Bold"/>
        <a:cs typeface=""/>
      </a:majorFont>
      <a:minorFont>
        <a:latin typeface="思源黑体 CN Bold"/>
        <a:ea typeface="思源黑体 CN Bol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19030</Words>
  <Application>WPS 演示</Application>
  <PresentationFormat>宽屏</PresentationFormat>
  <Paragraphs>329</Paragraphs>
  <Slides>28</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28</vt:i4>
      </vt:variant>
    </vt:vector>
  </HeadingPairs>
  <TitlesOfParts>
    <vt:vector size="46" baseType="lpstr">
      <vt:lpstr>Arial</vt:lpstr>
      <vt:lpstr>宋体</vt:lpstr>
      <vt:lpstr>Wingdings</vt:lpstr>
      <vt:lpstr>Calibri</vt:lpstr>
      <vt:lpstr>汉仪长宋简</vt:lpstr>
      <vt:lpstr>阿里巴巴普惠体 B</vt:lpstr>
      <vt:lpstr>汉仪书宋一简</vt:lpstr>
      <vt:lpstr>汉仪全唐诗简</vt:lpstr>
      <vt:lpstr>汉仪瑞意宋简</vt:lpstr>
      <vt:lpstr>Merriweather Sans</vt:lpstr>
      <vt:lpstr>Segoe Print</vt:lpstr>
      <vt:lpstr>思源黑体 CN Bold</vt:lpstr>
      <vt:lpstr>黑体</vt:lpstr>
      <vt:lpstr>微软雅黑</vt:lpstr>
      <vt:lpstr>Arial Unicode MS</vt:lpstr>
      <vt:lpstr>思源黑体 CN Medium</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成龙 于</dc:creator>
  <cp:lastModifiedBy>赵展一</cp:lastModifiedBy>
  <cp:revision>44</cp:revision>
  <dcterms:created xsi:type="dcterms:W3CDTF">2024-01-17T15:47:00Z</dcterms:created>
  <dcterms:modified xsi:type="dcterms:W3CDTF">2025-06-24T02:08:32Z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EA716795F8D34DBAA4EF955E8546F7A3_11</vt:lpwstr>
  </property>
  <property fmtid="{D5CDD505-2E9C-101B-9397-08002B2CF9AE}" pid="3" name="KSOProductBuildVer">
    <vt:lpwstr>2052-12.1.0.21541</vt:lpwstr>
  </property>
  <property fmtid="{D5CDD505-2E9C-101B-9397-08002B2CF9AE}" pid="4" name="KSOTemplateUUID">
    <vt:lpwstr>v1.0_mb_ypW1KesQ9+xESVGk2LoCdg==</vt:lpwstr>
  </property>
</Properties>
</file>