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2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7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8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0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1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2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3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4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51" r:id="rId2"/>
    <p:sldId id="357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28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47B"/>
    <a:srgbClr val="5973A9"/>
    <a:srgbClr val="FFFFFF"/>
    <a:srgbClr val="51598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0" autoAdjust="0"/>
    <p:restoredTop sz="96323" autoAdjust="0"/>
  </p:normalViewPr>
  <p:slideViewPr>
    <p:cSldViewPr snapToGrid="0" showGuides="1">
      <p:cViewPr>
        <p:scale>
          <a:sx n="50" d="100"/>
          <a:sy n="50" d="100"/>
        </p:scale>
        <p:origin x="750" y="1416"/>
      </p:cViewPr>
      <p:guideLst>
        <p:guide orient="horz" pos="220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9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91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8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394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1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1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4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1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1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83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3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04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71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-1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 descr="建筑-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7" name="图片 6" descr="建筑_画板 1 副本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262505" y="3307080"/>
            <a:ext cx="6789600" cy="3120355"/>
          </a:xfrm>
          <a:prstGeom prst="rect">
            <a:avLst/>
          </a:prstGeom>
        </p:spPr>
      </p:pic>
      <p:pic>
        <p:nvPicPr>
          <p:cNvPr id="8" name="图片 7" descr="建筑_画板 1 副本 6"/>
          <p:cNvPicPr>
            <a:picLocks noChangeAspect="1"/>
          </p:cNvPicPr>
          <p:nvPr userDrawn="1"/>
        </p:nvPicPr>
        <p:blipFill>
          <a:blip r:embed="rId7">
            <a:alphaModFix amt="90000"/>
          </a:blip>
          <a:stretch>
            <a:fillRect/>
          </a:stretch>
        </p:blipFill>
        <p:spPr>
          <a:xfrm>
            <a:off x="4217670" y="3754755"/>
            <a:ext cx="7974000" cy="2672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2025/6/23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5" hasCustomPrompt="1"/>
            <p:custDataLst>
              <p:tags r:id="rId1"/>
            </p:custDataLst>
          </p:nvPr>
        </p:nvSpPr>
        <p:spPr>
          <a:xfrm rot="5400000">
            <a:off x="1526540" y="2623820"/>
            <a:ext cx="5486400" cy="134366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500" b="1" i="0" u="none" strike="noStrike" kern="1200" cap="none" spc="0" normalizeH="0" baseline="0" noProof="1">
                <a:ln>
                  <a:gradFill>
                    <a:gsLst>
                      <a:gs pos="19000">
                        <a:schemeClr val="accent1">
                          <a:alpha val="0"/>
                        </a:schemeClr>
                      </a:gs>
                      <a:gs pos="74000">
                        <a:schemeClr val="accent1">
                          <a:alpha val="35000"/>
                        </a:schemeClr>
                      </a:gs>
                    </a:gsLst>
                    <a:lin ang="16200000" scaled="0"/>
                  </a:gradFill>
                </a:ln>
                <a:noFill/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 fontAlgn="ctr">
              <a:buClrTx/>
              <a:buSzTx/>
              <a:buFontTx/>
            </a:pPr>
            <a:r>
              <a:rPr dirty="0" err="1">
                <a:sym typeface="+mn-ea"/>
              </a:rPr>
              <a:t>编辑副标题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4" hasCustomPrompt="1"/>
            <p:custDataLst>
              <p:tags r:id="rId2"/>
            </p:custDataLst>
          </p:nvPr>
        </p:nvSpPr>
        <p:spPr>
          <a:xfrm>
            <a:off x="3275330" y="579755"/>
            <a:ext cx="1428750" cy="4603115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1000" normalizeH="0" baseline="0" noProof="1">
                <a:solidFill>
                  <a:schemeClr val="accent1"/>
                </a:solidFill>
                <a:uFillTx/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 fontAlgn="ctr">
              <a:buClrTx/>
              <a:buSzTx/>
              <a:buFontTx/>
            </a:pPr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底图-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 descr="建筑-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9" name="图片 8" descr="建筑_画板 1 副本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1015" y="2319655"/>
            <a:ext cx="4525200" cy="4261649"/>
          </a:xfrm>
          <a:prstGeom prst="rect">
            <a:avLst/>
          </a:prstGeom>
        </p:spPr>
      </p:pic>
      <p:pic>
        <p:nvPicPr>
          <p:cNvPr id="10" name="图片 9" descr="建筑_画板 1 副本 10"/>
          <p:cNvPicPr>
            <a:picLocks noChangeAspect="1"/>
          </p:cNvPicPr>
          <p:nvPr userDrawn="1"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-760095" y="3352165"/>
            <a:ext cx="9288000" cy="3112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rgbClr val="515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底图-0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0" y="2218690"/>
            <a:ext cx="12192000" cy="435229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 descr="建筑-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6" name="图片 5" descr="底图-0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799800" y="5633085"/>
            <a:ext cx="13791600" cy="1411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image" Target="../media/image10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98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5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19" Type="http://schemas.openxmlformats.org/officeDocument/2006/relationships/image" Target="../media/image26.png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27.png"/><Relationship Id="rId3" Type="http://schemas.openxmlformats.org/officeDocument/2006/relationships/tags" Target="../tags/tag214.xml"/><Relationship Id="rId21" Type="http://schemas.openxmlformats.org/officeDocument/2006/relationships/image" Target="../media/image29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213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10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10" Type="http://schemas.openxmlformats.org/officeDocument/2006/relationships/tags" Target="../tags/tag221.xml"/><Relationship Id="rId19" Type="http://schemas.openxmlformats.org/officeDocument/2006/relationships/image" Target="../media/image28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image" Target="../media/image31.png"/><Relationship Id="rId3" Type="http://schemas.openxmlformats.org/officeDocument/2006/relationships/tags" Target="../tags/tag229.xml"/><Relationship Id="rId21" Type="http://schemas.openxmlformats.org/officeDocument/2006/relationships/image" Target="../media/image32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28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7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30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34.png"/><Relationship Id="rId10" Type="http://schemas.openxmlformats.org/officeDocument/2006/relationships/tags" Target="../tags/tag236.xml"/><Relationship Id="rId19" Type="http://schemas.openxmlformats.org/officeDocument/2006/relationships/image" Target="../media/image10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image" Target="../media/image10.pn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243.xml"/><Relationship Id="rId16" Type="http://schemas.openxmlformats.org/officeDocument/2006/relationships/slideLayout" Target="../slideLayouts/slideLayout9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10" Type="http://schemas.openxmlformats.org/officeDocument/2006/relationships/tags" Target="../tags/tag251.xml"/><Relationship Id="rId19" Type="http://schemas.openxmlformats.org/officeDocument/2006/relationships/image" Target="../media/image35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image" Target="../media/image27.png"/><Relationship Id="rId3" Type="http://schemas.openxmlformats.org/officeDocument/2006/relationships/tags" Target="../tags/tag259.xml"/><Relationship Id="rId21" Type="http://schemas.openxmlformats.org/officeDocument/2006/relationships/image" Target="../media/image37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258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36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10" Type="http://schemas.openxmlformats.org/officeDocument/2006/relationships/tags" Target="../tags/tag266.xml"/><Relationship Id="rId19" Type="http://schemas.openxmlformats.org/officeDocument/2006/relationships/image" Target="../media/image10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38.pn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273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10.pn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10" Type="http://schemas.openxmlformats.org/officeDocument/2006/relationships/tags" Target="../tags/tag281.xml"/><Relationship Id="rId19" Type="http://schemas.openxmlformats.org/officeDocument/2006/relationships/image" Target="../media/image39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image" Target="../media/image9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10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78.xml"/><Relationship Id="rId16" Type="http://schemas.openxmlformats.org/officeDocument/2006/relationships/slideLayout" Target="../slideLayouts/slideLayout9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image" Target="../media/image11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93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10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10" Type="http://schemas.openxmlformats.org/officeDocument/2006/relationships/tags" Target="../tags/tag101.xml"/><Relationship Id="rId19" Type="http://schemas.openxmlformats.org/officeDocument/2006/relationships/image" Target="../media/image12.sv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13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108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10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image" Target="../media/image14.sv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image" Target="../media/image10.png"/><Relationship Id="rId3" Type="http://schemas.openxmlformats.org/officeDocument/2006/relationships/tags" Target="../tags/tag124.xml"/><Relationship Id="rId21" Type="http://schemas.openxmlformats.org/officeDocument/2006/relationships/image" Target="../media/image17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123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16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image" Target="../media/image15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18.png"/><Relationship Id="rId3" Type="http://schemas.openxmlformats.org/officeDocument/2006/relationships/tags" Target="../tags/tag139.xml"/><Relationship Id="rId21" Type="http://schemas.openxmlformats.org/officeDocument/2006/relationships/image" Target="../media/image10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38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0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image" Target="../media/image19.sv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image" Target="../media/image10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153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10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10" Type="http://schemas.openxmlformats.org/officeDocument/2006/relationships/tags" Target="../tags/tag161.xml"/><Relationship Id="rId19" Type="http://schemas.openxmlformats.org/officeDocument/2006/relationships/image" Target="../media/image21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image" Target="../media/image10.pn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168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3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image" Target="../media/image22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image" Target="../media/image10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83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5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10" Type="http://schemas.openxmlformats.org/officeDocument/2006/relationships/tags" Target="../tags/tag191.xml"/><Relationship Id="rId19" Type="http://schemas.openxmlformats.org/officeDocument/2006/relationships/image" Target="../media/image24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校标、校名-透空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85325" y="15025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BD7B9F-5280-B20B-B348-49643690F6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98975" y="584761"/>
            <a:ext cx="110359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Measuring Technology Diffusion Dynamics Using Patent Full-Text Data and Machine Learning</a:t>
            </a:r>
          </a:p>
          <a:p>
            <a:endParaRPr lang="en-US" altLang="zh-CN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Joint Workshop of the 5th AI + Informetrics (AII) and the 6th Extraction and Evaluation of Knowledge Entities from Scientific Documents (EEKE)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at ISSI2025, Yerevan, Armenia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847CB3-2755-EC31-1B5A-75CC7BF100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8610" y="3972651"/>
            <a:ext cx="11816715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Alex J. Yang1*, Star X. Zhao2, Yi Bu3, and Sanhong Deng1</a:t>
            </a:r>
          </a:p>
          <a:p>
            <a:pPr algn="ctr"/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 School of Information Management, Nanjing University, China.</a:t>
            </a:r>
          </a:p>
          <a:p>
            <a:pPr algn="ctr"/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 National Institute of Intelligent Evaluation and Governance, Fudan University, China.</a:t>
            </a:r>
            <a:endParaRPr kumimoji="1"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kumimoji="1"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3 Department of Information Management, Peking University, China.</a:t>
            </a:r>
            <a:endParaRPr kumimoji="1"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08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175051"/>
            <a:ext cx="662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Impact and Moderating Mechanisms of Team Structure on Diffusion Trend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10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CFEB4-3A69-46EE-A043-224476A3B5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89985" y="913478"/>
            <a:ext cx="7644015" cy="594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3FBD1-1359-4824-9C69-01ECF9F67B11}"/>
                  </a:ext>
                </a:extLst>
              </p:cNvPr>
              <p:cNvSpPr txBox="1"/>
              <p:nvPr/>
            </p:nvSpPr>
            <p:spPr>
              <a:xfrm>
                <a:off x="596824" y="2282121"/>
                <a:ext cx="2849561" cy="285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𝐷𝑖𝑓𝑓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𝐼𝑛𝑛𝑜𝑣𝑎𝑡𝑖𝑜𝑛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𝑇𝑒𝑎𝑚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𝑠𝑖𝑧𝑒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𝐼𝑛𝑛𝑜𝑣𝑎𝑡𝑖𝑜𝑛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=4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𝐶𝑜𝑛𝑡𝑟𝑜𝑙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3FBD1-1359-4824-9C69-01ECF9F6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4" y="2282121"/>
                <a:ext cx="2849561" cy="28558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20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70C577E-D8EB-44CC-ABD9-BFE38212735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590" t="3566" r="54314" b="13352"/>
          <a:stretch/>
        </p:blipFill>
        <p:spPr>
          <a:xfrm>
            <a:off x="6390436" y="1077015"/>
            <a:ext cx="5937421" cy="5237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4C7988-30E9-41CD-A03B-9E5D523ACF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2475" y="1110269"/>
            <a:ext cx="4817524" cy="2004348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09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03585"/>
            <a:ext cx="706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On going projects: analyzing PubMed papers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11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00623C-4605-45C6-A522-7734F82711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5025" y="3028798"/>
            <a:ext cx="4501270" cy="3038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24F424-E02E-4C9D-A68D-5F472A8E471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9879" y="1546989"/>
            <a:ext cx="518276" cy="5368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E07F20-C5B3-4F39-944D-46A33D7DB2C7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5119" y="2866574"/>
            <a:ext cx="518276" cy="5368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58B25AB-F00F-4BCE-B16D-CCB1AE7697A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5270" y="2190696"/>
            <a:ext cx="518276" cy="53689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9E214D-3F5E-4215-AAA2-5BB358C8754C}"/>
              </a:ext>
            </a:extLst>
          </p:cNvPr>
          <p:cNvCxnSpPr/>
          <p:nvPr/>
        </p:nvCxnSpPr>
        <p:spPr>
          <a:xfrm>
            <a:off x="5569999" y="4023360"/>
            <a:ext cx="82043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F922F1-C70D-4946-829C-67B96C3971AF}"/>
              </a:ext>
            </a:extLst>
          </p:cNvPr>
          <p:cNvSpPr txBox="1"/>
          <p:nvPr/>
        </p:nvSpPr>
        <p:spPr>
          <a:xfrm>
            <a:off x="7099553" y="6050939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Embedding space of all papers in PubMed</a:t>
            </a:r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B81E27-E10D-42F3-B2B1-184931E1F709}"/>
              </a:ext>
            </a:extLst>
          </p:cNvPr>
          <p:cNvSpPr txBox="1"/>
          <p:nvPr/>
        </p:nvSpPr>
        <p:spPr>
          <a:xfrm>
            <a:off x="2084169" y="6488668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PubMed BERT</a:t>
            </a:r>
            <a:endParaRPr lang="zh-CN" alt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189B83C-4F5D-449C-9C91-0EDABB9DF2CB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6553546" y="2459145"/>
            <a:ext cx="2038004" cy="11503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B4D068-9F08-4D63-991A-CF0CB2E065F2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6548155" y="1385139"/>
            <a:ext cx="2043395" cy="4302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57F090-588C-4EA5-AB24-FC3A90C09665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6563395" y="3135023"/>
            <a:ext cx="1951955" cy="5532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1E15B3-4CC8-4D1C-9E65-B6D979EFC1E2}"/>
              </a:ext>
            </a:extLst>
          </p:cNvPr>
          <p:cNvCxnSpPr/>
          <p:nvPr/>
        </p:nvCxnSpPr>
        <p:spPr>
          <a:xfrm>
            <a:off x="8591550" y="1385139"/>
            <a:ext cx="0" cy="2224349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86540BB-222E-4562-88B0-52806F05DAED}"/>
              </a:ext>
            </a:extLst>
          </p:cNvPr>
          <p:cNvSpPr txBox="1"/>
          <p:nvPr/>
        </p:nvSpPr>
        <p:spPr>
          <a:xfrm>
            <a:off x="8581701" y="231264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Cosine distance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42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E5DEA454-FB60-4D3F-A410-1DAF252C378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49400"/>
          <a:stretch/>
        </p:blipFill>
        <p:spPr>
          <a:xfrm>
            <a:off x="7729984" y="912816"/>
            <a:ext cx="3879797" cy="29718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F330774-762B-40F1-81E6-038FB5FC814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312"/>
          <a:stretch/>
        </p:blipFill>
        <p:spPr>
          <a:xfrm>
            <a:off x="7600886" y="3884616"/>
            <a:ext cx="3809920" cy="2971800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10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03585"/>
            <a:ext cx="734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Knowledge distance within journals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12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E6A778-3C8A-4D90-9878-BAF68EFEA95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590" t="3566" r="54314" b="13352"/>
          <a:stretch/>
        </p:blipFill>
        <p:spPr>
          <a:xfrm>
            <a:off x="2159005" y="2398716"/>
            <a:ext cx="4816372" cy="4248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B878AC-5129-4C76-919C-5FA915CA8DF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520" y="1112329"/>
            <a:ext cx="1179033" cy="15281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BFD7B0-A9A6-40FE-AB1D-5E172E8763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0520" y="2987657"/>
            <a:ext cx="1198315" cy="15281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CEFA50-5E7B-414F-AC91-1EB85FAC0A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487" y="4671678"/>
            <a:ext cx="1209640" cy="16427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BAC163-4132-40C7-99CA-7740DE93F1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5173" y="1398700"/>
            <a:ext cx="1018360" cy="10549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447332-986E-4B38-B619-E7315F37E216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4850" y="1227831"/>
            <a:ext cx="590910" cy="6121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847658C-F813-483A-A15C-ED3A68AE9A1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8289" y="1227831"/>
            <a:ext cx="590910" cy="6121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19B337-D318-4E40-9CA1-940DE73E0EF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3702" y="1227831"/>
            <a:ext cx="590910" cy="6121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02AD763-35E8-4532-B7A5-BA781FE35326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3329" y="1891462"/>
            <a:ext cx="590910" cy="6121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662D2DA-C157-4BCA-8302-7929E78C6C5B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6768" y="1891462"/>
            <a:ext cx="590910" cy="6121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3B793F-4147-4904-8AAB-2F04773E9F2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2181" y="1891462"/>
            <a:ext cx="590910" cy="6121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A8A083A-3235-4E26-90EE-6BDF312BC24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7136" y="1226247"/>
            <a:ext cx="590910" cy="6121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4FD1495-BAB3-4B27-96BB-451468157AD8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575" y="1226247"/>
            <a:ext cx="590910" cy="6121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FB0C472-2361-4BC3-91B0-CBE1441229E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5988" y="1226247"/>
            <a:ext cx="590910" cy="6121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7DC6FFF-5C20-4F77-ABFF-0731593A003F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5615" y="1889878"/>
            <a:ext cx="590910" cy="6121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2676378-0B83-4F61-9B1B-1CB53DAC5FE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9054" y="1889878"/>
            <a:ext cx="590910" cy="6121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6BFAE23-0823-480B-A2FB-11DA217408A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4467" y="1889878"/>
            <a:ext cx="590910" cy="61214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8C46BF-2E37-4294-BAEC-24DDAF21ABA0}"/>
              </a:ext>
            </a:extLst>
          </p:cNvPr>
          <p:cNvCxnSpPr>
            <a:cxnSpLocks/>
            <a:endCxn id="43" idx="0"/>
          </p:cNvCxnSpPr>
          <p:nvPr/>
        </p:nvCxnSpPr>
        <p:spPr>
          <a:xfrm flipV="1">
            <a:off x="1851660" y="2618325"/>
            <a:ext cx="5405409" cy="2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165E8A4-0F65-4A44-BE53-CAEC9F5DC63D}"/>
              </a:ext>
            </a:extLst>
          </p:cNvPr>
          <p:cNvSpPr txBox="1"/>
          <p:nvPr/>
        </p:nvSpPr>
        <p:spPr>
          <a:xfrm>
            <a:off x="6912551" y="2618325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Time</a:t>
            </a:r>
            <a:endParaRPr lang="zh-CN" alt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2D71EEE-228D-4C52-8810-86D25DFF68E0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2782223" y="2503602"/>
            <a:ext cx="509617" cy="148927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BD6452A-A969-48AB-B3F9-EBF68584470E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5279451" y="2502018"/>
            <a:ext cx="845058" cy="121654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3E499-EF2B-4D9C-8992-88A1541B4429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4259583" y="2453648"/>
            <a:ext cx="214770" cy="97535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3F791B3-2F2E-4BD5-9ED4-B97D333AFBF5}"/>
              </a:ext>
            </a:extLst>
          </p:cNvPr>
          <p:cNvCxnSpPr>
            <a:cxnSpLocks/>
          </p:cNvCxnSpPr>
          <p:nvPr/>
        </p:nvCxnSpPr>
        <p:spPr>
          <a:xfrm flipH="1">
            <a:off x="3291840" y="3429000"/>
            <a:ext cx="967743" cy="56388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C08DE72-F050-492C-A264-BB999B644937}"/>
              </a:ext>
            </a:extLst>
          </p:cNvPr>
          <p:cNvCxnSpPr>
            <a:cxnSpLocks/>
          </p:cNvCxnSpPr>
          <p:nvPr/>
        </p:nvCxnSpPr>
        <p:spPr>
          <a:xfrm>
            <a:off x="4259583" y="3429000"/>
            <a:ext cx="1056032" cy="2286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5A8D10C-7D21-4221-A2F2-C546380FF523}"/>
              </a:ext>
            </a:extLst>
          </p:cNvPr>
          <p:cNvSpPr txBox="1"/>
          <p:nvPr/>
        </p:nvSpPr>
        <p:spPr>
          <a:xfrm>
            <a:off x="2333625" y="395295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accent1">
                    <a:lumMod val="50000"/>
                  </a:schemeClr>
                </a:solidFill>
              </a:rPr>
              <a:t>Backward distance</a:t>
            </a:r>
            <a:endParaRPr lang="zh-CN" alt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BBB2D0-27DA-49D1-88A1-20C97B368B91}"/>
              </a:ext>
            </a:extLst>
          </p:cNvPr>
          <p:cNvSpPr txBox="1"/>
          <p:nvPr/>
        </p:nvSpPr>
        <p:spPr>
          <a:xfrm>
            <a:off x="4259583" y="363275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accent3">
                    <a:lumMod val="50000"/>
                  </a:schemeClr>
                </a:solidFill>
              </a:rPr>
              <a:t>Forward distance</a:t>
            </a:r>
            <a:endParaRPr lang="zh-CN" alt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F53709-4C4F-4D85-A36E-38AF416BFD64}"/>
              </a:ext>
            </a:extLst>
          </p:cNvPr>
          <p:cNvSpPr txBox="1"/>
          <p:nvPr/>
        </p:nvSpPr>
        <p:spPr>
          <a:xfrm>
            <a:off x="3802439" y="11546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</a:rPr>
              <a:t>Focal paper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CAB612-D000-4023-AF00-CCD43DA7F154}"/>
              </a:ext>
            </a:extLst>
          </p:cNvPr>
          <p:cNvSpPr txBox="1"/>
          <p:nvPr/>
        </p:nvSpPr>
        <p:spPr>
          <a:xfrm>
            <a:off x="4276058" y="258950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</a:t>
            </a:r>
            <a:endParaRPr lang="zh-CN" alt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04F33E-94E5-4190-A722-372C83D6D246}"/>
              </a:ext>
            </a:extLst>
          </p:cNvPr>
          <p:cNvSpPr txBox="1"/>
          <p:nvPr/>
        </p:nvSpPr>
        <p:spPr>
          <a:xfrm>
            <a:off x="6406244" y="258950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t+3</a:t>
            </a:r>
            <a:endParaRPr lang="zh-CN" alt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D70DC69-6D33-46C3-890F-D30C0EA90911}"/>
              </a:ext>
            </a:extLst>
          </p:cNvPr>
          <p:cNvSpPr txBox="1"/>
          <p:nvPr/>
        </p:nvSpPr>
        <p:spPr>
          <a:xfrm>
            <a:off x="1973329" y="258950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t-3</a:t>
            </a:r>
            <a:endParaRPr lang="zh-CN" alt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FDAF349-3DAB-4BE7-BCA6-539C78C813B3}"/>
              </a:ext>
            </a:extLst>
          </p:cNvPr>
          <p:cNvSpPr txBox="1"/>
          <p:nvPr/>
        </p:nvSpPr>
        <p:spPr>
          <a:xfrm>
            <a:off x="2379153" y="88806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Papers published in the same journal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93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11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03585"/>
            <a:ext cx="734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Decreased knowledge distance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13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85149-DDF4-47BD-966E-05EDC86801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" y="1544222"/>
            <a:ext cx="11935097" cy="4316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21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DDD2055F-3ED0-4DB4-99E0-A2A3C58C7E5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590" t="3566" r="54314" b="13352"/>
          <a:stretch/>
        </p:blipFill>
        <p:spPr>
          <a:xfrm>
            <a:off x="532321" y="3364302"/>
            <a:ext cx="3933201" cy="3469467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12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03585"/>
            <a:ext cx="734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Combine citation network and embedding space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14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矩形 43">
            <a:extLst>
              <a:ext uri="{FF2B5EF4-FFF2-40B4-BE49-F238E27FC236}">
                <a16:creationId xmlns:a16="http://schemas.microsoft.com/office/drawing/2014/main" id="{F39B84FC-9698-4481-87E8-E71E21FDE2AD}"/>
              </a:ext>
            </a:extLst>
          </p:cNvPr>
          <p:cNvSpPr/>
          <p:nvPr/>
        </p:nvSpPr>
        <p:spPr>
          <a:xfrm>
            <a:off x="2160141" y="2253419"/>
            <a:ext cx="338554" cy="338554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椭圆 51">
            <a:extLst>
              <a:ext uri="{FF2B5EF4-FFF2-40B4-BE49-F238E27FC236}">
                <a16:creationId xmlns:a16="http://schemas.microsoft.com/office/drawing/2014/main" id="{903A17FE-2C66-4EF8-A0B8-242F9721027D}"/>
              </a:ext>
            </a:extLst>
          </p:cNvPr>
          <p:cNvSpPr/>
          <p:nvPr/>
        </p:nvSpPr>
        <p:spPr>
          <a:xfrm>
            <a:off x="3485415" y="1713842"/>
            <a:ext cx="291855" cy="29185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椭圆 52">
            <a:extLst>
              <a:ext uri="{FF2B5EF4-FFF2-40B4-BE49-F238E27FC236}">
                <a16:creationId xmlns:a16="http://schemas.microsoft.com/office/drawing/2014/main" id="{BA18C075-0EA0-409A-AFD5-4A3BE738DD91}"/>
              </a:ext>
            </a:extLst>
          </p:cNvPr>
          <p:cNvSpPr/>
          <p:nvPr/>
        </p:nvSpPr>
        <p:spPr>
          <a:xfrm>
            <a:off x="2944834" y="2955338"/>
            <a:ext cx="291855" cy="29185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六边形 63">
            <a:extLst>
              <a:ext uri="{FF2B5EF4-FFF2-40B4-BE49-F238E27FC236}">
                <a16:creationId xmlns:a16="http://schemas.microsoft.com/office/drawing/2014/main" id="{193C5906-2C1A-4262-B7AB-A2D62C978F44}"/>
              </a:ext>
            </a:extLst>
          </p:cNvPr>
          <p:cNvSpPr/>
          <p:nvPr/>
        </p:nvSpPr>
        <p:spPr>
          <a:xfrm>
            <a:off x="851461" y="2022199"/>
            <a:ext cx="317906" cy="274057"/>
          </a:xfrm>
          <a:prstGeom prst="hexagon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六边形 85">
            <a:extLst>
              <a:ext uri="{FF2B5EF4-FFF2-40B4-BE49-F238E27FC236}">
                <a16:creationId xmlns:a16="http://schemas.microsoft.com/office/drawing/2014/main" id="{310362FB-D1DF-439B-8D55-6F5B865F57F0}"/>
              </a:ext>
            </a:extLst>
          </p:cNvPr>
          <p:cNvSpPr/>
          <p:nvPr/>
        </p:nvSpPr>
        <p:spPr>
          <a:xfrm>
            <a:off x="1345565" y="2648449"/>
            <a:ext cx="317906" cy="274057"/>
          </a:xfrm>
          <a:prstGeom prst="hexagon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93">
            <a:extLst>
              <a:ext uri="{FF2B5EF4-FFF2-40B4-BE49-F238E27FC236}">
                <a16:creationId xmlns:a16="http://schemas.microsoft.com/office/drawing/2014/main" id="{E2227175-0094-4D5B-B4C6-7975CC94B00E}"/>
              </a:ext>
            </a:extLst>
          </p:cNvPr>
          <p:cNvSpPr txBox="1"/>
          <p:nvPr/>
        </p:nvSpPr>
        <p:spPr>
          <a:xfrm>
            <a:off x="555089" y="115189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zh-CN" altLang="en-US" sz="20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94">
            <a:extLst>
              <a:ext uri="{FF2B5EF4-FFF2-40B4-BE49-F238E27FC236}">
                <a16:creationId xmlns:a16="http://schemas.microsoft.com/office/drawing/2014/main" id="{F0D2C548-6AAB-481E-9CC5-6E6F03AB1427}"/>
              </a:ext>
            </a:extLst>
          </p:cNvPr>
          <p:cNvSpPr txBox="1"/>
          <p:nvPr/>
        </p:nvSpPr>
        <p:spPr>
          <a:xfrm>
            <a:off x="2061205" y="254582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endParaRPr lang="zh-CN" alt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直接箭头连接符 67">
            <a:extLst>
              <a:ext uri="{FF2B5EF4-FFF2-40B4-BE49-F238E27FC236}">
                <a16:creationId xmlns:a16="http://schemas.microsoft.com/office/drawing/2014/main" id="{30551B97-0580-41BF-ABC7-B8606A583A47}"/>
              </a:ext>
            </a:extLst>
          </p:cNvPr>
          <p:cNvCxnSpPr>
            <a:cxnSpLocks/>
            <a:stCxn id="24" idx="1"/>
            <a:endCxn id="32" idx="0"/>
          </p:cNvCxnSpPr>
          <p:nvPr/>
        </p:nvCxnSpPr>
        <p:spPr>
          <a:xfrm flipH="1" flipV="1">
            <a:off x="1169367" y="2159224"/>
            <a:ext cx="990774" cy="26347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67">
            <a:extLst>
              <a:ext uri="{FF2B5EF4-FFF2-40B4-BE49-F238E27FC236}">
                <a16:creationId xmlns:a16="http://schemas.microsoft.com/office/drawing/2014/main" id="{EF5F0828-5872-4408-8A28-DA270B5E79C8}"/>
              </a:ext>
            </a:extLst>
          </p:cNvPr>
          <p:cNvCxnSpPr>
            <a:cxnSpLocks/>
            <a:stCxn id="24" idx="1"/>
            <a:endCxn id="35" idx="0"/>
          </p:cNvCxnSpPr>
          <p:nvPr/>
        </p:nvCxnSpPr>
        <p:spPr>
          <a:xfrm flipH="1">
            <a:off x="1663471" y="2422696"/>
            <a:ext cx="496670" cy="36278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67">
            <a:extLst>
              <a:ext uri="{FF2B5EF4-FFF2-40B4-BE49-F238E27FC236}">
                <a16:creationId xmlns:a16="http://schemas.microsoft.com/office/drawing/2014/main" id="{AF6501CF-F309-4E2A-8C9A-48B5297F7EF3}"/>
              </a:ext>
            </a:extLst>
          </p:cNvPr>
          <p:cNvCxnSpPr>
            <a:cxnSpLocks/>
            <a:stCxn id="29" idx="2"/>
            <a:endCxn id="24" idx="3"/>
          </p:cNvCxnSpPr>
          <p:nvPr/>
        </p:nvCxnSpPr>
        <p:spPr>
          <a:xfrm flipH="1">
            <a:off x="2498695" y="1859770"/>
            <a:ext cx="986720" cy="5629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67">
            <a:extLst>
              <a:ext uri="{FF2B5EF4-FFF2-40B4-BE49-F238E27FC236}">
                <a16:creationId xmlns:a16="http://schemas.microsoft.com/office/drawing/2014/main" id="{13B064D0-5DFF-47CE-8DC8-C867664D1EB0}"/>
              </a:ext>
            </a:extLst>
          </p:cNvPr>
          <p:cNvCxnSpPr>
            <a:cxnSpLocks/>
            <a:stCxn id="30" idx="2"/>
            <a:endCxn id="24" idx="3"/>
          </p:cNvCxnSpPr>
          <p:nvPr/>
        </p:nvCxnSpPr>
        <p:spPr>
          <a:xfrm flipH="1" flipV="1">
            <a:off x="2498695" y="2422696"/>
            <a:ext cx="446139" cy="67857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93">
            <a:extLst>
              <a:ext uri="{FF2B5EF4-FFF2-40B4-BE49-F238E27FC236}">
                <a16:creationId xmlns:a16="http://schemas.microsoft.com/office/drawing/2014/main" id="{3190626E-EAC4-4987-BB90-6B5D066F19D0}"/>
              </a:ext>
            </a:extLst>
          </p:cNvPr>
          <p:cNvSpPr txBox="1"/>
          <p:nvPr/>
        </p:nvSpPr>
        <p:spPr>
          <a:xfrm>
            <a:off x="2899930" y="1152455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207E559-A388-4A3C-BF5F-DF41446E6819}"/>
              </a:ext>
            </a:extLst>
          </p:cNvPr>
          <p:cNvCxnSpPr>
            <a:cxnSpLocks/>
          </p:cNvCxnSpPr>
          <p:nvPr/>
        </p:nvCxnSpPr>
        <p:spPr>
          <a:xfrm>
            <a:off x="748749" y="3429000"/>
            <a:ext cx="33691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90E75F1-1558-4635-B79F-25360C91E9E1}"/>
              </a:ext>
            </a:extLst>
          </p:cNvPr>
          <p:cNvSpPr txBox="1"/>
          <p:nvPr/>
        </p:nvSpPr>
        <p:spPr>
          <a:xfrm>
            <a:off x="4072884" y="3230754"/>
            <a:ext cx="672807" cy="37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zh-CN" alt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D052A00-6461-4D98-B852-035AF9EE7E21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1594957" y="2922506"/>
            <a:ext cx="409738" cy="134756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F22D617-F6DA-44AF-817D-18D51EF68151}"/>
              </a:ext>
            </a:extLst>
          </p:cNvPr>
          <p:cNvCxnSpPr>
            <a:cxnSpLocks/>
            <a:stCxn id="32" idx="1"/>
          </p:cNvCxnSpPr>
          <p:nvPr/>
        </p:nvCxnSpPr>
        <p:spPr>
          <a:xfrm>
            <a:off x="1100853" y="2296256"/>
            <a:ext cx="215546" cy="22584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7E00641-24F0-4B5C-8904-0C2A2047C1B9}"/>
              </a:ext>
            </a:extLst>
          </p:cNvPr>
          <p:cNvCxnSpPr>
            <a:cxnSpLocks/>
          </p:cNvCxnSpPr>
          <p:nvPr/>
        </p:nvCxnSpPr>
        <p:spPr>
          <a:xfrm flipH="1">
            <a:off x="1316398" y="4299944"/>
            <a:ext cx="688297" cy="371912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93">
            <a:extLst>
              <a:ext uri="{FF2B5EF4-FFF2-40B4-BE49-F238E27FC236}">
                <a16:creationId xmlns:a16="http://schemas.microsoft.com/office/drawing/2014/main" id="{CD7B58D2-F34B-4D85-B653-D10D35FBEA3B}"/>
              </a:ext>
            </a:extLst>
          </p:cNvPr>
          <p:cNvSpPr txBox="1"/>
          <p:nvPr/>
        </p:nvSpPr>
        <p:spPr>
          <a:xfrm>
            <a:off x="-58279" y="4644104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Interdicsiplinarity</a:t>
            </a:r>
            <a:endParaRPr lang="zh-CN" altLang="en-US" sz="20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FC6F09E-7A38-48CD-A037-237532C814C1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2317846" y="2945938"/>
            <a:ext cx="24097" cy="23613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0A57050-5007-4EBB-8B8C-1023954AB62C}"/>
              </a:ext>
            </a:extLst>
          </p:cNvPr>
          <p:cNvCxnSpPr>
            <a:cxnSpLocks/>
          </p:cNvCxnSpPr>
          <p:nvPr/>
        </p:nvCxnSpPr>
        <p:spPr>
          <a:xfrm>
            <a:off x="1994213" y="4281111"/>
            <a:ext cx="386469" cy="98819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93">
            <a:extLst>
              <a:ext uri="{FF2B5EF4-FFF2-40B4-BE49-F238E27FC236}">
                <a16:creationId xmlns:a16="http://schemas.microsoft.com/office/drawing/2014/main" id="{84CC76D8-73A3-4798-A5D3-805BF03A501F}"/>
              </a:ext>
            </a:extLst>
          </p:cNvPr>
          <p:cNvSpPr txBox="1"/>
          <p:nvPr/>
        </p:nvSpPr>
        <p:spPr>
          <a:xfrm>
            <a:off x="2112677" y="440354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endParaRPr lang="zh-CN" alt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8E30005-5FEF-40BE-938B-23F1B5D85884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3090762" y="3247193"/>
            <a:ext cx="338286" cy="23599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1A2F8D-4C27-46FF-ADDA-63CAE2A603A9}"/>
              </a:ext>
            </a:extLst>
          </p:cNvPr>
          <p:cNvCxnSpPr>
            <a:cxnSpLocks/>
          </p:cNvCxnSpPr>
          <p:nvPr/>
        </p:nvCxnSpPr>
        <p:spPr>
          <a:xfrm>
            <a:off x="2341943" y="5222014"/>
            <a:ext cx="1087105" cy="21821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93">
            <a:extLst>
              <a:ext uri="{FF2B5EF4-FFF2-40B4-BE49-F238E27FC236}">
                <a16:creationId xmlns:a16="http://schemas.microsoft.com/office/drawing/2014/main" id="{2D7CF6AD-A75A-40EC-8E69-3F6478376BE4}"/>
              </a:ext>
            </a:extLst>
          </p:cNvPr>
          <p:cNvSpPr txBox="1"/>
          <p:nvPr/>
        </p:nvSpPr>
        <p:spPr>
          <a:xfrm>
            <a:off x="1544841" y="5403853"/>
            <a:ext cx="370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/ knowledge diffusion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953D5A4-59BB-4716-91F9-A010A12E3F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32957" y="1165569"/>
            <a:ext cx="5547260" cy="206518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DAF0E24-B7B2-4F08-BA4E-A210D19200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59100" y="3449530"/>
            <a:ext cx="5821118" cy="2160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044AF8-F2B0-49CF-9560-86CD3E8ED1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23080" y="1972310"/>
            <a:ext cx="6368920" cy="4739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FF818-183D-4C65-AFDC-1836DA018E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1590188"/>
            <a:ext cx="5857336" cy="2285968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13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03585"/>
            <a:ext cx="734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Combine citation network and embedding space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15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22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李佳昊-仙林-飞艇航拍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9525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635" cy="6867525"/>
          </a:xfrm>
          <a:prstGeom prst="rect">
            <a:avLst/>
          </a:prstGeom>
          <a:gradFill>
            <a:gsLst>
              <a:gs pos="89000">
                <a:srgbClr val="BDCBDE">
                  <a:alpha val="36000"/>
                </a:srgbClr>
              </a:gs>
              <a:gs pos="0">
                <a:srgbClr val="5F85C3">
                  <a:alpha val="100000"/>
                </a:srgbClr>
              </a:gs>
              <a:gs pos="100000">
                <a:schemeClr val="bg1">
                  <a:alpha val="0"/>
                </a:schemeClr>
              </a:gs>
            </a:gsLst>
            <a:lin ang="2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-11430"/>
            <a:ext cx="12191365" cy="775970"/>
          </a:xfrm>
          <a:prstGeom prst="rect">
            <a:avLst/>
          </a:prstGeom>
          <a:gradFill>
            <a:gsLst>
              <a:gs pos="53000">
                <a:srgbClr val="9AA1BB">
                  <a:alpha val="0"/>
                </a:srgbClr>
              </a:gs>
              <a:gs pos="0">
                <a:srgbClr val="515983"/>
              </a:gs>
              <a:gs pos="100000">
                <a:schemeClr val="tx2">
                  <a:lumMod val="10000"/>
                  <a:lumOff val="9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6" name="图片 5" descr="校标、校名-透空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6080" y="186055"/>
            <a:ext cx="1260000" cy="4037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F7CBFD6-BAD1-932B-A775-46C66294037E}"/>
              </a:ext>
            </a:extLst>
          </p:cNvPr>
          <p:cNvSpPr txBox="1"/>
          <p:nvPr/>
        </p:nvSpPr>
        <p:spPr>
          <a:xfrm>
            <a:off x="560705" y="3173391"/>
            <a:ext cx="882129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Many thanks</a:t>
            </a:r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！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B4ECEFC-7CFE-B797-1689-C8C71571E709}"/>
              </a:ext>
            </a:extLst>
          </p:cNvPr>
          <p:cNvCxnSpPr/>
          <p:nvPr/>
        </p:nvCxnSpPr>
        <p:spPr>
          <a:xfrm>
            <a:off x="560705" y="4491990"/>
            <a:ext cx="3617595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01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17500"/>
            <a:ext cx="695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Abstract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2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BF0654-972F-482E-B8B9-DFDE116FD6B6}"/>
              </a:ext>
            </a:extLst>
          </p:cNvPr>
          <p:cNvSpPr txBox="1"/>
          <p:nvPr/>
        </p:nvSpPr>
        <p:spPr>
          <a:xfrm>
            <a:off x="1530349" y="1080224"/>
            <a:ext cx="90106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altLang="zh-CN" sz="2800" b="1">
                <a:latin typeface="+mj-lt"/>
                <a:cs typeface="Times New Roman" panose="02020603050405020304" pitchFamily="18" charset="0"/>
              </a:rPr>
              <a:t>Measuring Technology Diffusion Dynamics Using Patent Full-Text Data and Machine Learning</a:t>
            </a:r>
            <a:endParaRPr lang="zh-CN" altLang="en-US" sz="2800" b="1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841895-1115-4C09-A6EC-0A0FF59FE8D7}"/>
              </a:ext>
            </a:extLst>
          </p:cNvPr>
          <p:cNvSpPr txBox="1"/>
          <p:nvPr/>
        </p:nvSpPr>
        <p:spPr>
          <a:xfrm>
            <a:off x="1444625" y="2016185"/>
            <a:ext cx="8875352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Abstract: </a:t>
            </a:r>
          </a:p>
          <a:p>
            <a:r>
              <a:rPr lang="en-US" altLang="zh-CN" sz="20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the dynamics of technology diffusion is critical for tracking innovation and its impact across industries. This study leverages full-text patent data and advanced machine learning to develop a novel framework for quantifying technology diffusion. Using the PatentsView dataset from the U.S. Patent and Trademark Office, we analyze 6,913,074 utility patents’ full texts with a Doc2Vec model to map semantic relationships in a high-dimensional knowledge space. We propose a dynamic measurement framework based on knowledge distances and temporal evolution, validated through case studies of disruptive patents, including Google’s PageRank. Our results reveal patterns of cross-disciplinary diffusion, with metrics like the 5-Year Average Diffusion Index and Diffusion Trend Index offering robust tools for comparative analysis. This approach provides a scalable, data-driven method to study technology diffusion’s complex dynamics.</a:t>
            </a:r>
            <a:endParaRPr lang="zh-CN" altLang="zh-CN" sz="20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02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1">
            <a:extLst>
              <a:ext uri="{FF2B5EF4-FFF2-40B4-BE49-F238E27FC236}">
                <a16:creationId xmlns:a16="http://schemas.microsoft.com/office/drawing/2014/main" id="{CCDB349E-FCC8-41D9-9CC5-8ADD22CC6CF4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5098"/>
          <a:stretch/>
        </p:blipFill>
        <p:spPr bwMode="auto">
          <a:xfrm>
            <a:off x="573723" y="969010"/>
            <a:ext cx="11049000" cy="5897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01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17500"/>
            <a:ext cx="754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Technology Diffusion Measurement Framework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3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64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extLst>
              <a:ext uri="{FF2B5EF4-FFF2-40B4-BE49-F238E27FC236}">
                <a16:creationId xmlns:a16="http://schemas.microsoft.com/office/drawing/2014/main" id="{4ECBD92D-B60E-48FB-89A5-7F8F899EB209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66633" y="1037279"/>
            <a:ext cx="9719733" cy="5817951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02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17500"/>
            <a:ext cx="767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Technology Diffusion of Several Disruptive Patents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4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13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03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17500"/>
            <a:ext cx="797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Higher-Order Diffusion Metrics &amp; Related measures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5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96A9D1-FAF1-4FE9-8140-B09A13A77DFD}"/>
                  </a:ext>
                </a:extLst>
              </p:cNvPr>
              <p:cNvSpPr txBox="1"/>
              <p:nvPr/>
            </p:nvSpPr>
            <p:spPr>
              <a:xfrm>
                <a:off x="1316398" y="1151890"/>
                <a:ext cx="9031816" cy="14521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en-US" altLang="zh-CN" sz="1800">
                    <a:effectLst/>
                    <a:latin typeface="Libertinus 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5-Year Average Diffusion Index:</a:t>
                </a:r>
                <a:r>
                  <a:rPr lang="en-US" altLang="zh-CN">
                    <a:latin typeface="Libertinus 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𝐷𝑖𝑓𝑓𝑢𝑠𝑖𝑜𝑛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nary>
                      <m:naryPr>
                        <m:chr m:val="∑"/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1800" i="1">
                            <a:effectLst/>
                            <a:latin typeface="Libertinus Serif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Diffusion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1800">
                    <a:effectLst/>
                    <a:latin typeface="Libertinus Serif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800">
                  <a:effectLst/>
                  <a:latin typeface="Libertinus Serif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en-US" altLang="zh-CN" sz="1800">
                    <a:effectLst/>
                    <a:latin typeface="Libertinus 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5-Year Diffusion Trend Index:</a:t>
                </a:r>
                <a:r>
                  <a:rPr lang="en-US" altLang="zh-CN">
                    <a:latin typeface="Libertinus Serif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𝐷𝑖𝑓𝑓𝑢𝑠𝑖𝑜𝑛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𝑡𝑟𝑒𝑛𝑑</m:t>
                        </m:r>
                      </m:e>
                      <m:sub>
                        <m:r>
                          <a:rPr lang="en-US" altLang="zh-CN" sz="180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80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80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80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zh-CN" altLang="zh-CN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d>
                              <m:dPr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800">
                                    <a:effectLst/>
                                    <a:latin typeface="Libertinus Serif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Diffusion</m:t>
                                </m:r>
                                <m:r>
                                  <a:rPr lang="en-US" altLang="zh-CN" sz="18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8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8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8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̄"/>
                                    <m:ctrlPr>
                                      <a:rPr lang="zh-CN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d>
                          <m:d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̄"/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zh-CN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1800">
                                            <a:effectLst/>
                                            <a:latin typeface="Libertinus Serif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Diffusion</m:t>
                                        </m:r>
                                        <m:r>
                                          <a:rPr lang="en-US" altLang="zh-CN" sz="1800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1800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1800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1800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̄"/>
                                            <m:ctrlPr>
                                              <a:rPr lang="zh-CN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  <a:cs typeface="Times New Roman" panose="020206030504050203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zh-CN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1800" i="1">
                                            <a:effectLst/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̄"/>
                                            <m:ctrlPr>
                                              <a:rPr lang="zh-CN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  <a:cs typeface="Times New Roman" panose="020206030504050203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r>
                  <a:rPr lang="en-US" altLang="zh-CN" sz="1800">
                    <a:effectLst/>
                    <a:latin typeface="Libertinus Serif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800">
                  <a:effectLst/>
                  <a:latin typeface="Libertinus Serif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96A9D1-FAF1-4FE9-8140-B09A13A7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98" y="1151890"/>
                <a:ext cx="9031816" cy="1452192"/>
              </a:xfrm>
              <a:prstGeom prst="rect">
                <a:avLst/>
              </a:prstGeom>
              <a:blipFill>
                <a:blip r:embed="rId19"/>
                <a:stretch>
                  <a:fillRect l="-607" t="-23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90448A-7D82-4861-896D-651CDF4B40FF}"/>
                  </a:ext>
                </a:extLst>
              </p:cNvPr>
              <p:cNvSpPr txBox="1"/>
              <p:nvPr/>
            </p:nvSpPr>
            <p:spPr>
              <a:xfrm>
                <a:off x="126328" y="3617948"/>
                <a:ext cx="5888397" cy="238584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200" kern="100"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Team Size</a:t>
                </a:r>
              </a:p>
              <a:p>
                <a:r>
                  <a:rPr lang="en-US" altLang="zh-CN" sz="1400" kern="100">
                    <a:effectLst/>
                    <a:latin typeface="+mj-lt"/>
                    <a:ea typeface="等线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GIN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Age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</m:e>
                            </m:nary>
                          </m:e>
                        </m:nary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Technical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Ag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1400" i="1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Technical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Ag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1400" i="1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̄"/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</a:p>
              <a:p>
                <a:pPr algn="just"/>
                <a:r>
                  <a:rPr lang="en-US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GIN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index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</m:e>
                            </m:nary>
                          </m:e>
                        </m:nary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MS Gothic" panose="020B0609070205080204" pitchFamily="49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MS Gothic" panose="020B0609070205080204" pitchFamily="49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̄"/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MS Gothic" panose="020B0609070205080204" pitchFamily="49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</a:p>
              <a:p>
                <a:pPr algn="just"/>
                <a:r>
                  <a:rPr lang="en-US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Entrop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Gender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1400" i="1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female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1400" i="1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female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1400" i="1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male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sz="1400" i="1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male</m:t>
                            </m:r>
                          </m:sub>
                        </m:sSub>
                      </m:e>
                    </m:d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zh-CN" altLang="zh-CN" sz="1200" kern="100">
                  <a:effectLst/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(5)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Disciplinary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Richnes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Unique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Major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Field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zh-CN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algn="just"/>
                <a:r>
                  <a:rPr lang="en-US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(6)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Geographic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Diversit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Unique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Location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zh-CN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algn="l"/>
                <a:r>
                  <a:rPr lang="en-US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(7)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Collaboration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Distanc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zh-CN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/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nary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Locatio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i="1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Locatio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12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90448A-7D82-4861-896D-651CDF4B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8" y="3617948"/>
                <a:ext cx="5888397" cy="2385846"/>
              </a:xfrm>
              <a:prstGeom prst="rect">
                <a:avLst/>
              </a:prstGeom>
              <a:blipFill>
                <a:blip r:embed="rId20"/>
                <a:stretch>
                  <a:fillRect l="-207" b="-10152"/>
                </a:stretch>
              </a:blip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2575A1-6052-439C-BCE3-1496E4D065E1}"/>
                  </a:ext>
                </a:extLst>
              </p:cNvPr>
              <p:cNvSpPr txBox="1"/>
              <p:nvPr/>
            </p:nvSpPr>
            <p:spPr>
              <a:xfrm>
                <a:off x="6523030" y="3429000"/>
                <a:ext cx="5233542" cy="26850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en-US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Number of References</a:t>
                </a:r>
              </a:p>
              <a:p>
                <a:pPr>
                  <a:tabLst>
                    <a:tab pos="2635250" algn="ctr"/>
                    <a:tab pos="6416040" algn="r"/>
                  </a:tabLst>
                </a:pPr>
                <a:r>
                  <a:rPr lang="en-US" altLang="zh-CN" sz="1400" kern="100">
                    <a:ea typeface="宋体" panose="02010600030101010101" pitchFamily="2" charset="-122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𝐷𝑖𝑠𝑟𝑢𝑝𝑡𝑖𝑜𝑛</m:t>
                    </m:r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</a:p>
              <a:p>
                <a:r>
                  <a:rPr lang="en-US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kern="100"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HH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altLang="zh-CN" sz="1400" kern="100">
                            <a:effectLst/>
                            <a:latin typeface="+mj-lt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CP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1400" kern="100">
                                <a:effectLst/>
                                <a:latin typeface="+mj-lt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References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in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Class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kern="100">
                                        <a:effectLst/>
                                        <a:latin typeface="+mj-lt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Reference</m:t>
                                    </m:r>
                                    <m:sSub>
                                      <m:sSubPr>
                                        <m:ctrlPr>
                                          <a:rPr lang="zh-CN" altLang="zh-CN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1400" kern="100">
                                            <a:effectLst/>
                                            <a:latin typeface="+mj-lt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</a:p>
              <a:p>
                <a:r>
                  <a:rPr lang="en-US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(4) Original Technology Category</a:t>
                </a:r>
              </a:p>
              <a:p>
                <a:r>
                  <a:rPr lang="en-US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(5) 5-Year Citation Count</a:t>
                </a:r>
              </a:p>
              <a:p>
                <a:r>
                  <a:rPr lang="en-US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(6) Nominal and Real Market Value: 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=(1−</m:t>
                    </m:r>
                    <m:acc>
                      <m:accPr>
                        <m:chr m:val="̅"/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𝑓𝑡</m:t>
                        </m:r>
                      </m:sub>
                    </m:sSub>
                    <m:sSub>
                      <m:sSub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𝑓𝑡</m:t>
                            </m:r>
                          </m:sub>
                        </m:sSub>
                      </m:e>
                    </m:rad>
                    <m:r>
                      <a:rPr lang="en-US" altLang="zh-CN" sz="14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𝜎</m:t>
                    </m:r>
                    <m:f>
                      <m:fPr>
                        <m:ctrlPr>
                          <a:rPr lang="zh-CN" altLang="zh-CN" sz="1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zh-CN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𝑓𝑡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zh-CN" sz="1400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1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zh-CN" altLang="zh-CN" sz="1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zh-CN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14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𝑓𝑡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r>
                              <a:rPr lang="en-US" altLang="zh-CN" sz="14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altLang="zh-CN" sz="14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1400" kern="100">
                    <a:effectLst/>
                    <a:latin typeface="+mj-lt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2575A1-6052-439C-BCE3-1496E4D0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030" y="3429000"/>
                <a:ext cx="5233542" cy="2685030"/>
              </a:xfrm>
              <a:prstGeom prst="rect">
                <a:avLst/>
              </a:prstGeom>
              <a:blipFill>
                <a:blip r:embed="rId21"/>
                <a:stretch>
                  <a:fillRect l="-349" t="-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0074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755CC261-7D32-4B64-B4EB-DADC9E6D75C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79219"/>
          <a:stretch/>
        </p:blipFill>
        <p:spPr>
          <a:xfrm>
            <a:off x="9756550" y="1009859"/>
            <a:ext cx="2533650" cy="5841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B15DC-4AC2-4735-AD1F-9EB5F1CB555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475" y="1134646"/>
            <a:ext cx="9575275" cy="5602505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04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175051"/>
            <a:ext cx="695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Time Trends and Field Heterogeneity of Higher-Order Diffusion Metrics 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6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50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05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42702"/>
            <a:ext cx="1019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Impact and Moderating Mechanisms of Technological Innovation on Diffusion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7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8DD71-9969-4951-8ACC-2ECE2FB3FA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59523" y="980330"/>
            <a:ext cx="7922524" cy="5694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2C816B-64D0-4888-A94B-CC41D2F4A90D}"/>
                  </a:ext>
                </a:extLst>
              </p:cNvPr>
              <p:cNvSpPr txBox="1"/>
              <p:nvPr/>
            </p:nvSpPr>
            <p:spPr>
              <a:xfrm>
                <a:off x="267344" y="2160093"/>
                <a:ext cx="2526009" cy="3168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𝐷𝑖𝑓𝑓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i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altLang="zh-CN" i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𝑠𝑡𝑟𝑢𝑐𝑡𝑢𝑟𝑒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𝑠𝑡𝑟𝑢𝑐𝑡𝑢𝑟𝑒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=4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𝐶𝑜𝑛𝑡𝑟𝑜𝑙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2C816B-64D0-4888-A94B-CC41D2F4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" y="2160093"/>
                <a:ext cx="2526009" cy="3168111"/>
              </a:xfrm>
              <a:prstGeom prst="rect">
                <a:avLst/>
              </a:prstGeom>
              <a:blipFill>
                <a:blip r:embed="rId20"/>
                <a:stretch>
                  <a:fillRect r="-21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4184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06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166037"/>
            <a:ext cx="820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Impact and Moderating Mechanisms of Technological Innovation on Diffusion Trend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8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D3DC9-E556-41CB-9BEF-81784C1C65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61310" y="915432"/>
            <a:ext cx="8452016" cy="5942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60A992-6352-468E-BF1E-E529B12FA6DB}"/>
                  </a:ext>
                </a:extLst>
              </p:cNvPr>
              <p:cNvSpPr txBox="1"/>
              <p:nvPr/>
            </p:nvSpPr>
            <p:spPr>
              <a:xfrm>
                <a:off x="175270" y="2160093"/>
                <a:ext cx="2526009" cy="3168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𝐷𝑖𝑓𝑓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i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altLang="zh-CN" i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𝑠𝑡𝑟𝑢𝑐𝑡𝑢𝑟𝑒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𝑠𝑡𝑟𝑢𝑐𝑡𝑢𝑟𝑒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=4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𝐶𝑜𝑛𝑡𝑟𝑜𝑙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60A992-6352-468E-BF1E-E529B12F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0" y="2160093"/>
                <a:ext cx="2526009" cy="3168111"/>
              </a:xfrm>
              <a:prstGeom prst="rect">
                <a:avLst/>
              </a:prstGeom>
              <a:blipFill>
                <a:blip r:embed="rId20"/>
                <a:stretch>
                  <a:fillRect r="-21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246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j-lt"/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" name="平行四边形 6"/>
            <p:cNvSpPr/>
            <p:nvPr>
              <p:custDataLst>
                <p:tags r:id="rId15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3878"/>
            <a:ext cx="1009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</a:rPr>
              <a:t>07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530349" y="317500"/>
            <a:ext cx="102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Impact and Moderating Mechanisms of Team Structure on Diffusion</a:t>
            </a:r>
            <a:endParaRPr lang="zh-CN" altLang="en-US" sz="24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5" name="矩形 14" hidden="1"/>
          <p:cNvSpPr/>
          <p:nvPr>
            <p:custDataLst>
              <p:tags r:id="rId6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 hidden="1"/>
          <p:cNvCxnSpPr/>
          <p:nvPr>
            <p:custDataLst>
              <p:tags r:id="rId7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 hidden="1"/>
          <p:cNvGrpSpPr/>
          <p:nvPr>
            <p:custDataLst>
              <p:tags r:id="rId8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</a:t>
              </a: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 hidden="1"/>
          <p:cNvCxnSpPr/>
          <p:nvPr>
            <p:custDataLst>
              <p:tags r:id="rId9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18D80-F49C-4051-832F-C9674F8F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b="1" smtClean="0">
                <a:solidFill>
                  <a:schemeClr val="tx1"/>
                </a:solidFill>
                <a:latin typeface="+mj-lt"/>
              </a:rPr>
              <a:t>9</a:t>
            </a:fld>
            <a:endParaRPr lang="zh-CN" altLang="en-US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12ED3-38C4-4135-B204-892365ED13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89895" y="1014702"/>
            <a:ext cx="7558495" cy="5843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CB0C42-2E6C-4369-90C5-314B2ECBDFFF}"/>
                  </a:ext>
                </a:extLst>
              </p:cNvPr>
              <p:cNvSpPr txBox="1"/>
              <p:nvPr/>
            </p:nvSpPr>
            <p:spPr>
              <a:xfrm>
                <a:off x="596824" y="2282121"/>
                <a:ext cx="2849561" cy="285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𝐷𝑖𝑓𝑓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𝑇𝑒𝑎𝑚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𝐼𝑛𝑛𝑜𝑣𝑎𝑡𝑖𝑜𝑛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𝑇𝑒𝑎𝑚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𝑠𝑖𝑧𝑒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𝐼𝑛𝑛𝑜𝑣𝑎𝑡𝑖𝑜𝑛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=4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𝐶𝑜𝑛𝑡𝑟𝑜𝑙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CB0C42-2E6C-4369-90C5-314B2ECB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4" y="2282121"/>
                <a:ext cx="2849561" cy="28558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8775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U2ZDc0ZjNmMzdmMDBlNmUzZGQ5ODRkNDBiMjE1YzkifQ=="/>
  <p:tag name="KSO_WPP_MARK_KEY" val="3af471a3-1903-4892-9bf8-0083f46c5f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54,&quot;width&quot;:19200}"/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VERTICAL" val="1"/>
  <p:tag name="KSO_WM_UNIT_CHART_COMPONENT_FLAG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  <p:tag name="KSO_WM_UNIT_TYPE" val="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ONENT_FLAG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EMPHASIZE_BODY" val="0"/>
  <p:tag name="KSO_WM_UNIT_CHART_COMPONENT_FLAG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LINE_HORIZONTAL" val="0"/>
  <p:tag name="KSO_WM_UNIT_CHART_COMPONENT_FLAG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HART_COMPARISON_MODE" val="0"/>
  <p:tag name="KSO_WM_UNIT_CHART_COMPARISON_MIN_SIZE" val="73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709</Words>
  <Application>Microsoft Office PowerPoint</Application>
  <PresentationFormat>Widescreen</PresentationFormat>
  <Paragraphs>151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Libertinus Serif</vt:lpstr>
      <vt:lpstr>微软雅黑</vt:lpstr>
      <vt:lpstr>Arial</vt:lpstr>
      <vt:lpstr>Calibri</vt:lpstr>
      <vt:lpstr>Cambria Math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Yang Alex Jie</cp:lastModifiedBy>
  <cp:revision>368</cp:revision>
  <dcterms:created xsi:type="dcterms:W3CDTF">2019-06-19T02:08:00Z</dcterms:created>
  <dcterms:modified xsi:type="dcterms:W3CDTF">2025-06-23T07:27:31Z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F2B3D51F99CC4BF790852F9914527691_13</vt:lpwstr>
  </property>
</Properties>
</file>