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881" r:id="rId2"/>
  </p:sldMasterIdLst>
  <p:notesMasterIdLst>
    <p:notesMasterId r:id="rId14"/>
  </p:notesMasterIdLst>
  <p:handoutMasterIdLst>
    <p:handoutMasterId r:id="rId15"/>
  </p:handoutMasterIdLst>
  <p:sldIdLst>
    <p:sldId id="288" r:id="rId3"/>
    <p:sldId id="289" r:id="rId4"/>
    <p:sldId id="290" r:id="rId5"/>
    <p:sldId id="302" r:id="rId6"/>
    <p:sldId id="305" r:id="rId7"/>
    <p:sldId id="310" r:id="rId8"/>
    <p:sldId id="304" r:id="rId9"/>
    <p:sldId id="307" r:id="rId10"/>
    <p:sldId id="311" r:id="rId11"/>
    <p:sldId id="309" r:id="rId12"/>
    <p:sldId id="308" r:id="rId13"/>
  </p:sldIdLst>
  <p:sldSz cx="9144000" cy="5143500" type="screen16x9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51"/>
    <a:srgbClr val="262A31"/>
    <a:srgbClr val="B2B2B2"/>
    <a:srgbClr val="C9C9C9"/>
    <a:srgbClr val="969696"/>
    <a:srgbClr val="4D4D4D"/>
    <a:srgbClr val="242424"/>
    <a:srgbClr val="79B2D4"/>
    <a:srgbClr val="91B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67705"/>
  </p:normalViewPr>
  <p:slideViewPr>
    <p:cSldViewPr snapToGrid="0" snapToObjects="1" showGuides="1">
      <p:cViewPr varScale="1">
        <p:scale>
          <a:sx n="108" d="100"/>
          <a:sy n="108" d="100"/>
        </p:scale>
        <p:origin x="77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D1D50A-91A0-4313-AF41-8FA8C1A6F672}" type="datetimeFigureOut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20.06.25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35DF71-E1E2-47C3-B9FA-47C07B346B8B}" type="slidenum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00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E3895C-9893-433E-BD86-ABF19E357674}" type="datetimeFigureOut">
              <a:rPr lang="de-DE" altLang="de-DE" smtClean="0"/>
              <a:pPr>
                <a:defRPr/>
              </a:pPr>
              <a:t>20.06.25</a:t>
            </a:fld>
            <a:endParaRPr lang="de-DE" alt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/>
              <a:t>Mastertextformat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‹Nº›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1754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85536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</a:t>
            </a:r>
            <a:r>
              <a:rPr lang="es-DE" dirty="0"/>
              <a:t>he corpus has more than 50,000 papers, so annotating 10% of this is not really an option. We are thinking about annotating fragments carrying high-information. Annotating full articles may not have so much sense because in a same article the authors/works appearing may be redundant. We could adapt Active Learning for this task. Once we have annotations, we can measure the model performance quantitatively on it.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01541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5758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100" dirty="0"/>
              <a:t>A</a:t>
            </a:r>
            <a:r>
              <a:rPr lang="es-DE" sz="1100" dirty="0"/>
              <a:t>s we are dealing with ancient authors in the academic discourse in general, in our task we will deal with different density of entities.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2732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E" dirty="0"/>
              <a:t>Our preliminary idea was to use the AjMC as a gold standard, and work on the transferrability from one corpus to the other, to try to avoid annotating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9298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23914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E" dirty="0"/>
              <a:t>This method was already tested quantitatively against AjMC in the Najem-Meyer et al paper, getting a F1-score of around 0.8 in English language for all entities. We tried it in the JSTOR corpus and got the following results.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627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F8057-E87E-E029-66D2-316A773D4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1C46F0C-B995-7CEA-D1BD-FAED2FBAF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759BDE-B450-4A1C-0D5B-F1AB2A26E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E7ECD4-4D9E-E3F9-8837-9673C5C64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6255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3144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E" dirty="0"/>
              <a:t>To convert NER in a generative approach, we ask the model to repeat the input strings adding special characters around the entities.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76538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B4293-E9F9-57ED-29AA-BB1DCA57D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96861F6-E34E-0706-26D0-84420CA92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5FFBA7B-94F3-751F-213F-C0ECA94BF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ase" latinLnBrk="0" hangingPunct="1"/>
            <a:endParaRPr lang="es-D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674C2C-CA81-FFBF-A0EA-DDCA461FE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7659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02" y="0"/>
            <a:ext cx="3524250" cy="51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093"/>
            <a:ext cx="3428998" cy="144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5687" y="2078847"/>
            <a:ext cx="8092705" cy="1487313"/>
          </a:xfrm>
        </p:spPr>
        <p:txBody>
          <a:bodyPr anchor="t"/>
          <a:lstStyle>
            <a:lvl1pPr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687" y="1606876"/>
            <a:ext cx="6400800" cy="471971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295687" y="4439286"/>
            <a:ext cx="2098597" cy="517525"/>
          </a:xfrm>
        </p:spPr>
        <p:txBody>
          <a:bodyPr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de-DE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2"/>
          </p:nvPr>
        </p:nvSpPr>
        <p:spPr>
          <a:xfrm>
            <a:off x="2453698" y="4444369"/>
            <a:ext cx="2184476" cy="517525"/>
          </a:xfrm>
        </p:spPr>
        <p:txBody>
          <a:bodyPr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641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457200" y="1243691"/>
            <a:ext cx="8229600" cy="30573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62A3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43582BE0-97CE-412F-80F1-16DC6BED178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4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6"/>
          </p:nvPr>
        </p:nvSpPr>
        <p:spPr>
          <a:xfrm>
            <a:off x="457200" y="1597677"/>
            <a:ext cx="8234363" cy="269293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141828"/>
            <a:ext cx="8229600" cy="36185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A0321171-B06E-4659-9CF5-7D6E520FDC1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82296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457200" y="1229028"/>
            <a:ext cx="8229600" cy="306122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cxnSp>
        <p:nvCxnSpPr>
          <p:cNvPr id="16" name="Gerade Verbindung 10"/>
          <p:cNvCxnSpPr/>
          <p:nvPr userDrawn="1"/>
        </p:nvCxnSpPr>
        <p:spPr>
          <a:xfrm>
            <a:off x="457200" y="4713670"/>
            <a:ext cx="8229600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D98C2DD5-50CB-445D-B765-8AD2D4C5531F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0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457200" y="1181092"/>
            <a:ext cx="3962400" cy="30861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20"/>
          </p:nvPr>
        </p:nvSpPr>
        <p:spPr>
          <a:xfrm>
            <a:off x="4714875" y="4368811"/>
            <a:ext cx="39624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4714875" y="1181092"/>
            <a:ext cx="3962400" cy="308610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64035955-D4DF-4360-912A-517416A0AD74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5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372533"/>
            <a:ext cx="2692400" cy="999067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503680"/>
            <a:ext cx="2692400" cy="319532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6"/>
          </p:nvPr>
        </p:nvSpPr>
        <p:spPr>
          <a:xfrm>
            <a:off x="3352800" y="762000"/>
            <a:ext cx="5791200" cy="34893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9"/>
          </p:nvPr>
        </p:nvSpPr>
        <p:spPr>
          <a:xfrm>
            <a:off x="3352800" y="4368811"/>
            <a:ext cx="5334000" cy="33019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01A9B2D6-5EFE-4937-AE57-083B7F8CA155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3501688" y="-5922"/>
            <a:ext cx="5654316" cy="5152775"/>
          </a:xfrm>
          <a:custGeom>
            <a:avLst/>
            <a:gdLst>
              <a:gd name="connsiteX0" fmla="*/ 0 w 2419350"/>
              <a:gd name="connsiteY0" fmla="*/ 5172957 h 5172957"/>
              <a:gd name="connsiteX1" fmla="*/ 604838 w 2419350"/>
              <a:gd name="connsiteY1" fmla="*/ 0 h 5172957"/>
              <a:gd name="connsiteX2" fmla="*/ 1814513 w 2419350"/>
              <a:gd name="connsiteY2" fmla="*/ 0 h 5172957"/>
              <a:gd name="connsiteX3" fmla="*/ 2419350 w 2419350"/>
              <a:gd name="connsiteY3" fmla="*/ 5172957 h 5172957"/>
              <a:gd name="connsiteX4" fmla="*/ 0 w 2419350"/>
              <a:gd name="connsiteY4" fmla="*/ 5172957 h 5172957"/>
              <a:gd name="connsiteX0" fmla="*/ 0 w 2439138"/>
              <a:gd name="connsiteY0" fmla="*/ 5172957 h 5172957"/>
              <a:gd name="connsiteX1" fmla="*/ 604838 w 2439138"/>
              <a:gd name="connsiteY1" fmla="*/ 0 h 5172957"/>
              <a:gd name="connsiteX2" fmla="*/ 2439138 w 2439138"/>
              <a:gd name="connsiteY2" fmla="*/ 6439 h 5172957"/>
              <a:gd name="connsiteX3" fmla="*/ 2419350 w 2439138"/>
              <a:gd name="connsiteY3" fmla="*/ 5172957 h 5172957"/>
              <a:gd name="connsiteX4" fmla="*/ 0 w 2439138"/>
              <a:gd name="connsiteY4" fmla="*/ 5172957 h 5172957"/>
              <a:gd name="connsiteX0" fmla="*/ 3226626 w 5665764"/>
              <a:gd name="connsiteY0" fmla="*/ 5166518 h 5166518"/>
              <a:gd name="connsiteX1" fmla="*/ 0 w 5665764"/>
              <a:gd name="connsiteY1" fmla="*/ 6440 h 5166518"/>
              <a:gd name="connsiteX2" fmla="*/ 5665764 w 5665764"/>
              <a:gd name="connsiteY2" fmla="*/ 0 h 5166518"/>
              <a:gd name="connsiteX3" fmla="*/ 5645976 w 5665764"/>
              <a:gd name="connsiteY3" fmla="*/ 5166518 h 5166518"/>
              <a:gd name="connsiteX4" fmla="*/ 3226626 w 5665764"/>
              <a:gd name="connsiteY4" fmla="*/ 5166518 h 5166518"/>
              <a:gd name="connsiteX0" fmla="*/ 2421696 w 5665764"/>
              <a:gd name="connsiteY0" fmla="*/ 5192275 h 5192275"/>
              <a:gd name="connsiteX1" fmla="*/ 0 w 5665764"/>
              <a:gd name="connsiteY1" fmla="*/ 6440 h 5192275"/>
              <a:gd name="connsiteX2" fmla="*/ 5665764 w 5665764"/>
              <a:gd name="connsiteY2" fmla="*/ 0 h 5192275"/>
              <a:gd name="connsiteX3" fmla="*/ 5645976 w 5665764"/>
              <a:gd name="connsiteY3" fmla="*/ 5166518 h 5192275"/>
              <a:gd name="connsiteX4" fmla="*/ 2421696 w 5665764"/>
              <a:gd name="connsiteY4" fmla="*/ 5192275 h 5192275"/>
              <a:gd name="connsiteX0" fmla="*/ 2421696 w 5665764"/>
              <a:gd name="connsiteY0" fmla="*/ 5183177 h 5183177"/>
              <a:gd name="connsiteX1" fmla="*/ 0 w 5665764"/>
              <a:gd name="connsiteY1" fmla="*/ 6440 h 5183177"/>
              <a:gd name="connsiteX2" fmla="*/ 5665764 w 5665764"/>
              <a:gd name="connsiteY2" fmla="*/ 0 h 5183177"/>
              <a:gd name="connsiteX3" fmla="*/ 5645976 w 5665764"/>
              <a:gd name="connsiteY3" fmla="*/ 5166518 h 5183177"/>
              <a:gd name="connsiteX4" fmla="*/ 2421696 w 5665764"/>
              <a:gd name="connsiteY4" fmla="*/ 5183177 h 5183177"/>
              <a:gd name="connsiteX0" fmla="*/ 2421696 w 5665764"/>
              <a:gd name="connsiteY0" fmla="*/ 5174079 h 5174079"/>
              <a:gd name="connsiteX1" fmla="*/ 0 w 5665764"/>
              <a:gd name="connsiteY1" fmla="*/ 6440 h 5174079"/>
              <a:gd name="connsiteX2" fmla="*/ 5665764 w 5665764"/>
              <a:gd name="connsiteY2" fmla="*/ 0 h 5174079"/>
              <a:gd name="connsiteX3" fmla="*/ 5645976 w 5665764"/>
              <a:gd name="connsiteY3" fmla="*/ 5166518 h 5174079"/>
              <a:gd name="connsiteX4" fmla="*/ 2421696 w 5665764"/>
              <a:gd name="connsiteY4" fmla="*/ 5174079 h 5174079"/>
              <a:gd name="connsiteX0" fmla="*/ 2417147 w 5665764"/>
              <a:gd name="connsiteY0" fmla="*/ 5169530 h 5169530"/>
              <a:gd name="connsiteX1" fmla="*/ 0 w 5665764"/>
              <a:gd name="connsiteY1" fmla="*/ 6440 h 5169530"/>
              <a:gd name="connsiteX2" fmla="*/ 5665764 w 5665764"/>
              <a:gd name="connsiteY2" fmla="*/ 0 h 5169530"/>
              <a:gd name="connsiteX3" fmla="*/ 5645976 w 5665764"/>
              <a:gd name="connsiteY3" fmla="*/ 5166518 h 5169530"/>
              <a:gd name="connsiteX4" fmla="*/ 2417147 w 5665764"/>
              <a:gd name="connsiteY4" fmla="*/ 5169530 h 5169530"/>
              <a:gd name="connsiteX0" fmla="*/ 2417147 w 5652116"/>
              <a:gd name="connsiteY0" fmla="*/ 5164981 h 5164981"/>
              <a:gd name="connsiteX1" fmla="*/ 0 w 5652116"/>
              <a:gd name="connsiteY1" fmla="*/ 1891 h 5164981"/>
              <a:gd name="connsiteX2" fmla="*/ 5652116 w 5652116"/>
              <a:gd name="connsiteY2" fmla="*/ 0 h 5164981"/>
              <a:gd name="connsiteX3" fmla="*/ 5645976 w 5652116"/>
              <a:gd name="connsiteY3" fmla="*/ 5161969 h 5164981"/>
              <a:gd name="connsiteX4" fmla="*/ 2417147 w 5652116"/>
              <a:gd name="connsiteY4" fmla="*/ 5164981 h 5164981"/>
              <a:gd name="connsiteX0" fmla="*/ 2417147 w 5646219"/>
              <a:gd name="connsiteY0" fmla="*/ 5163090 h 5163090"/>
              <a:gd name="connsiteX1" fmla="*/ 0 w 5646219"/>
              <a:gd name="connsiteY1" fmla="*/ 0 h 5163090"/>
              <a:gd name="connsiteX2" fmla="*/ 5638468 w 5646219"/>
              <a:gd name="connsiteY2" fmla="*/ 11757 h 5163090"/>
              <a:gd name="connsiteX3" fmla="*/ 5645976 w 5646219"/>
              <a:gd name="connsiteY3" fmla="*/ 5160078 h 5163090"/>
              <a:gd name="connsiteX4" fmla="*/ 2417147 w 5646219"/>
              <a:gd name="connsiteY4" fmla="*/ 5163090 h 5163090"/>
              <a:gd name="connsiteX0" fmla="*/ 2417147 w 5646219"/>
              <a:gd name="connsiteY0" fmla="*/ 5164981 h 5164981"/>
              <a:gd name="connsiteX1" fmla="*/ 0 w 5646219"/>
              <a:gd name="connsiteY1" fmla="*/ 1891 h 5164981"/>
              <a:gd name="connsiteX2" fmla="*/ 5638468 w 5646219"/>
              <a:gd name="connsiteY2" fmla="*/ 0 h 5164981"/>
              <a:gd name="connsiteX3" fmla="*/ 5645976 w 5646219"/>
              <a:gd name="connsiteY3" fmla="*/ 5161969 h 5164981"/>
              <a:gd name="connsiteX4" fmla="*/ 2417147 w 5646219"/>
              <a:gd name="connsiteY4" fmla="*/ 5164981 h 5164981"/>
              <a:gd name="connsiteX0" fmla="*/ 2417147 w 5641803"/>
              <a:gd name="connsiteY0" fmla="*/ 5164981 h 5164981"/>
              <a:gd name="connsiteX1" fmla="*/ 0 w 5641803"/>
              <a:gd name="connsiteY1" fmla="*/ 1891 h 5164981"/>
              <a:gd name="connsiteX2" fmla="*/ 5638468 w 5641803"/>
              <a:gd name="connsiteY2" fmla="*/ 0 h 5164981"/>
              <a:gd name="connsiteX3" fmla="*/ 5641426 w 5641803"/>
              <a:gd name="connsiteY3" fmla="*/ 5161969 h 5164981"/>
              <a:gd name="connsiteX4" fmla="*/ 2417147 w 5641803"/>
              <a:gd name="connsiteY4" fmla="*/ 5164981 h 5164981"/>
              <a:gd name="connsiteX0" fmla="*/ 2417147 w 5643017"/>
              <a:gd name="connsiteY0" fmla="*/ 5174079 h 5174079"/>
              <a:gd name="connsiteX1" fmla="*/ 0 w 5643017"/>
              <a:gd name="connsiteY1" fmla="*/ 1098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43017"/>
              <a:gd name="connsiteY0" fmla="*/ 5174079 h 5174079"/>
              <a:gd name="connsiteX1" fmla="*/ 0 w 5643017"/>
              <a:gd name="connsiteY1" fmla="*/ 460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54316"/>
              <a:gd name="connsiteY0" fmla="*/ 5174079 h 5177448"/>
              <a:gd name="connsiteX1" fmla="*/ 0 w 5654316"/>
              <a:gd name="connsiteY1" fmla="*/ 4609 h 5177448"/>
              <a:gd name="connsiteX2" fmla="*/ 5643017 w 5654316"/>
              <a:gd name="connsiteY2" fmla="*/ 0 h 5177448"/>
              <a:gd name="connsiteX3" fmla="*/ 5654126 w 5654316"/>
              <a:gd name="connsiteY3" fmla="*/ 5177448 h 5177448"/>
              <a:gd name="connsiteX4" fmla="*/ 2417147 w 5654316"/>
              <a:gd name="connsiteY4" fmla="*/ 5174079 h 51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316" h="5177448">
                <a:moveTo>
                  <a:pt x="2417147" y="5174079"/>
                </a:moveTo>
                <a:lnTo>
                  <a:pt x="0" y="4609"/>
                </a:lnTo>
                <a:lnTo>
                  <a:pt x="5643017" y="0"/>
                </a:lnTo>
                <a:cubicBezTo>
                  <a:pt x="5640970" y="1720656"/>
                  <a:pt x="5656173" y="3456792"/>
                  <a:pt x="5654126" y="5177448"/>
                </a:cubicBezTo>
                <a:lnTo>
                  <a:pt x="2417147" y="51740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defRPr>
            </a:lvl4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4429719" y="-4153"/>
            <a:ext cx="4711557" cy="5154092"/>
          </a:xfrm>
          <a:custGeom>
            <a:avLst/>
            <a:gdLst>
              <a:gd name="connsiteX0" fmla="*/ 0 w 1466850"/>
              <a:gd name="connsiteY0" fmla="*/ 1608226 h 1608226"/>
              <a:gd name="connsiteX1" fmla="*/ 366713 w 1466850"/>
              <a:gd name="connsiteY1" fmla="*/ 0 h 1608226"/>
              <a:gd name="connsiteX2" fmla="*/ 1466850 w 1466850"/>
              <a:gd name="connsiteY2" fmla="*/ 0 h 1608226"/>
              <a:gd name="connsiteX3" fmla="*/ 1100138 w 1466850"/>
              <a:gd name="connsiteY3" fmla="*/ 1608226 h 1608226"/>
              <a:gd name="connsiteX4" fmla="*/ 0 w 1466850"/>
              <a:gd name="connsiteY4" fmla="*/ 1608226 h 1608226"/>
              <a:gd name="connsiteX0" fmla="*/ 0 w 2304312"/>
              <a:gd name="connsiteY0" fmla="*/ 1608226 h 1614665"/>
              <a:gd name="connsiteX1" fmla="*/ 366713 w 2304312"/>
              <a:gd name="connsiteY1" fmla="*/ 0 h 1614665"/>
              <a:gd name="connsiteX2" fmla="*/ 1466850 w 2304312"/>
              <a:gd name="connsiteY2" fmla="*/ 0 h 1614665"/>
              <a:gd name="connsiteX3" fmla="*/ 2304312 w 2304312"/>
              <a:gd name="connsiteY3" fmla="*/ 1614665 h 1614665"/>
              <a:gd name="connsiteX4" fmla="*/ 0 w 2304312"/>
              <a:gd name="connsiteY4" fmla="*/ 1608226 h 1614665"/>
              <a:gd name="connsiteX0" fmla="*/ 0 w 4725205"/>
              <a:gd name="connsiteY0" fmla="*/ 5162795 h 5169234"/>
              <a:gd name="connsiteX1" fmla="*/ 366713 w 4725205"/>
              <a:gd name="connsiteY1" fmla="*/ 355456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69378 w 4725205"/>
              <a:gd name="connsiteY1" fmla="*/ 1931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82257 w 4725205"/>
              <a:gd name="connsiteY1" fmla="*/ 1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11557"/>
              <a:gd name="connsiteY0" fmla="*/ 5167345 h 5169234"/>
              <a:gd name="connsiteX1" fmla="*/ 2368609 w 4711557"/>
              <a:gd name="connsiteY1" fmla="*/ 1 h 5169234"/>
              <a:gd name="connsiteX2" fmla="*/ 4711557 w 4711557"/>
              <a:gd name="connsiteY2" fmla="*/ 0 h 5169234"/>
              <a:gd name="connsiteX3" fmla="*/ 2290664 w 4711557"/>
              <a:gd name="connsiteY3" fmla="*/ 5169234 h 5169234"/>
              <a:gd name="connsiteX4" fmla="*/ 0 w 4711557"/>
              <a:gd name="connsiteY4" fmla="*/ 5167345 h 516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1557" h="5169234">
                <a:moveTo>
                  <a:pt x="0" y="5167345"/>
                </a:moveTo>
                <a:lnTo>
                  <a:pt x="2368609" y="1"/>
                </a:lnTo>
                <a:lnTo>
                  <a:pt x="4711557" y="0"/>
                </a:lnTo>
                <a:lnTo>
                  <a:pt x="2290664" y="5169234"/>
                </a:lnTo>
                <a:lnTo>
                  <a:pt x="0" y="5167345"/>
                </a:lnTo>
                <a:close/>
              </a:path>
            </a:pathLst>
          </a:custGeom>
          <a:solidFill>
            <a:srgbClr val="FF5451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solidFill>
                    <a:srgbClr val="FF5451"/>
                  </a:solidFill>
                </a:ln>
                <a:solidFill>
                  <a:srgbClr val="FF5451"/>
                </a:solidFill>
              </a:defRPr>
            </a:lvl4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13728" y="1066801"/>
            <a:ext cx="3562911" cy="350998"/>
          </a:xfrm>
        </p:spPr>
        <p:txBody>
          <a:bodyPr anchor="b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0"/>
          </p:nvPr>
        </p:nvSpPr>
        <p:spPr bwMode="auto">
          <a:xfrm>
            <a:off x="-1" y="0"/>
            <a:ext cx="6115051" cy="51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800" baseline="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3728" y="1447164"/>
            <a:ext cx="3562911" cy="2201545"/>
          </a:xfrm>
        </p:spPr>
        <p:txBody>
          <a:bodyPr anchor="t"/>
          <a:lstStyle>
            <a:lvl1pPr algn="r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419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4"/>
          <p:cNvSpPr>
            <a:spLocks noGrp="1"/>
          </p:cNvSpPr>
          <p:nvPr>
            <p:ph type="body" sz="quarter" idx="13"/>
          </p:nvPr>
        </p:nvSpPr>
        <p:spPr bwMode="auto">
          <a:xfrm flipH="1">
            <a:off x="-14439" y="-5922"/>
            <a:ext cx="5654316" cy="5152775"/>
          </a:xfrm>
          <a:custGeom>
            <a:avLst/>
            <a:gdLst>
              <a:gd name="connsiteX0" fmla="*/ 0 w 2419350"/>
              <a:gd name="connsiteY0" fmla="*/ 5172957 h 5172957"/>
              <a:gd name="connsiteX1" fmla="*/ 604838 w 2419350"/>
              <a:gd name="connsiteY1" fmla="*/ 0 h 5172957"/>
              <a:gd name="connsiteX2" fmla="*/ 1814513 w 2419350"/>
              <a:gd name="connsiteY2" fmla="*/ 0 h 5172957"/>
              <a:gd name="connsiteX3" fmla="*/ 2419350 w 2419350"/>
              <a:gd name="connsiteY3" fmla="*/ 5172957 h 5172957"/>
              <a:gd name="connsiteX4" fmla="*/ 0 w 2419350"/>
              <a:gd name="connsiteY4" fmla="*/ 5172957 h 5172957"/>
              <a:gd name="connsiteX0" fmla="*/ 0 w 2439138"/>
              <a:gd name="connsiteY0" fmla="*/ 5172957 h 5172957"/>
              <a:gd name="connsiteX1" fmla="*/ 604838 w 2439138"/>
              <a:gd name="connsiteY1" fmla="*/ 0 h 5172957"/>
              <a:gd name="connsiteX2" fmla="*/ 2439138 w 2439138"/>
              <a:gd name="connsiteY2" fmla="*/ 6439 h 5172957"/>
              <a:gd name="connsiteX3" fmla="*/ 2419350 w 2439138"/>
              <a:gd name="connsiteY3" fmla="*/ 5172957 h 5172957"/>
              <a:gd name="connsiteX4" fmla="*/ 0 w 2439138"/>
              <a:gd name="connsiteY4" fmla="*/ 5172957 h 5172957"/>
              <a:gd name="connsiteX0" fmla="*/ 3226626 w 5665764"/>
              <a:gd name="connsiteY0" fmla="*/ 5166518 h 5166518"/>
              <a:gd name="connsiteX1" fmla="*/ 0 w 5665764"/>
              <a:gd name="connsiteY1" fmla="*/ 6440 h 5166518"/>
              <a:gd name="connsiteX2" fmla="*/ 5665764 w 5665764"/>
              <a:gd name="connsiteY2" fmla="*/ 0 h 5166518"/>
              <a:gd name="connsiteX3" fmla="*/ 5645976 w 5665764"/>
              <a:gd name="connsiteY3" fmla="*/ 5166518 h 5166518"/>
              <a:gd name="connsiteX4" fmla="*/ 3226626 w 5665764"/>
              <a:gd name="connsiteY4" fmla="*/ 5166518 h 5166518"/>
              <a:gd name="connsiteX0" fmla="*/ 2421696 w 5665764"/>
              <a:gd name="connsiteY0" fmla="*/ 5192275 h 5192275"/>
              <a:gd name="connsiteX1" fmla="*/ 0 w 5665764"/>
              <a:gd name="connsiteY1" fmla="*/ 6440 h 5192275"/>
              <a:gd name="connsiteX2" fmla="*/ 5665764 w 5665764"/>
              <a:gd name="connsiteY2" fmla="*/ 0 h 5192275"/>
              <a:gd name="connsiteX3" fmla="*/ 5645976 w 5665764"/>
              <a:gd name="connsiteY3" fmla="*/ 5166518 h 5192275"/>
              <a:gd name="connsiteX4" fmla="*/ 2421696 w 5665764"/>
              <a:gd name="connsiteY4" fmla="*/ 5192275 h 5192275"/>
              <a:gd name="connsiteX0" fmla="*/ 2421696 w 5665764"/>
              <a:gd name="connsiteY0" fmla="*/ 5183177 h 5183177"/>
              <a:gd name="connsiteX1" fmla="*/ 0 w 5665764"/>
              <a:gd name="connsiteY1" fmla="*/ 6440 h 5183177"/>
              <a:gd name="connsiteX2" fmla="*/ 5665764 w 5665764"/>
              <a:gd name="connsiteY2" fmla="*/ 0 h 5183177"/>
              <a:gd name="connsiteX3" fmla="*/ 5645976 w 5665764"/>
              <a:gd name="connsiteY3" fmla="*/ 5166518 h 5183177"/>
              <a:gd name="connsiteX4" fmla="*/ 2421696 w 5665764"/>
              <a:gd name="connsiteY4" fmla="*/ 5183177 h 5183177"/>
              <a:gd name="connsiteX0" fmla="*/ 2421696 w 5665764"/>
              <a:gd name="connsiteY0" fmla="*/ 5174079 h 5174079"/>
              <a:gd name="connsiteX1" fmla="*/ 0 w 5665764"/>
              <a:gd name="connsiteY1" fmla="*/ 6440 h 5174079"/>
              <a:gd name="connsiteX2" fmla="*/ 5665764 w 5665764"/>
              <a:gd name="connsiteY2" fmla="*/ 0 h 5174079"/>
              <a:gd name="connsiteX3" fmla="*/ 5645976 w 5665764"/>
              <a:gd name="connsiteY3" fmla="*/ 5166518 h 5174079"/>
              <a:gd name="connsiteX4" fmla="*/ 2421696 w 5665764"/>
              <a:gd name="connsiteY4" fmla="*/ 5174079 h 5174079"/>
              <a:gd name="connsiteX0" fmla="*/ 2417147 w 5665764"/>
              <a:gd name="connsiteY0" fmla="*/ 5169530 h 5169530"/>
              <a:gd name="connsiteX1" fmla="*/ 0 w 5665764"/>
              <a:gd name="connsiteY1" fmla="*/ 6440 h 5169530"/>
              <a:gd name="connsiteX2" fmla="*/ 5665764 w 5665764"/>
              <a:gd name="connsiteY2" fmla="*/ 0 h 5169530"/>
              <a:gd name="connsiteX3" fmla="*/ 5645976 w 5665764"/>
              <a:gd name="connsiteY3" fmla="*/ 5166518 h 5169530"/>
              <a:gd name="connsiteX4" fmla="*/ 2417147 w 5665764"/>
              <a:gd name="connsiteY4" fmla="*/ 5169530 h 5169530"/>
              <a:gd name="connsiteX0" fmla="*/ 2417147 w 5652116"/>
              <a:gd name="connsiteY0" fmla="*/ 5164981 h 5164981"/>
              <a:gd name="connsiteX1" fmla="*/ 0 w 5652116"/>
              <a:gd name="connsiteY1" fmla="*/ 1891 h 5164981"/>
              <a:gd name="connsiteX2" fmla="*/ 5652116 w 5652116"/>
              <a:gd name="connsiteY2" fmla="*/ 0 h 5164981"/>
              <a:gd name="connsiteX3" fmla="*/ 5645976 w 5652116"/>
              <a:gd name="connsiteY3" fmla="*/ 5161969 h 5164981"/>
              <a:gd name="connsiteX4" fmla="*/ 2417147 w 5652116"/>
              <a:gd name="connsiteY4" fmla="*/ 5164981 h 5164981"/>
              <a:gd name="connsiteX0" fmla="*/ 2417147 w 5646219"/>
              <a:gd name="connsiteY0" fmla="*/ 5163090 h 5163090"/>
              <a:gd name="connsiteX1" fmla="*/ 0 w 5646219"/>
              <a:gd name="connsiteY1" fmla="*/ 0 h 5163090"/>
              <a:gd name="connsiteX2" fmla="*/ 5638468 w 5646219"/>
              <a:gd name="connsiteY2" fmla="*/ 11757 h 5163090"/>
              <a:gd name="connsiteX3" fmla="*/ 5645976 w 5646219"/>
              <a:gd name="connsiteY3" fmla="*/ 5160078 h 5163090"/>
              <a:gd name="connsiteX4" fmla="*/ 2417147 w 5646219"/>
              <a:gd name="connsiteY4" fmla="*/ 5163090 h 5163090"/>
              <a:gd name="connsiteX0" fmla="*/ 2417147 w 5646219"/>
              <a:gd name="connsiteY0" fmla="*/ 5164981 h 5164981"/>
              <a:gd name="connsiteX1" fmla="*/ 0 w 5646219"/>
              <a:gd name="connsiteY1" fmla="*/ 1891 h 5164981"/>
              <a:gd name="connsiteX2" fmla="*/ 5638468 w 5646219"/>
              <a:gd name="connsiteY2" fmla="*/ 0 h 5164981"/>
              <a:gd name="connsiteX3" fmla="*/ 5645976 w 5646219"/>
              <a:gd name="connsiteY3" fmla="*/ 5161969 h 5164981"/>
              <a:gd name="connsiteX4" fmla="*/ 2417147 w 5646219"/>
              <a:gd name="connsiteY4" fmla="*/ 5164981 h 5164981"/>
              <a:gd name="connsiteX0" fmla="*/ 2417147 w 5641803"/>
              <a:gd name="connsiteY0" fmla="*/ 5164981 h 5164981"/>
              <a:gd name="connsiteX1" fmla="*/ 0 w 5641803"/>
              <a:gd name="connsiteY1" fmla="*/ 1891 h 5164981"/>
              <a:gd name="connsiteX2" fmla="*/ 5638468 w 5641803"/>
              <a:gd name="connsiteY2" fmla="*/ 0 h 5164981"/>
              <a:gd name="connsiteX3" fmla="*/ 5641426 w 5641803"/>
              <a:gd name="connsiteY3" fmla="*/ 5161969 h 5164981"/>
              <a:gd name="connsiteX4" fmla="*/ 2417147 w 5641803"/>
              <a:gd name="connsiteY4" fmla="*/ 5164981 h 5164981"/>
              <a:gd name="connsiteX0" fmla="*/ 2417147 w 5643017"/>
              <a:gd name="connsiteY0" fmla="*/ 5174079 h 5174079"/>
              <a:gd name="connsiteX1" fmla="*/ 0 w 5643017"/>
              <a:gd name="connsiteY1" fmla="*/ 1098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43017"/>
              <a:gd name="connsiteY0" fmla="*/ 5174079 h 5174079"/>
              <a:gd name="connsiteX1" fmla="*/ 0 w 5643017"/>
              <a:gd name="connsiteY1" fmla="*/ 4609 h 5174079"/>
              <a:gd name="connsiteX2" fmla="*/ 5643017 w 5643017"/>
              <a:gd name="connsiteY2" fmla="*/ 0 h 5174079"/>
              <a:gd name="connsiteX3" fmla="*/ 5641426 w 5643017"/>
              <a:gd name="connsiteY3" fmla="*/ 5171067 h 5174079"/>
              <a:gd name="connsiteX4" fmla="*/ 2417147 w 5643017"/>
              <a:gd name="connsiteY4" fmla="*/ 5174079 h 5174079"/>
              <a:gd name="connsiteX0" fmla="*/ 2417147 w 5654316"/>
              <a:gd name="connsiteY0" fmla="*/ 5174079 h 5177448"/>
              <a:gd name="connsiteX1" fmla="*/ 0 w 5654316"/>
              <a:gd name="connsiteY1" fmla="*/ 4609 h 5177448"/>
              <a:gd name="connsiteX2" fmla="*/ 5643017 w 5654316"/>
              <a:gd name="connsiteY2" fmla="*/ 0 h 5177448"/>
              <a:gd name="connsiteX3" fmla="*/ 5654126 w 5654316"/>
              <a:gd name="connsiteY3" fmla="*/ 5177448 h 5177448"/>
              <a:gd name="connsiteX4" fmla="*/ 2417147 w 5654316"/>
              <a:gd name="connsiteY4" fmla="*/ 5174079 h 51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316" h="5177448">
                <a:moveTo>
                  <a:pt x="2417147" y="5174079"/>
                </a:moveTo>
                <a:lnTo>
                  <a:pt x="0" y="4609"/>
                </a:lnTo>
                <a:lnTo>
                  <a:pt x="5643017" y="0"/>
                </a:lnTo>
                <a:cubicBezTo>
                  <a:pt x="5640970" y="1720656"/>
                  <a:pt x="5656173" y="3456792"/>
                  <a:pt x="5654126" y="5177448"/>
                </a:cubicBezTo>
                <a:lnTo>
                  <a:pt x="2417147" y="51740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noFill/>
                </a:ln>
                <a:noFill/>
              </a:defRPr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>
          <a:xfrm flipH="1">
            <a:off x="-14439" y="-4153"/>
            <a:ext cx="4711557" cy="5154092"/>
          </a:xfrm>
          <a:custGeom>
            <a:avLst/>
            <a:gdLst>
              <a:gd name="connsiteX0" fmla="*/ 0 w 1466850"/>
              <a:gd name="connsiteY0" fmla="*/ 1608226 h 1608226"/>
              <a:gd name="connsiteX1" fmla="*/ 366713 w 1466850"/>
              <a:gd name="connsiteY1" fmla="*/ 0 h 1608226"/>
              <a:gd name="connsiteX2" fmla="*/ 1466850 w 1466850"/>
              <a:gd name="connsiteY2" fmla="*/ 0 h 1608226"/>
              <a:gd name="connsiteX3" fmla="*/ 1100138 w 1466850"/>
              <a:gd name="connsiteY3" fmla="*/ 1608226 h 1608226"/>
              <a:gd name="connsiteX4" fmla="*/ 0 w 1466850"/>
              <a:gd name="connsiteY4" fmla="*/ 1608226 h 1608226"/>
              <a:gd name="connsiteX0" fmla="*/ 0 w 2304312"/>
              <a:gd name="connsiteY0" fmla="*/ 1608226 h 1614665"/>
              <a:gd name="connsiteX1" fmla="*/ 366713 w 2304312"/>
              <a:gd name="connsiteY1" fmla="*/ 0 h 1614665"/>
              <a:gd name="connsiteX2" fmla="*/ 1466850 w 2304312"/>
              <a:gd name="connsiteY2" fmla="*/ 0 h 1614665"/>
              <a:gd name="connsiteX3" fmla="*/ 2304312 w 2304312"/>
              <a:gd name="connsiteY3" fmla="*/ 1614665 h 1614665"/>
              <a:gd name="connsiteX4" fmla="*/ 0 w 2304312"/>
              <a:gd name="connsiteY4" fmla="*/ 1608226 h 1614665"/>
              <a:gd name="connsiteX0" fmla="*/ 0 w 4725205"/>
              <a:gd name="connsiteY0" fmla="*/ 5162795 h 5169234"/>
              <a:gd name="connsiteX1" fmla="*/ 366713 w 4725205"/>
              <a:gd name="connsiteY1" fmla="*/ 355456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69378 w 4725205"/>
              <a:gd name="connsiteY1" fmla="*/ 1931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82257 w 4725205"/>
              <a:gd name="connsiteY1" fmla="*/ 1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11557"/>
              <a:gd name="connsiteY0" fmla="*/ 5167345 h 5169234"/>
              <a:gd name="connsiteX1" fmla="*/ 2368609 w 4711557"/>
              <a:gd name="connsiteY1" fmla="*/ 1 h 5169234"/>
              <a:gd name="connsiteX2" fmla="*/ 4711557 w 4711557"/>
              <a:gd name="connsiteY2" fmla="*/ 0 h 5169234"/>
              <a:gd name="connsiteX3" fmla="*/ 2290664 w 4711557"/>
              <a:gd name="connsiteY3" fmla="*/ 5169234 h 5169234"/>
              <a:gd name="connsiteX4" fmla="*/ 0 w 4711557"/>
              <a:gd name="connsiteY4" fmla="*/ 5167345 h 516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1557" h="5169234">
                <a:moveTo>
                  <a:pt x="0" y="5167345"/>
                </a:moveTo>
                <a:lnTo>
                  <a:pt x="2368609" y="1"/>
                </a:lnTo>
                <a:lnTo>
                  <a:pt x="4711557" y="0"/>
                </a:lnTo>
                <a:lnTo>
                  <a:pt x="2290664" y="5169234"/>
                </a:lnTo>
                <a:lnTo>
                  <a:pt x="0" y="5167345"/>
                </a:lnTo>
                <a:close/>
              </a:path>
            </a:pathLst>
          </a:custGeom>
          <a:solidFill>
            <a:srgbClr val="FF5451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noFill/>
                </a:ln>
                <a:noFill/>
              </a:defRPr>
            </a:lvl4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1878" y="1066801"/>
            <a:ext cx="3562911" cy="350998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0"/>
          </p:nvPr>
        </p:nvSpPr>
        <p:spPr bwMode="auto">
          <a:xfrm>
            <a:off x="2711450" y="0"/>
            <a:ext cx="6432551" cy="51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800" baseline="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878" y="1447164"/>
            <a:ext cx="3562911" cy="2201545"/>
          </a:xfrm>
        </p:spPr>
        <p:txBody>
          <a:bodyPr anchor="t"/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871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0"/>
            <a:ext cx="3314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7588" y="2078847"/>
            <a:ext cx="6400800" cy="1487313"/>
          </a:xfrm>
          <a:prstGeom prst="rect">
            <a:avLst/>
          </a:prstGeom>
        </p:spPr>
        <p:txBody>
          <a:bodyPr anchor="t"/>
          <a:lstStyle>
            <a:lvl1pPr>
              <a:defRPr sz="2800">
                <a:solidFill>
                  <a:srgbClr val="262A3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7587" y="1740092"/>
            <a:ext cx="6400800" cy="3387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262A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de-DE" dirty="0"/>
          </a:p>
        </p:txBody>
      </p:sp>
      <p:cxnSp>
        <p:nvCxnSpPr>
          <p:cNvPr id="9" name="Gerade Verbindung 10"/>
          <p:cNvCxnSpPr/>
          <p:nvPr userDrawn="1"/>
        </p:nvCxnSpPr>
        <p:spPr>
          <a:xfrm>
            <a:off x="457200" y="4713670"/>
            <a:ext cx="5731459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9366"/>
            <a:ext cx="54732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0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ormatfü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8468" y="8468"/>
            <a:ext cx="9135532" cy="5135032"/>
          </a:xfrm>
        </p:spPr>
        <p:txBody>
          <a:bodyPr rtlCol="0">
            <a:normAutofit/>
          </a:bodyPr>
          <a:lstStyle/>
          <a:p>
            <a:pPr lvl="0"/>
            <a:r>
              <a:rPr lang="es-ES" noProof="0"/>
              <a:t>Haga clic en el icono para agregar una imagen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0379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093"/>
            <a:ext cx="3428998" cy="144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28" y="0"/>
            <a:ext cx="3524250" cy="515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495" y="2078847"/>
            <a:ext cx="7984797" cy="562753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de-DE" dirty="0"/>
          </a:p>
        </p:txBody>
      </p:sp>
      <p:sp>
        <p:nvSpPr>
          <p:cNvPr id="18" name="Inhaltsplatzhalter 3"/>
          <p:cNvSpPr>
            <a:spLocks noGrp="1"/>
          </p:cNvSpPr>
          <p:nvPr>
            <p:ph sz="half" idx="2"/>
          </p:nvPr>
        </p:nvSpPr>
        <p:spPr>
          <a:xfrm>
            <a:off x="365495" y="2834640"/>
            <a:ext cx="4672172" cy="1847427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66464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34363" cy="75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17134"/>
            <a:ext cx="8234363" cy="2985558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125940"/>
            <a:ext cx="8234363" cy="3777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248790C2-FB8D-4AD1-BFB1-8D82BB9A4283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4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16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234363" cy="75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23492"/>
            <a:ext cx="8234363" cy="3379199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AFCF9BA9-AB08-46E1-A235-3AC71B2FE2C1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32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2 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797"/>
            <a:ext cx="82296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17133"/>
            <a:ext cx="3952240" cy="2977092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139588"/>
            <a:ext cx="8229600" cy="36409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4724400" y="1617133"/>
            <a:ext cx="3962400" cy="2977092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E6F2A070-8A77-484A-BFE7-6B1E5C21564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‹Nº›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5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063625"/>
            <a:ext cx="8229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SUBHEADLINE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84" r:id="rId2"/>
    <p:sldLayoutId id="2147483885" r:id="rId3"/>
    <p:sldLayoutId id="2147483870" r:id="rId4"/>
    <p:sldLayoutId id="2147483877" r:id="rId5"/>
    <p:sldLayoutId id="2147483879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9"/>
          <p:cNvCxnSpPr/>
          <p:nvPr userDrawn="1"/>
        </p:nvCxnSpPr>
        <p:spPr>
          <a:xfrm>
            <a:off x="0" y="155575"/>
            <a:ext cx="457200" cy="0"/>
          </a:xfrm>
          <a:prstGeom prst="line">
            <a:avLst/>
          </a:prstGeom>
          <a:ln w="3175" cmpd="sng">
            <a:solidFill>
              <a:srgbClr val="262A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9366"/>
            <a:ext cx="547323" cy="3240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457200" y="22671"/>
            <a:ext cx="7001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LLM-</a:t>
            </a:r>
            <a:r>
              <a:rPr lang="de-DE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Canonical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 Reference </a:t>
            </a:r>
            <a:r>
              <a:rPr lang="de-DE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 in Academic Texts</a:t>
            </a:r>
            <a:r>
              <a:rPr lang="de-DE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| AII-EEKE 2025</a:t>
            </a:r>
          </a:p>
        </p:txBody>
      </p:sp>
      <p:cxnSp>
        <p:nvCxnSpPr>
          <p:cNvPr id="9" name="Gerade Verbindung 10"/>
          <p:cNvCxnSpPr/>
          <p:nvPr userDrawn="1"/>
        </p:nvCxnSpPr>
        <p:spPr>
          <a:xfrm>
            <a:off x="457200" y="4713670"/>
            <a:ext cx="8229600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1154545" y="4837382"/>
            <a:ext cx="678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</a:t>
            </a:r>
            <a:r>
              <a:rPr lang="de-DE" sz="9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de-DE" sz="9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Leipzig University</a:t>
            </a:r>
          </a:p>
        </p:txBody>
      </p:sp>
    </p:spTree>
    <p:extLst>
      <p:ext uri="{BB962C8B-B14F-4D97-AF65-F5344CB8AC3E}">
        <p14:creationId xmlns:p14="http://schemas.microsoft.com/office/powerpoint/2010/main" val="33928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82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8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ipoll_alberola@informatik.uni-leipzig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urghardt@informatik.uni-leipzig.d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295275" y="1763748"/>
            <a:ext cx="8093075" cy="14859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LLM-</a:t>
            </a:r>
            <a:r>
              <a:rPr lang="de-DE" altLang="de-DE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altLang="de-DE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de-DE" altLang="de-DE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Canonical</a:t>
            </a:r>
            <a:r>
              <a:rPr lang="de-DE" altLang="de-DE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de-DE" altLang="de-DE" cap="none" dirty="0" err="1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de-DE" alt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 in Academic Texts: </a:t>
            </a:r>
            <a:br>
              <a:rPr lang="de-DE" altLang="de-DE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de-DE" altLang="de-DE" cap="none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de-DE" altLang="de-DE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Untertitel 2"/>
          <p:cNvSpPr>
            <a:spLocks noGrp="1"/>
          </p:cNvSpPr>
          <p:nvPr>
            <p:ph type="subTitle" idx="1"/>
          </p:nvPr>
        </p:nvSpPr>
        <p:spPr>
          <a:xfrm>
            <a:off x="4341812" y="552450"/>
            <a:ext cx="4436428" cy="473075"/>
          </a:xfrm>
        </p:spPr>
        <p:txBody>
          <a:bodyPr/>
          <a:lstStyle/>
          <a:p>
            <a:pPr eaLnBrk="1" hangingPunct="1"/>
            <a:r>
              <a:rPr lang="de-DE" alt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Joint Workshop </a:t>
            </a:r>
            <a:r>
              <a:rPr lang="de-DE" altLang="de-DE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 5th AI + </a:t>
            </a:r>
            <a:r>
              <a:rPr lang="de-DE" altLang="de-DE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Informetrics</a:t>
            </a:r>
            <a:r>
              <a:rPr lang="de-DE" alt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altLang="de-DE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 6th </a:t>
            </a:r>
            <a:r>
              <a:rPr lang="de-DE" altLang="de-DE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de-DE" alt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 and Evaluation </a:t>
            </a:r>
            <a:r>
              <a:rPr lang="de-DE" altLang="de-DE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 Knowledge </a:t>
            </a:r>
            <a:r>
              <a:rPr lang="de-DE" altLang="de-DE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de-DE" alt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alt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 Scientific </a:t>
            </a:r>
            <a:r>
              <a:rPr lang="de-DE" altLang="de-DE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de-DE" alt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, AII-EEKE 2025</a:t>
            </a:r>
          </a:p>
        </p:txBody>
      </p:sp>
      <p:pic>
        <p:nvPicPr>
          <p:cNvPr id="3" name="Marcador de posición de imagen 2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B5FF01EE-D63E-2B32-5BE6-0C8F19410F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-3389" r="-838"/>
          <a:stretch>
            <a:fillRect/>
          </a:stretch>
        </p:blipFill>
        <p:spPr>
          <a:xfrm>
            <a:off x="1914497" y="4255686"/>
            <a:ext cx="2427315" cy="517525"/>
          </a:xfrm>
        </p:spPr>
      </p:pic>
      <p:sp>
        <p:nvSpPr>
          <p:cNvPr id="17414" name="Inhaltsplatzhalter 3"/>
          <p:cNvSpPr>
            <a:spLocks noGrp="1"/>
          </p:cNvSpPr>
          <p:nvPr>
            <p:ph sz="half" idx="4294967295"/>
          </p:nvPr>
        </p:nvSpPr>
        <p:spPr>
          <a:xfrm>
            <a:off x="295275" y="3284573"/>
            <a:ext cx="6811378" cy="517525"/>
          </a:xfrm>
        </p:spPr>
        <p:txBody>
          <a:bodyPr/>
          <a:lstStyle/>
          <a:p>
            <a:pPr marL="0" indent="0" eaLnBrk="1" hangingPunct="1"/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Yerevan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Armenia, 23 June, 2025</a:t>
            </a:r>
          </a:p>
          <a:p>
            <a:pPr marL="0" indent="0" eaLnBrk="1" hangingPunct="1"/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Luisa Ripoll-Alberola, Manuel Burghardt</a:t>
            </a:r>
          </a:p>
        </p:txBody>
      </p:sp>
      <p:pic>
        <p:nvPicPr>
          <p:cNvPr id="6" name="Marcador de posición de imagen 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D3F3657-858A-E3C1-BD92-D0E7ECE38C6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 t="-2221" b="10940"/>
          <a:stretch>
            <a:fillRect/>
          </a:stretch>
        </p:blipFill>
        <p:spPr>
          <a:xfrm>
            <a:off x="4341812" y="3760700"/>
            <a:ext cx="1485175" cy="1355725"/>
          </a:xfrm>
        </p:spPr>
      </p:pic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20182876-9E90-18CF-1192-FEAEE09C7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00" y="4338377"/>
            <a:ext cx="1284143" cy="6289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0A1D33-8FE5-FA64-25C3-1EC296462A66}"/>
              </a:ext>
            </a:extLst>
          </p:cNvPr>
          <p:cNvSpPr txBox="1"/>
          <p:nvPr/>
        </p:nvSpPr>
        <p:spPr>
          <a:xfrm>
            <a:off x="1914497" y="4773211"/>
            <a:ext cx="2427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+mn-lt"/>
              </a:rPr>
              <a:t>MSCA Doctoral Networks 2022, </a:t>
            </a:r>
          </a:p>
          <a:p>
            <a:r>
              <a:rPr lang="es-ES" sz="800" dirty="0">
                <a:latin typeface="+mn-lt"/>
              </a:rPr>
              <a:t>Grant </a:t>
            </a:r>
            <a:r>
              <a:rPr lang="es-ES" sz="800" dirty="0" err="1">
                <a:latin typeface="+mn-lt"/>
              </a:rPr>
              <a:t>Agreement</a:t>
            </a:r>
            <a:r>
              <a:rPr lang="es-ES" sz="800" dirty="0">
                <a:latin typeface="+mn-lt"/>
              </a:rPr>
              <a:t> No. 101120349.</a:t>
            </a:r>
            <a:endParaRPr lang="es-DE" sz="8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2274A-23C8-0E94-4155-172A30B5E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2571D255-90AE-5C12-7E92-B049A101EE3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95687" y="1532580"/>
            <a:ext cx="8092705" cy="14873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33225047-27BD-26DC-01BF-FC960F360A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01050" y="4878388"/>
            <a:ext cx="742950" cy="204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B99AE4-140C-4B50-96BA-634E5861AC5D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63AEE5-CB24-B240-9C4C-CA5795B0949D}"/>
              </a:ext>
            </a:extLst>
          </p:cNvPr>
          <p:cNvSpPr txBox="1">
            <a:spLocks/>
          </p:cNvSpPr>
          <p:nvPr/>
        </p:nvSpPr>
        <p:spPr>
          <a:xfrm>
            <a:off x="4829059" y="563965"/>
            <a:ext cx="3225973" cy="561975"/>
          </a:xfrm>
          <a:prstGeom prst="rect">
            <a:avLst/>
          </a:prstGeo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cap="all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>
                <a:ea typeface="+mj-ea"/>
              </a:rPr>
              <a:t>Vielen Dank!</a:t>
            </a:r>
            <a:endParaRPr lang="de-DE" dirty="0">
              <a:ea typeface="+mj-ea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4C493D-DCA5-0E92-760B-E6A0D4056515}"/>
              </a:ext>
            </a:extLst>
          </p:cNvPr>
          <p:cNvSpPr txBox="1">
            <a:spLocks/>
          </p:cNvSpPr>
          <p:nvPr/>
        </p:nvSpPr>
        <p:spPr>
          <a:xfrm>
            <a:off x="4829060" y="1429153"/>
            <a:ext cx="3857740" cy="2457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defRPr sz="1200" kern="1200">
                <a:solidFill>
                  <a:srgbClr val="262A3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1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371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Luisa Ripoll-Alberola</a:t>
            </a:r>
          </a:p>
          <a:p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ripoll_alberola@informatik.uni-leipzig.de</a:t>
            </a: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ORCID 0009-0001-4611-448X</a:t>
            </a:r>
          </a:p>
          <a:p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Manuel Burghardt</a:t>
            </a:r>
          </a:p>
          <a:p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burghardt@informatik.uni-leipzig.de</a:t>
            </a: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ORCID 0000-0003-1354-9089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6102F3-0871-A0EA-DE4B-37EC75224BAB}"/>
              </a:ext>
            </a:extLst>
          </p:cNvPr>
          <p:cNvSpPr txBox="1"/>
          <p:nvPr/>
        </p:nvSpPr>
        <p:spPr>
          <a:xfrm>
            <a:off x="475013" y="2185060"/>
            <a:ext cx="3253839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 eaLnBrk="1" hangingPunct="1">
              <a:spcBef>
                <a:spcPts val="400"/>
              </a:spcBef>
              <a:buClr>
                <a:schemeClr val="accent2"/>
              </a:buClr>
              <a:buFont typeface="Symbol" panose="05050102010706020507" pitchFamily="18" charset="2"/>
              <a:buChar char="-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annotate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JSTOR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corpus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71463" indent="-271463" algn="just" eaLnBrk="1" hangingPunct="1">
              <a:spcBef>
                <a:spcPts val="400"/>
              </a:spcBef>
              <a:buClr>
                <a:schemeClr val="accent2"/>
              </a:buClr>
              <a:buFont typeface="Symbol" panose="05050102010706020507" pitchFamily="18" charset="2"/>
              <a:buChar char="-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9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237A6-BFBC-B2D4-E816-B36B42B82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4AC37789-6AA1-F048-C5B9-DCD6FB29374D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20483" name="Inhaltsplatzhalter 4">
            <a:extLst>
              <a:ext uri="{FF2B5EF4-FFF2-40B4-BE49-F238E27FC236}">
                <a16:creationId xmlns:a16="http://schemas.microsoft.com/office/drawing/2014/main" id="{6EF013A4-EA35-BBC6-08A2-6DD168D2E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624"/>
            <a:ext cx="8234363" cy="3539068"/>
          </a:xfrm>
        </p:spPr>
        <p:txBody>
          <a:bodyPr/>
          <a:lstStyle/>
          <a:p>
            <a:r>
              <a:rPr lang="es-ES" sz="1100" dirty="0"/>
              <a:t>T. </a:t>
            </a:r>
            <a:r>
              <a:rPr lang="es-ES" sz="1100" dirty="0" err="1"/>
              <a:t>Hiltmann</a:t>
            </a:r>
            <a:r>
              <a:rPr lang="es-ES" sz="1100" dirty="0"/>
              <a:t>, M. </a:t>
            </a:r>
            <a:r>
              <a:rPr lang="es-ES" sz="1100" dirty="0" err="1"/>
              <a:t>Dröge</a:t>
            </a:r>
            <a:r>
              <a:rPr lang="es-ES" sz="1100" dirty="0"/>
              <a:t>, N. </a:t>
            </a:r>
            <a:r>
              <a:rPr lang="es-ES" sz="1100" dirty="0" err="1"/>
              <a:t>Dresselhaus</a:t>
            </a:r>
            <a:r>
              <a:rPr lang="es-ES" sz="1100" dirty="0"/>
              <a:t>, T. </a:t>
            </a:r>
            <a:r>
              <a:rPr lang="es-ES" sz="1100" dirty="0" err="1"/>
              <a:t>Grallert</a:t>
            </a:r>
            <a:r>
              <a:rPr lang="es-ES" sz="1100" dirty="0"/>
              <a:t>, M. </a:t>
            </a:r>
            <a:r>
              <a:rPr lang="es-ES" sz="1100" dirty="0" err="1"/>
              <a:t>Althage</a:t>
            </a:r>
            <a:r>
              <a:rPr lang="es-ES" sz="1100" dirty="0"/>
              <a:t>, P. Bayer, S. </a:t>
            </a:r>
            <a:r>
              <a:rPr lang="es-ES" sz="1100" dirty="0" err="1"/>
              <a:t>Eckenstaler</a:t>
            </a:r>
            <a:r>
              <a:rPr lang="es-ES" sz="1100" dirty="0"/>
              <a:t>, K. </a:t>
            </a:r>
            <a:r>
              <a:rPr lang="es-ES" sz="1100" dirty="0" err="1"/>
              <a:t>Mendi</a:t>
            </a:r>
            <a:r>
              <a:rPr lang="es-ES" sz="1100" dirty="0"/>
              <a:t>, J. M. Schmitz, P. Schneider, W. </a:t>
            </a:r>
            <a:r>
              <a:rPr lang="es-ES" sz="1100" dirty="0" err="1"/>
              <a:t>Sczeponik</a:t>
            </a:r>
            <a:r>
              <a:rPr lang="es-ES" sz="1100" dirty="0"/>
              <a:t>, A. </a:t>
            </a:r>
            <a:r>
              <a:rPr lang="es-ES" sz="1100" dirty="0" err="1"/>
              <a:t>Skibba</a:t>
            </a:r>
            <a:r>
              <a:rPr lang="es-ES" sz="1100" dirty="0"/>
              <a:t>, NER4all </a:t>
            </a:r>
            <a:r>
              <a:rPr lang="es-ES" sz="1100" dirty="0" err="1"/>
              <a:t>or</a:t>
            </a:r>
            <a:r>
              <a:rPr lang="es-ES" sz="1100" dirty="0"/>
              <a:t> </a:t>
            </a:r>
            <a:r>
              <a:rPr lang="es-ES" sz="1100" dirty="0" err="1"/>
              <a:t>Context</a:t>
            </a:r>
            <a:r>
              <a:rPr lang="es-ES" sz="1100" dirty="0"/>
              <a:t> </a:t>
            </a:r>
            <a:r>
              <a:rPr lang="es-ES" sz="1100" dirty="0" err="1"/>
              <a:t>is</a:t>
            </a:r>
            <a:r>
              <a:rPr lang="es-ES" sz="1100" dirty="0"/>
              <a:t> </a:t>
            </a:r>
            <a:r>
              <a:rPr lang="es-ES" sz="1100" dirty="0" err="1"/>
              <a:t>All</a:t>
            </a:r>
            <a:r>
              <a:rPr lang="es-ES" sz="1100" dirty="0"/>
              <a:t> </a:t>
            </a:r>
            <a:r>
              <a:rPr lang="es-ES" sz="1100" dirty="0" err="1"/>
              <a:t>You</a:t>
            </a:r>
            <a:r>
              <a:rPr lang="es-ES" sz="1100" dirty="0"/>
              <a:t> </a:t>
            </a:r>
            <a:r>
              <a:rPr lang="es-ES" sz="1100" dirty="0" err="1"/>
              <a:t>Need</a:t>
            </a:r>
            <a:r>
              <a:rPr lang="es-ES" sz="1100" dirty="0"/>
              <a:t>: </a:t>
            </a:r>
            <a:r>
              <a:rPr lang="es-ES" sz="1100" dirty="0" err="1"/>
              <a:t>Using</a:t>
            </a:r>
            <a:r>
              <a:rPr lang="es-ES" sz="1100" dirty="0"/>
              <a:t> </a:t>
            </a:r>
            <a:r>
              <a:rPr lang="es-ES" sz="1100" dirty="0" err="1"/>
              <a:t>LLMs</a:t>
            </a:r>
            <a:r>
              <a:rPr lang="es-ES" sz="1100" dirty="0"/>
              <a:t>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low-effort</a:t>
            </a:r>
            <a:r>
              <a:rPr lang="es-ES" sz="1100" dirty="0"/>
              <a:t>, </a:t>
            </a:r>
            <a:r>
              <a:rPr lang="es-ES" sz="1100" dirty="0" err="1"/>
              <a:t>high</a:t>
            </a:r>
            <a:r>
              <a:rPr lang="es-ES" sz="1100" dirty="0"/>
              <a:t>-performance NER </a:t>
            </a:r>
            <a:r>
              <a:rPr lang="es-ES" sz="1100" dirty="0" err="1"/>
              <a:t>on</a:t>
            </a:r>
            <a:r>
              <a:rPr lang="es-ES" sz="1100" dirty="0"/>
              <a:t> </a:t>
            </a:r>
            <a:r>
              <a:rPr lang="es-ES" sz="1100" dirty="0" err="1"/>
              <a:t>historical</a:t>
            </a:r>
            <a:r>
              <a:rPr lang="es-ES" sz="1100" dirty="0"/>
              <a:t> </a:t>
            </a:r>
            <a:r>
              <a:rPr lang="es-ES" sz="1100" dirty="0" err="1"/>
              <a:t>texts</a:t>
            </a:r>
            <a:r>
              <a:rPr lang="es-ES" sz="1100" dirty="0"/>
              <a:t>. a </a:t>
            </a:r>
            <a:r>
              <a:rPr lang="es-ES" sz="1100" dirty="0" err="1"/>
              <a:t>humanities</a:t>
            </a:r>
            <a:r>
              <a:rPr lang="es-ES" sz="1100" dirty="0"/>
              <a:t> </a:t>
            </a:r>
            <a:r>
              <a:rPr lang="es-ES" sz="1100" dirty="0" err="1"/>
              <a:t>informed</a:t>
            </a:r>
            <a:r>
              <a:rPr lang="es-ES" sz="1100" dirty="0"/>
              <a:t> </a:t>
            </a:r>
            <a:r>
              <a:rPr lang="es-ES" sz="1100" dirty="0" err="1"/>
              <a:t>approach</a:t>
            </a:r>
            <a:r>
              <a:rPr lang="es-ES" sz="1100" dirty="0"/>
              <a:t>, 2025. URL: https://</a:t>
            </a:r>
            <a:r>
              <a:rPr lang="es-ES" sz="1100" dirty="0" err="1"/>
              <a:t>arxiv.org</a:t>
            </a:r>
            <a:r>
              <a:rPr lang="es-ES" sz="1100" dirty="0"/>
              <a:t>/</a:t>
            </a:r>
            <a:r>
              <a:rPr lang="es-ES" sz="1100" dirty="0" err="1"/>
              <a:t>abs</a:t>
            </a:r>
            <a:r>
              <a:rPr lang="es-ES" sz="1100" dirty="0"/>
              <a:t>/2502.04351. arXiv:2502.04351. </a:t>
            </a:r>
          </a:p>
          <a:p>
            <a:r>
              <a:rPr lang="es-ES" sz="1100" dirty="0"/>
              <a:t>J. Luhmann, M. </a:t>
            </a:r>
            <a:r>
              <a:rPr lang="es-ES" sz="1100" dirty="0" err="1"/>
              <a:t>Burghardt</a:t>
            </a:r>
            <a:r>
              <a:rPr lang="es-ES" sz="1100" dirty="0"/>
              <a:t>, Digital </a:t>
            </a:r>
            <a:r>
              <a:rPr lang="es-ES" sz="1100" dirty="0" err="1"/>
              <a:t>humanities</a:t>
            </a:r>
            <a:r>
              <a:rPr lang="es-ES" sz="1100" dirty="0"/>
              <a:t>—A discipline in </a:t>
            </a:r>
            <a:r>
              <a:rPr lang="es-ES" sz="1100" dirty="0" err="1"/>
              <a:t>its</a:t>
            </a:r>
            <a:r>
              <a:rPr lang="es-ES" sz="1100" dirty="0"/>
              <a:t> </a:t>
            </a:r>
            <a:r>
              <a:rPr lang="es-ES" sz="1100" dirty="0" err="1"/>
              <a:t>own</a:t>
            </a:r>
            <a:r>
              <a:rPr lang="es-ES" sz="1100" dirty="0"/>
              <a:t> </a:t>
            </a:r>
            <a:r>
              <a:rPr lang="es-ES" sz="1100" dirty="0" err="1"/>
              <a:t>right</a:t>
            </a:r>
            <a:r>
              <a:rPr lang="es-ES" sz="1100" dirty="0"/>
              <a:t>? </a:t>
            </a:r>
            <a:r>
              <a:rPr lang="es-ES" sz="1100" dirty="0" err="1"/>
              <a:t>An</a:t>
            </a:r>
            <a:r>
              <a:rPr lang="es-ES" sz="1100" dirty="0"/>
              <a:t> </a:t>
            </a:r>
            <a:r>
              <a:rPr lang="es-ES" sz="1100" dirty="0" err="1"/>
              <a:t>analysis</a:t>
            </a:r>
            <a:r>
              <a:rPr lang="es-ES" sz="1100" dirty="0"/>
              <a:t> </a:t>
            </a:r>
            <a:r>
              <a:rPr lang="es-ES" sz="1100" dirty="0" err="1"/>
              <a:t>of</a:t>
            </a:r>
            <a:r>
              <a:rPr lang="es-ES" sz="1100" dirty="0"/>
              <a:t> </a:t>
            </a:r>
            <a:r>
              <a:rPr lang="es-ES" sz="1100" dirty="0" err="1"/>
              <a:t>the</a:t>
            </a:r>
            <a:r>
              <a:rPr lang="es-ES" sz="1100" dirty="0"/>
              <a:t> role and position </a:t>
            </a:r>
            <a:r>
              <a:rPr lang="es-ES" sz="1100" dirty="0" err="1"/>
              <a:t>of</a:t>
            </a:r>
            <a:r>
              <a:rPr lang="es-ES" sz="1100" dirty="0"/>
              <a:t> digital </a:t>
            </a:r>
            <a:r>
              <a:rPr lang="es-ES" sz="1100" dirty="0" err="1"/>
              <a:t>humanities</a:t>
            </a:r>
            <a:r>
              <a:rPr lang="es-ES" sz="1100" dirty="0"/>
              <a:t> in </a:t>
            </a:r>
            <a:r>
              <a:rPr lang="es-ES" sz="1100" dirty="0" err="1"/>
              <a:t>the</a:t>
            </a:r>
            <a:r>
              <a:rPr lang="es-ES" sz="1100" dirty="0"/>
              <a:t> </a:t>
            </a:r>
            <a:r>
              <a:rPr lang="es-ES" sz="1100" dirty="0" err="1"/>
              <a:t>academic</a:t>
            </a:r>
            <a:r>
              <a:rPr lang="es-ES" sz="1100" dirty="0"/>
              <a:t> </a:t>
            </a:r>
            <a:r>
              <a:rPr lang="es-ES" sz="1100" dirty="0" err="1"/>
              <a:t>landscape</a:t>
            </a:r>
            <a:r>
              <a:rPr lang="es-ES" sz="1100" dirty="0"/>
              <a:t>, </a:t>
            </a:r>
            <a:r>
              <a:rPr lang="es-ES" sz="1100" dirty="0" err="1"/>
              <a:t>Journal</a:t>
            </a:r>
            <a:r>
              <a:rPr lang="es-ES" sz="1100" dirty="0"/>
              <a:t> </a:t>
            </a:r>
            <a:r>
              <a:rPr lang="es-ES" sz="1100" dirty="0" err="1"/>
              <a:t>of</a:t>
            </a:r>
            <a:r>
              <a:rPr lang="es-ES" sz="1100" dirty="0"/>
              <a:t> </a:t>
            </a:r>
            <a:r>
              <a:rPr lang="es-ES" sz="1100" dirty="0" err="1"/>
              <a:t>the</a:t>
            </a:r>
            <a:r>
              <a:rPr lang="es-ES" sz="1100" dirty="0"/>
              <a:t> </a:t>
            </a:r>
            <a:r>
              <a:rPr lang="es-ES" sz="1100" dirty="0" err="1"/>
              <a:t>Association</a:t>
            </a:r>
            <a:r>
              <a:rPr lang="es-ES" sz="1100" dirty="0"/>
              <a:t>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Information</a:t>
            </a:r>
            <a:r>
              <a:rPr lang="es-ES" sz="1100" dirty="0"/>
              <a:t> </a:t>
            </a:r>
            <a:r>
              <a:rPr lang="es-ES" sz="1100" dirty="0" err="1"/>
              <a:t>Science</a:t>
            </a:r>
            <a:r>
              <a:rPr lang="es-ES" sz="1100" dirty="0"/>
              <a:t> and </a:t>
            </a:r>
            <a:r>
              <a:rPr lang="es-ES" sz="1100" dirty="0" err="1"/>
              <a:t>Technology</a:t>
            </a:r>
            <a:r>
              <a:rPr lang="es-ES" sz="1100" dirty="0"/>
              <a:t> 73 (2022) 148–171. doi:10.1002/asi.24533. </a:t>
            </a:r>
          </a:p>
          <a:p>
            <a:r>
              <a:rPr lang="es-ES" sz="1100" dirty="0"/>
              <a:t>S. </a:t>
            </a:r>
            <a:r>
              <a:rPr lang="es-ES" sz="1100" dirty="0" err="1"/>
              <a:t>Najem</a:t>
            </a:r>
            <a:r>
              <a:rPr lang="es-ES" sz="1100" dirty="0"/>
              <a:t>-Meyer, F. Kaplan, M. </a:t>
            </a:r>
            <a:r>
              <a:rPr lang="es-ES" sz="1100" dirty="0" err="1"/>
              <a:t>Romanello</a:t>
            </a:r>
            <a:r>
              <a:rPr lang="es-ES" sz="1100" dirty="0"/>
              <a:t>, </a:t>
            </a:r>
            <a:r>
              <a:rPr lang="es-ES" sz="1100" dirty="0" err="1"/>
              <a:t>Don’t</a:t>
            </a:r>
            <a:r>
              <a:rPr lang="es-ES" sz="1100" dirty="0"/>
              <a:t> stop </a:t>
            </a:r>
            <a:r>
              <a:rPr lang="es-ES" sz="1100" dirty="0" err="1"/>
              <a:t>pretraining</a:t>
            </a:r>
            <a:r>
              <a:rPr lang="es-ES" sz="1100" dirty="0"/>
              <a:t>! </a:t>
            </a:r>
            <a:r>
              <a:rPr lang="es-ES" sz="1100" dirty="0" err="1"/>
              <a:t>efficiently</a:t>
            </a:r>
            <a:r>
              <a:rPr lang="es-ES" sz="1100" dirty="0"/>
              <a:t> </a:t>
            </a:r>
            <a:r>
              <a:rPr lang="es-ES" sz="1100" dirty="0" err="1"/>
              <a:t>building</a:t>
            </a:r>
            <a:r>
              <a:rPr lang="es-ES" sz="1100" dirty="0"/>
              <a:t> </a:t>
            </a:r>
            <a:r>
              <a:rPr lang="es-ES" sz="1100" dirty="0" err="1"/>
              <a:t>specialised</a:t>
            </a:r>
            <a:r>
              <a:rPr lang="es-ES" sz="1100" dirty="0"/>
              <a:t> </a:t>
            </a:r>
            <a:r>
              <a:rPr lang="es-ES" sz="1100" dirty="0" err="1"/>
              <a:t>language</a:t>
            </a:r>
            <a:r>
              <a:rPr lang="es-ES" sz="1100" dirty="0"/>
              <a:t> </a:t>
            </a:r>
            <a:r>
              <a:rPr lang="es-ES" sz="1100" dirty="0" err="1"/>
              <a:t>models</a:t>
            </a:r>
            <a:r>
              <a:rPr lang="es-ES" sz="1100" dirty="0"/>
              <a:t> in </a:t>
            </a:r>
            <a:r>
              <a:rPr lang="es-ES" sz="1100" dirty="0" err="1"/>
              <a:t>resource-constrained</a:t>
            </a:r>
            <a:r>
              <a:rPr lang="es-ES" sz="1100" dirty="0"/>
              <a:t> </a:t>
            </a:r>
            <a:r>
              <a:rPr lang="es-ES" sz="1100" dirty="0" err="1"/>
              <a:t>settings</a:t>
            </a:r>
            <a:r>
              <a:rPr lang="es-ES" sz="1100" dirty="0"/>
              <a:t>., in: A. </a:t>
            </a:r>
            <a:r>
              <a:rPr lang="es-ES" sz="1100" dirty="0" err="1"/>
              <a:t>Kazantseva</a:t>
            </a:r>
            <a:r>
              <a:rPr lang="es-ES" sz="1100" dirty="0"/>
              <a:t>, S. </a:t>
            </a:r>
            <a:r>
              <a:rPr lang="es-ES" sz="1100" dirty="0" err="1"/>
              <a:t>Szpakowicz</a:t>
            </a:r>
            <a:r>
              <a:rPr lang="es-ES" sz="1100" dirty="0"/>
              <a:t>, S. </a:t>
            </a:r>
            <a:r>
              <a:rPr lang="es-ES" sz="1100" dirty="0" err="1"/>
              <a:t>Degaetano-Ortlieb</a:t>
            </a:r>
            <a:r>
              <a:rPr lang="es-ES" sz="1100" dirty="0"/>
              <a:t>, Y. </a:t>
            </a:r>
            <a:r>
              <a:rPr lang="es-ES" sz="1100" dirty="0" err="1"/>
              <a:t>Bizzoni</a:t>
            </a:r>
            <a:r>
              <a:rPr lang="es-ES" sz="1100" dirty="0"/>
              <a:t>, J. Pagel (Eds.), </a:t>
            </a:r>
            <a:r>
              <a:rPr lang="es-ES" sz="1100" dirty="0" err="1"/>
              <a:t>Proceedings</a:t>
            </a:r>
            <a:r>
              <a:rPr lang="es-ES" sz="1100" dirty="0"/>
              <a:t> </a:t>
            </a:r>
            <a:r>
              <a:rPr lang="es-ES" sz="1100" dirty="0" err="1"/>
              <a:t>of</a:t>
            </a:r>
            <a:r>
              <a:rPr lang="es-ES" sz="1100" dirty="0"/>
              <a:t> </a:t>
            </a:r>
            <a:r>
              <a:rPr lang="es-ES" sz="1100" dirty="0" err="1"/>
              <a:t>the</a:t>
            </a:r>
            <a:r>
              <a:rPr lang="es-ES" sz="1100" dirty="0"/>
              <a:t> 9th </a:t>
            </a:r>
            <a:r>
              <a:rPr lang="es-ES" sz="1100" dirty="0" err="1"/>
              <a:t>Joint</a:t>
            </a:r>
            <a:r>
              <a:rPr lang="es-ES" sz="1100" dirty="0"/>
              <a:t> SIGHUM Workshop </a:t>
            </a:r>
            <a:r>
              <a:rPr lang="es-ES" sz="1100" dirty="0" err="1"/>
              <a:t>on</a:t>
            </a:r>
            <a:r>
              <a:rPr lang="es-ES" sz="1100" dirty="0"/>
              <a:t> </a:t>
            </a:r>
            <a:r>
              <a:rPr lang="es-ES" sz="1100" dirty="0" err="1"/>
              <a:t>Computational</a:t>
            </a:r>
            <a:r>
              <a:rPr lang="es-ES" sz="1100" dirty="0"/>
              <a:t> </a:t>
            </a:r>
            <a:r>
              <a:rPr lang="es-ES" sz="1100" dirty="0" err="1"/>
              <a:t>Linguistics</a:t>
            </a:r>
            <a:r>
              <a:rPr lang="es-ES" sz="1100" dirty="0"/>
              <a:t> </a:t>
            </a:r>
            <a:r>
              <a:rPr lang="es-ES" sz="1100" dirty="0" err="1"/>
              <a:t>for</a:t>
            </a:r>
            <a:r>
              <a:rPr lang="es-ES" sz="1100" dirty="0"/>
              <a:t> Cultural </a:t>
            </a:r>
            <a:r>
              <a:rPr lang="es-ES" sz="1100" dirty="0" err="1"/>
              <a:t>Heritage</a:t>
            </a:r>
            <a:r>
              <a:rPr lang="es-ES" sz="1100" dirty="0"/>
              <a:t>, Social </a:t>
            </a:r>
            <a:r>
              <a:rPr lang="es-ES" sz="1100" dirty="0" err="1"/>
              <a:t>Sciences</a:t>
            </a:r>
            <a:r>
              <a:rPr lang="es-ES" sz="1100" dirty="0"/>
              <a:t>, </a:t>
            </a:r>
            <a:r>
              <a:rPr lang="es-ES" sz="1100" dirty="0" err="1"/>
              <a:t>Humanities</a:t>
            </a:r>
            <a:r>
              <a:rPr lang="es-ES" sz="1100" dirty="0"/>
              <a:t> and </a:t>
            </a:r>
            <a:r>
              <a:rPr lang="es-ES" sz="1100" dirty="0" err="1"/>
              <a:t>Literature</a:t>
            </a:r>
            <a:r>
              <a:rPr lang="es-ES" sz="1100" dirty="0"/>
              <a:t> (</a:t>
            </a:r>
            <a:r>
              <a:rPr lang="es-ES" sz="1100" dirty="0" err="1"/>
              <a:t>LaTeCH-CLfL</a:t>
            </a:r>
            <a:r>
              <a:rPr lang="es-ES" sz="1100" dirty="0"/>
              <a:t> 2025), </a:t>
            </a:r>
            <a:r>
              <a:rPr lang="es-ES" sz="1100" dirty="0" err="1"/>
              <a:t>Association</a:t>
            </a:r>
            <a:r>
              <a:rPr lang="es-ES" sz="1100" dirty="0"/>
              <a:t>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Computational</a:t>
            </a:r>
            <a:r>
              <a:rPr lang="es-ES" sz="1100" dirty="0"/>
              <a:t> </a:t>
            </a:r>
            <a:r>
              <a:rPr lang="es-ES" sz="1100" dirty="0" err="1"/>
              <a:t>Linguistics</a:t>
            </a:r>
            <a:r>
              <a:rPr lang="es-ES" sz="1100" dirty="0"/>
              <a:t>, Albuquerque, New </a:t>
            </a:r>
            <a:r>
              <a:rPr lang="es-ES" sz="1100" dirty="0" err="1"/>
              <a:t>Mexico</a:t>
            </a:r>
            <a:r>
              <a:rPr lang="es-ES" sz="1100" dirty="0"/>
              <a:t>, 2025, pp. 252–260. doi:10.18653/ v1/2025.latechclfl-1.22. </a:t>
            </a:r>
          </a:p>
          <a:p>
            <a:r>
              <a:rPr lang="es-ES" sz="1100" dirty="0"/>
              <a:t>L. Ripoll-Alberola, L. </a:t>
            </a:r>
            <a:r>
              <a:rPr lang="es-ES" sz="1100" dirty="0" err="1"/>
              <a:t>D’Addario</a:t>
            </a:r>
            <a:r>
              <a:rPr lang="es-ES" sz="1100" dirty="0"/>
              <a:t>, M. </a:t>
            </a:r>
            <a:r>
              <a:rPr lang="es-ES" sz="1100" dirty="0" err="1"/>
              <a:t>Burghardt</a:t>
            </a:r>
            <a:r>
              <a:rPr lang="es-ES" sz="1100" dirty="0"/>
              <a:t>, M. Berti, M. </a:t>
            </a:r>
            <a:r>
              <a:rPr lang="es-ES" sz="1100" dirty="0" err="1"/>
              <a:t>Depauw</a:t>
            </a:r>
            <a:r>
              <a:rPr lang="es-ES" sz="1100" dirty="0"/>
              <a:t>, </a:t>
            </a:r>
            <a:r>
              <a:rPr lang="es-ES" sz="1100" dirty="0" err="1"/>
              <a:t>Tracing</a:t>
            </a:r>
            <a:r>
              <a:rPr lang="es-ES" sz="1100" dirty="0"/>
              <a:t> </a:t>
            </a:r>
            <a:r>
              <a:rPr lang="es-ES" sz="1100" dirty="0" err="1"/>
              <a:t>antiquity</a:t>
            </a:r>
            <a:r>
              <a:rPr lang="es-ES" sz="1100" dirty="0"/>
              <a:t>: </a:t>
            </a:r>
            <a:r>
              <a:rPr lang="es-ES" sz="1100" dirty="0" err="1"/>
              <a:t>References</a:t>
            </a:r>
            <a:r>
              <a:rPr lang="es-ES" sz="1100" dirty="0"/>
              <a:t> </a:t>
            </a:r>
            <a:r>
              <a:rPr lang="es-ES" sz="1100" dirty="0" err="1"/>
              <a:t>to</a:t>
            </a:r>
            <a:r>
              <a:rPr lang="es-ES" sz="1100" dirty="0"/>
              <a:t> Greco-</a:t>
            </a:r>
            <a:r>
              <a:rPr lang="es-ES" sz="1100" dirty="0" err="1"/>
              <a:t>Roman</a:t>
            </a:r>
            <a:r>
              <a:rPr lang="es-ES" sz="1100" dirty="0"/>
              <a:t> </a:t>
            </a:r>
            <a:r>
              <a:rPr lang="es-ES" sz="1100" dirty="0" err="1"/>
              <a:t>authors</a:t>
            </a:r>
            <a:r>
              <a:rPr lang="es-ES" sz="1100" dirty="0"/>
              <a:t> in </a:t>
            </a:r>
            <a:r>
              <a:rPr lang="es-ES" sz="1100" dirty="0" err="1"/>
              <a:t>modern</a:t>
            </a:r>
            <a:r>
              <a:rPr lang="es-ES" sz="1100" dirty="0"/>
              <a:t> </a:t>
            </a:r>
            <a:r>
              <a:rPr lang="es-ES" sz="1100" dirty="0" err="1"/>
              <a:t>academic</a:t>
            </a:r>
            <a:r>
              <a:rPr lang="es-ES" sz="1100" dirty="0"/>
              <a:t> </a:t>
            </a:r>
            <a:r>
              <a:rPr lang="es-ES" sz="1100" dirty="0" err="1"/>
              <a:t>discourse</a:t>
            </a:r>
            <a:r>
              <a:rPr lang="es-ES" sz="1100" dirty="0"/>
              <a:t>, in: Digital </a:t>
            </a:r>
            <a:r>
              <a:rPr lang="es-ES" sz="1100" dirty="0" err="1"/>
              <a:t>Humanities</a:t>
            </a:r>
            <a:r>
              <a:rPr lang="es-ES" sz="1100" dirty="0"/>
              <a:t>: Book </a:t>
            </a:r>
            <a:r>
              <a:rPr lang="es-ES" sz="1100" dirty="0" err="1"/>
              <a:t>of</a:t>
            </a:r>
            <a:r>
              <a:rPr lang="es-ES" sz="1100" dirty="0"/>
              <a:t> </a:t>
            </a:r>
            <a:r>
              <a:rPr lang="es-ES" sz="1100" dirty="0" err="1"/>
              <a:t>Abstracts</a:t>
            </a:r>
            <a:r>
              <a:rPr lang="es-ES" sz="1100" dirty="0"/>
              <a:t>, 2025. [</a:t>
            </a:r>
            <a:r>
              <a:rPr lang="es-ES" sz="1100" dirty="0" err="1"/>
              <a:t>forthcoming</a:t>
            </a:r>
            <a:r>
              <a:rPr lang="es-ES" sz="1100" dirty="0"/>
              <a:t>]. </a:t>
            </a:r>
          </a:p>
          <a:p>
            <a:r>
              <a:rPr lang="es-ES" sz="1100" dirty="0"/>
              <a:t>M. </a:t>
            </a:r>
            <a:r>
              <a:rPr lang="es-ES" sz="1100" dirty="0" err="1"/>
              <a:t>Romanello</a:t>
            </a:r>
            <a:r>
              <a:rPr lang="es-ES" sz="1100" dirty="0"/>
              <a:t>, S. </a:t>
            </a:r>
            <a:r>
              <a:rPr lang="es-ES" sz="1100" dirty="0" err="1"/>
              <a:t>Najem</a:t>
            </a:r>
            <a:r>
              <a:rPr lang="es-ES" sz="1100" dirty="0"/>
              <a:t>-Meyer, A </a:t>
            </a:r>
            <a:r>
              <a:rPr lang="es-ES" sz="1100" dirty="0" err="1"/>
              <a:t>named</a:t>
            </a:r>
            <a:r>
              <a:rPr lang="es-ES" sz="1100" dirty="0"/>
              <a:t> </a:t>
            </a:r>
            <a:r>
              <a:rPr lang="es-ES" sz="1100" dirty="0" err="1"/>
              <a:t>entity-annotated</a:t>
            </a:r>
            <a:r>
              <a:rPr lang="es-ES" sz="1100" dirty="0"/>
              <a:t> corpus </a:t>
            </a:r>
            <a:r>
              <a:rPr lang="es-ES" sz="1100" dirty="0" err="1"/>
              <a:t>of</a:t>
            </a:r>
            <a:r>
              <a:rPr lang="es-ES" sz="1100" dirty="0"/>
              <a:t> 19th </a:t>
            </a:r>
            <a:r>
              <a:rPr lang="es-ES" sz="1100" dirty="0" err="1"/>
              <a:t>century</a:t>
            </a:r>
            <a:r>
              <a:rPr lang="es-ES" sz="1100" dirty="0"/>
              <a:t> </a:t>
            </a:r>
            <a:r>
              <a:rPr lang="es-ES" sz="1100" dirty="0" err="1"/>
              <a:t>classical</a:t>
            </a:r>
            <a:r>
              <a:rPr lang="es-ES" sz="1100" dirty="0"/>
              <a:t> </a:t>
            </a:r>
            <a:r>
              <a:rPr lang="es-ES" sz="1100" dirty="0" err="1"/>
              <a:t>commentaries</a:t>
            </a:r>
            <a:r>
              <a:rPr lang="es-ES" sz="1100" dirty="0"/>
              <a:t>, </a:t>
            </a:r>
            <a:r>
              <a:rPr lang="es-ES" sz="1100" dirty="0" err="1"/>
              <a:t>Journal</a:t>
            </a:r>
            <a:r>
              <a:rPr lang="es-ES" sz="1100" dirty="0"/>
              <a:t> </a:t>
            </a:r>
            <a:r>
              <a:rPr lang="es-ES" sz="1100" dirty="0" err="1"/>
              <a:t>of</a:t>
            </a:r>
            <a:r>
              <a:rPr lang="es-ES" sz="1100" dirty="0"/>
              <a:t> Open </a:t>
            </a:r>
            <a:r>
              <a:rPr lang="es-ES" sz="1100" dirty="0" err="1"/>
              <a:t>Humanities</a:t>
            </a:r>
            <a:r>
              <a:rPr lang="es-ES" sz="1100" dirty="0"/>
              <a:t> Data (2024). doi:10.5334/johd.150. </a:t>
            </a:r>
          </a:p>
          <a:p>
            <a:r>
              <a:rPr lang="es-ES" sz="1100" dirty="0"/>
              <a:t>H. T. H. Tran, C.-E. </a:t>
            </a:r>
            <a:r>
              <a:rPr lang="es-ES" sz="1100" dirty="0" err="1"/>
              <a:t>González-Gallardo</a:t>
            </a:r>
            <a:r>
              <a:rPr lang="es-ES" sz="1100" dirty="0"/>
              <a:t>, J. Delaunay, A. Doucet, S. Pollak, </a:t>
            </a:r>
            <a:r>
              <a:rPr lang="es-ES" sz="1100" dirty="0" err="1"/>
              <a:t>Is</a:t>
            </a:r>
            <a:r>
              <a:rPr lang="es-ES" sz="1100" dirty="0"/>
              <a:t> </a:t>
            </a:r>
            <a:r>
              <a:rPr lang="es-ES" sz="1100" dirty="0" err="1"/>
              <a:t>Prompting</a:t>
            </a:r>
            <a:r>
              <a:rPr lang="es-ES" sz="1100" dirty="0"/>
              <a:t> </a:t>
            </a:r>
            <a:r>
              <a:rPr lang="es-ES" sz="1100" dirty="0" err="1"/>
              <a:t>What</a:t>
            </a:r>
            <a:r>
              <a:rPr lang="es-ES" sz="1100" dirty="0"/>
              <a:t> </a:t>
            </a:r>
            <a:r>
              <a:rPr lang="es-ES" sz="1100" dirty="0" err="1"/>
              <a:t>Term</a:t>
            </a:r>
            <a:r>
              <a:rPr lang="es-ES" sz="1100" dirty="0"/>
              <a:t> </a:t>
            </a:r>
            <a:r>
              <a:rPr lang="es-ES" sz="1100" dirty="0" err="1"/>
              <a:t>Extraction</a:t>
            </a:r>
            <a:r>
              <a:rPr lang="es-ES" sz="1100" dirty="0"/>
              <a:t> </a:t>
            </a:r>
            <a:r>
              <a:rPr lang="es-ES" sz="1100" dirty="0" err="1"/>
              <a:t>Needs</a:t>
            </a:r>
            <a:r>
              <a:rPr lang="es-ES" sz="1100" dirty="0"/>
              <a:t>?, </a:t>
            </a:r>
            <a:r>
              <a:rPr lang="es-ES" sz="1100" dirty="0" err="1"/>
              <a:t>volume</a:t>
            </a:r>
            <a:r>
              <a:rPr lang="es-ES" sz="1100" dirty="0"/>
              <a:t> 15048 </a:t>
            </a:r>
            <a:r>
              <a:rPr lang="es-ES" sz="1100" dirty="0" err="1"/>
              <a:t>of</a:t>
            </a:r>
            <a:r>
              <a:rPr lang="es-ES" sz="1100" dirty="0"/>
              <a:t> </a:t>
            </a:r>
            <a:r>
              <a:rPr lang="es-ES" sz="1100" dirty="0" err="1"/>
              <a:t>Lecture</a:t>
            </a:r>
            <a:r>
              <a:rPr lang="es-ES" sz="1100" dirty="0"/>
              <a:t> Notes in </a:t>
            </a:r>
            <a:r>
              <a:rPr lang="es-ES" sz="1100" dirty="0" err="1"/>
              <a:t>Computer</a:t>
            </a:r>
            <a:r>
              <a:rPr lang="es-ES" sz="1100" dirty="0"/>
              <a:t> </a:t>
            </a:r>
            <a:r>
              <a:rPr lang="es-ES" sz="1100" dirty="0" err="1"/>
              <a:t>Science</a:t>
            </a:r>
            <a:r>
              <a:rPr lang="es-ES" sz="1100" dirty="0"/>
              <a:t>, Springer </a:t>
            </a:r>
            <a:r>
              <a:rPr lang="es-ES" sz="1100" dirty="0" err="1"/>
              <a:t>Nature</a:t>
            </a:r>
            <a:r>
              <a:rPr lang="es-ES" sz="1100" dirty="0"/>
              <a:t> </a:t>
            </a:r>
            <a:r>
              <a:rPr lang="es-ES" sz="1100" dirty="0" err="1"/>
              <a:t>Switzerland</a:t>
            </a:r>
            <a:r>
              <a:rPr lang="es-ES" sz="1100" dirty="0"/>
              <a:t>, Cham, 2024, p. 17–29. URL: https://link. </a:t>
            </a:r>
            <a:r>
              <a:rPr lang="es-ES" sz="1100" dirty="0" err="1"/>
              <a:t>springer.com</a:t>
            </a:r>
            <a:r>
              <a:rPr lang="es-ES" sz="1100" dirty="0"/>
              <a:t>/10.1007/978-3-031-70563-2_2. doi:10. 1007/978-3-031-70563-2_2. </a:t>
            </a:r>
          </a:p>
          <a:p>
            <a:r>
              <a:rPr lang="es-ES" sz="1100" dirty="0"/>
              <a:t>S. Wang, X. </a:t>
            </a:r>
            <a:r>
              <a:rPr lang="es-ES" sz="1100" dirty="0" err="1"/>
              <a:t>Sun</a:t>
            </a:r>
            <a:r>
              <a:rPr lang="es-ES" sz="1100" dirty="0"/>
              <a:t>, X. Li, R. </a:t>
            </a:r>
            <a:r>
              <a:rPr lang="es-ES" sz="1100" dirty="0" err="1"/>
              <a:t>Ouyang</a:t>
            </a:r>
            <a:r>
              <a:rPr lang="es-ES" sz="1100" dirty="0"/>
              <a:t>, F. Wu, T. Zhang, J. Li, G. Wang, GPT-NER: </a:t>
            </a:r>
            <a:r>
              <a:rPr lang="es-ES" sz="1100" dirty="0" err="1"/>
              <a:t>Named</a:t>
            </a:r>
            <a:r>
              <a:rPr lang="es-ES" sz="1100" dirty="0"/>
              <a:t> </a:t>
            </a:r>
            <a:r>
              <a:rPr lang="es-ES" sz="1100" dirty="0" err="1"/>
              <a:t>Entity</a:t>
            </a:r>
            <a:r>
              <a:rPr lang="es-ES" sz="1100" dirty="0"/>
              <a:t> </a:t>
            </a:r>
            <a:r>
              <a:rPr lang="es-ES" sz="1100" dirty="0" err="1"/>
              <a:t>Recognition</a:t>
            </a:r>
            <a:r>
              <a:rPr lang="es-ES" sz="1100" dirty="0"/>
              <a:t> </a:t>
            </a:r>
            <a:r>
              <a:rPr lang="es-ES" sz="1100" dirty="0" err="1"/>
              <a:t>via</a:t>
            </a:r>
            <a:r>
              <a:rPr lang="es-ES" sz="1100" dirty="0"/>
              <a:t> </a:t>
            </a:r>
            <a:r>
              <a:rPr lang="es-ES" sz="1100" dirty="0" err="1"/>
              <a:t>Large</a:t>
            </a:r>
            <a:r>
              <a:rPr lang="es-ES" sz="1100" dirty="0"/>
              <a:t> </a:t>
            </a:r>
            <a:r>
              <a:rPr lang="es-ES" sz="1100" dirty="0" err="1"/>
              <a:t>Language</a:t>
            </a:r>
            <a:r>
              <a:rPr lang="es-ES" sz="1100" dirty="0"/>
              <a:t> </a:t>
            </a:r>
            <a:r>
              <a:rPr lang="es-ES" sz="1100" dirty="0" err="1"/>
              <a:t>Models</a:t>
            </a:r>
            <a:r>
              <a:rPr lang="es-ES" sz="1100" dirty="0"/>
              <a:t>, 2023. URL: https:// </a:t>
            </a:r>
            <a:r>
              <a:rPr lang="es-ES" sz="1100" dirty="0" err="1"/>
              <a:t>arxiv.org</a:t>
            </a:r>
            <a:r>
              <a:rPr lang="es-ES" sz="1100" dirty="0"/>
              <a:t>/</a:t>
            </a:r>
            <a:r>
              <a:rPr lang="es-ES" sz="1100" dirty="0" err="1"/>
              <a:t>abs</a:t>
            </a:r>
            <a:r>
              <a:rPr lang="es-ES" sz="1100" dirty="0"/>
              <a:t>/2304.10428. doi:10.48550/arXiv.2304. 10428. arXiv:2304.10428. </a:t>
            </a:r>
            <a:endParaRPr lang="es-ES" sz="1600" dirty="0"/>
          </a:p>
          <a:p>
            <a:endParaRPr lang="es-ES" dirty="0">
              <a:effectLst/>
            </a:endParaRPr>
          </a:p>
        </p:txBody>
      </p:sp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BB3B46C2-1254-DB37-ED7B-D6E2F3DA9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/>
          <a:lstStyle/>
          <a:p>
            <a:pPr>
              <a:defRPr/>
            </a:pPr>
            <a:fld id="{51B99AE4-140C-4B50-96BA-634E5861AC5D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1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>
          <a:xfrm>
            <a:off x="457200" y="304799"/>
            <a:ext cx="8234363" cy="758825"/>
          </a:xfrm>
        </p:spPr>
        <p:txBody>
          <a:bodyPr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de-DE" altLang="de-DE" dirty="0" err="1"/>
              <a:t>introduction</a:t>
            </a:r>
            <a:endParaRPr lang="de-DE" altLang="de-DE" cap="none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3286124" y="1223493"/>
            <a:ext cx="5002853" cy="3348508"/>
          </a:xfrm>
        </p:spPr>
        <p:txBody>
          <a:bodyPr>
            <a:normAutofit/>
          </a:bodyPr>
          <a:lstStyle/>
          <a:p>
            <a:pPr marL="271463" indent="-271463">
              <a:lnSpc>
                <a:spcPct val="90000"/>
              </a:lnSpc>
              <a:defRPr/>
            </a:pPr>
            <a:endParaRPr lang="de-DE" sz="1500" dirty="0"/>
          </a:p>
          <a:p>
            <a:pPr marL="271463" indent="-271463" algn="just">
              <a:lnSpc>
                <a:spcPct val="90000"/>
              </a:lnSpc>
              <a:defRPr/>
            </a:pPr>
            <a:r>
              <a:rPr lang="de-DE" sz="1500" dirty="0" err="1"/>
              <a:t>What</a:t>
            </a:r>
            <a:r>
              <a:rPr lang="de-DE" sz="1500" dirty="0"/>
              <a:t> </a:t>
            </a:r>
            <a:r>
              <a:rPr lang="de-DE" sz="1500" dirty="0" err="1"/>
              <a:t>is</a:t>
            </a:r>
            <a:r>
              <a:rPr lang="de-DE" sz="1500" dirty="0"/>
              <a:t> a </a:t>
            </a:r>
            <a:r>
              <a:rPr lang="de-DE" sz="1500" dirty="0" err="1"/>
              <a:t>canonical</a:t>
            </a:r>
            <a:r>
              <a:rPr lang="de-DE" sz="1500" dirty="0"/>
              <a:t> </a:t>
            </a:r>
            <a:r>
              <a:rPr lang="de-DE" sz="1500" dirty="0" err="1"/>
              <a:t>author</a:t>
            </a:r>
            <a:r>
              <a:rPr lang="de-DE" sz="1500" dirty="0"/>
              <a:t> </a:t>
            </a:r>
            <a:r>
              <a:rPr lang="de-DE" sz="1500" dirty="0" err="1"/>
              <a:t>from</a:t>
            </a:r>
            <a:r>
              <a:rPr lang="de-DE" sz="1500" dirty="0"/>
              <a:t> </a:t>
            </a:r>
            <a:r>
              <a:rPr lang="de-DE" sz="1500" dirty="0" err="1"/>
              <a:t>Antiquity</a:t>
            </a:r>
            <a:r>
              <a:rPr lang="de-DE" sz="1500" dirty="0"/>
              <a:t>?</a:t>
            </a:r>
          </a:p>
          <a:p>
            <a:pPr marL="271463" indent="-271463" algn="just">
              <a:lnSpc>
                <a:spcPct val="90000"/>
              </a:lnSpc>
              <a:defRPr/>
            </a:pPr>
            <a:r>
              <a:rPr lang="de-DE" sz="1500" dirty="0"/>
              <a:t>Initial </a:t>
            </a:r>
            <a:r>
              <a:rPr lang="de-DE" sz="1500" b="1" dirty="0" err="1"/>
              <a:t>goal</a:t>
            </a:r>
            <a:r>
              <a:rPr lang="de-DE" sz="1500" dirty="0"/>
              <a:t>: </a:t>
            </a:r>
            <a:r>
              <a:rPr lang="de-DE" sz="1500" dirty="0" err="1"/>
              <a:t>identifying</a:t>
            </a:r>
            <a:r>
              <a:rPr lang="de-DE" sz="1500" dirty="0"/>
              <a:t> in-text </a:t>
            </a:r>
            <a:r>
              <a:rPr lang="de-DE" sz="1500" dirty="0" err="1"/>
              <a:t>references</a:t>
            </a:r>
            <a:r>
              <a:rPr lang="de-DE" sz="1500" dirty="0"/>
              <a:t>, NER.</a:t>
            </a:r>
          </a:p>
          <a:p>
            <a:pPr marL="715963" lvl="1" indent="-271463" algn="just">
              <a:lnSpc>
                <a:spcPct val="90000"/>
              </a:lnSpc>
              <a:defRPr/>
            </a:pPr>
            <a:r>
              <a:rPr lang="de-DE" sz="1500" dirty="0" err="1"/>
              <a:t>Important</a:t>
            </a:r>
            <a:r>
              <a:rPr lang="de-DE" sz="1500" dirty="0"/>
              <a:t> </a:t>
            </a:r>
            <a:r>
              <a:rPr lang="de-DE" sz="1500" dirty="0" err="1"/>
              <a:t>entities</a:t>
            </a:r>
            <a:r>
              <a:rPr lang="de-DE" sz="1500" dirty="0"/>
              <a:t>: “</a:t>
            </a:r>
            <a:r>
              <a:rPr lang="de-DE" sz="1500" dirty="0" err="1"/>
              <a:t>Ancient</a:t>
            </a:r>
            <a:r>
              <a:rPr lang="de-DE" sz="1500" dirty="0"/>
              <a:t> </a:t>
            </a:r>
            <a:r>
              <a:rPr lang="de-DE" sz="1500" dirty="0" err="1"/>
              <a:t>Author</a:t>
            </a:r>
            <a:r>
              <a:rPr lang="de-DE" sz="1500" dirty="0"/>
              <a:t> Name</a:t>
            </a:r>
            <a:r>
              <a:rPr lang="es-DE" dirty="0"/>
              <a:t>”</a:t>
            </a:r>
            <a:r>
              <a:rPr lang="de-DE" sz="1500" dirty="0"/>
              <a:t> and “</a:t>
            </a:r>
            <a:r>
              <a:rPr lang="de-DE" sz="1500" dirty="0" err="1"/>
              <a:t>Ancient</a:t>
            </a:r>
            <a:r>
              <a:rPr lang="de-DE" sz="1500" dirty="0"/>
              <a:t> Work Title</a:t>
            </a:r>
            <a:r>
              <a:rPr lang="es-DE" dirty="0"/>
              <a:t>”</a:t>
            </a:r>
            <a:r>
              <a:rPr lang="de-DE" sz="1500" dirty="0"/>
              <a:t>.</a:t>
            </a:r>
          </a:p>
          <a:p>
            <a:pPr marL="715963" lvl="1" indent="-271463" algn="just">
              <a:lnSpc>
                <a:spcPct val="90000"/>
              </a:lnSpc>
              <a:defRPr/>
            </a:pPr>
            <a:r>
              <a:rPr lang="de-DE" sz="1500" dirty="0" err="1"/>
              <a:t>Potentially</a:t>
            </a:r>
            <a:r>
              <a:rPr lang="de-DE" sz="1500" dirty="0"/>
              <a:t> </a:t>
            </a:r>
            <a:r>
              <a:rPr lang="de-DE" sz="1500" dirty="0" err="1"/>
              <a:t>expanding</a:t>
            </a:r>
            <a:r>
              <a:rPr lang="de-DE" sz="1500" dirty="0"/>
              <a:t> </a:t>
            </a:r>
            <a:r>
              <a:rPr lang="de-DE" sz="1500" dirty="0" err="1"/>
              <a:t>it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“Other Person</a:t>
            </a:r>
            <a:r>
              <a:rPr lang="es-DE" dirty="0"/>
              <a:t>”</a:t>
            </a:r>
            <a:r>
              <a:rPr lang="de-DE" sz="1500" dirty="0"/>
              <a:t> (e.g., </a:t>
            </a:r>
            <a:r>
              <a:rPr lang="de-DE" sz="1500" dirty="0" err="1"/>
              <a:t>classical</a:t>
            </a:r>
            <a:r>
              <a:rPr lang="de-DE" sz="1500" dirty="0"/>
              <a:t> </a:t>
            </a:r>
            <a:r>
              <a:rPr lang="de-DE" sz="1500" dirty="0" err="1"/>
              <a:t>scholars</a:t>
            </a:r>
            <a:r>
              <a:rPr lang="de-DE" sz="1500" dirty="0"/>
              <a:t>, non-</a:t>
            </a:r>
            <a:r>
              <a:rPr lang="de-DE" sz="1500" dirty="0" err="1"/>
              <a:t>Ancient</a:t>
            </a:r>
            <a:r>
              <a:rPr lang="de-DE" sz="1500" dirty="0"/>
              <a:t> </a:t>
            </a:r>
            <a:r>
              <a:rPr lang="de-DE" sz="1500" dirty="0" err="1"/>
              <a:t>authors</a:t>
            </a:r>
            <a:r>
              <a:rPr lang="de-DE" sz="1500" dirty="0"/>
              <a:t>) and “</a:t>
            </a:r>
            <a:r>
              <a:rPr lang="de-DE" sz="1500" dirty="0" err="1"/>
              <a:t>Mythological</a:t>
            </a:r>
            <a:r>
              <a:rPr lang="de-DE" sz="1500" dirty="0"/>
              <a:t> Character</a:t>
            </a:r>
            <a:r>
              <a:rPr lang="es-DE" sz="1400" dirty="0"/>
              <a:t>”</a:t>
            </a:r>
            <a:r>
              <a:rPr lang="de-DE" sz="1500" dirty="0"/>
              <a:t>. </a:t>
            </a:r>
            <a:endParaRPr lang="de-DE" altLang="de-DE" sz="1500" dirty="0"/>
          </a:p>
          <a:p>
            <a:pPr algn="just">
              <a:lnSpc>
                <a:spcPct val="90000"/>
              </a:lnSpc>
            </a:pPr>
            <a:r>
              <a:rPr lang="es-ES" sz="1500" b="1" dirty="0" err="1"/>
              <a:t>Research</a:t>
            </a:r>
            <a:r>
              <a:rPr lang="es-ES" sz="1500" b="1" dirty="0"/>
              <a:t> </a:t>
            </a:r>
            <a:r>
              <a:rPr lang="es-ES" sz="1500" b="1" dirty="0" err="1"/>
              <a:t>question</a:t>
            </a:r>
            <a:r>
              <a:rPr lang="es-ES" sz="1500" dirty="0"/>
              <a:t>: </a:t>
            </a:r>
            <a:r>
              <a:rPr lang="es-ES" sz="1500" i="1" dirty="0" err="1"/>
              <a:t>Which</a:t>
            </a:r>
            <a:r>
              <a:rPr lang="es-ES" sz="1500" i="1" dirty="0"/>
              <a:t> </a:t>
            </a:r>
            <a:r>
              <a:rPr lang="es-ES" sz="1500" i="1" dirty="0" err="1"/>
              <a:t>computational</a:t>
            </a:r>
            <a:r>
              <a:rPr lang="es-ES" sz="1500" i="1" dirty="0"/>
              <a:t> </a:t>
            </a:r>
            <a:r>
              <a:rPr lang="es-ES" sz="1500" i="1" dirty="0" err="1"/>
              <a:t>approaches</a:t>
            </a:r>
            <a:r>
              <a:rPr lang="es-ES" sz="1500" i="1" dirty="0"/>
              <a:t> are </a:t>
            </a:r>
            <a:r>
              <a:rPr lang="es-ES" sz="1500" i="1" dirty="0" err="1"/>
              <a:t>most</a:t>
            </a:r>
            <a:r>
              <a:rPr lang="es-ES" sz="1500" i="1" dirty="0"/>
              <a:t> </a:t>
            </a:r>
            <a:r>
              <a:rPr lang="es-ES" sz="1500" i="1" dirty="0" err="1"/>
              <a:t>effective</a:t>
            </a:r>
            <a:r>
              <a:rPr lang="es-ES" sz="1500" i="1" dirty="0"/>
              <a:t> </a:t>
            </a:r>
            <a:r>
              <a:rPr lang="es-ES" sz="1500" i="1" dirty="0" err="1"/>
              <a:t>for</a:t>
            </a:r>
            <a:r>
              <a:rPr lang="es-ES" sz="1500" i="1" dirty="0"/>
              <a:t> </a:t>
            </a:r>
            <a:r>
              <a:rPr lang="es-ES" sz="1500" i="1" dirty="0" err="1"/>
              <a:t>extracting</a:t>
            </a:r>
            <a:r>
              <a:rPr lang="es-ES" sz="1500" i="1" dirty="0"/>
              <a:t> </a:t>
            </a:r>
            <a:r>
              <a:rPr lang="es-ES" sz="1500" i="1" dirty="0" err="1"/>
              <a:t>Ancient</a:t>
            </a:r>
            <a:r>
              <a:rPr lang="es-ES" sz="1500" i="1" dirty="0"/>
              <a:t> canonical </a:t>
            </a:r>
            <a:r>
              <a:rPr lang="es-ES" sz="1500" i="1" dirty="0" err="1"/>
              <a:t>references</a:t>
            </a:r>
            <a:r>
              <a:rPr lang="es-ES" sz="1500" i="1" dirty="0"/>
              <a:t> in English </a:t>
            </a:r>
            <a:r>
              <a:rPr lang="es-ES" sz="1500" i="1" dirty="0" err="1"/>
              <a:t>across</a:t>
            </a:r>
            <a:r>
              <a:rPr lang="es-ES" sz="1500" i="1" dirty="0"/>
              <a:t> diverse </a:t>
            </a:r>
            <a:r>
              <a:rPr lang="es-ES" sz="1500" i="1" dirty="0" err="1"/>
              <a:t>academic</a:t>
            </a:r>
            <a:r>
              <a:rPr lang="es-ES" sz="1500" i="1" dirty="0"/>
              <a:t> disciplines? 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ABC642DC-4027-4785-8EC1-7265DE27C531}" type="slidenum">
              <a:rPr lang="de-DE" altLang="de-DE" sz="1000" smtClean="0">
                <a:solidFill>
                  <a:srgbClr val="D8413E"/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de-DE" altLang="de-DE" sz="1000">
              <a:solidFill>
                <a:srgbClr val="D8413E"/>
              </a:solidFill>
            </a:endParaRPr>
          </a:p>
        </p:txBody>
      </p:sp>
      <p:pic>
        <p:nvPicPr>
          <p:cNvPr id="1026" name="Picture 2" descr="Plato - Wikipedia">
            <a:extLst>
              <a:ext uri="{FF2B5EF4-FFF2-40B4-BE49-F238E27FC236}">
                <a16:creationId xmlns:a16="http://schemas.microsoft.com/office/drawing/2014/main" id="{76F81BCC-597C-390C-5E81-44C0285A7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8"/>
          <a:stretch>
            <a:fillRect/>
          </a:stretch>
        </p:blipFill>
        <p:spPr bwMode="auto">
          <a:xfrm>
            <a:off x="452438" y="1163185"/>
            <a:ext cx="1291248" cy="180816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0" name="Picture 6" descr="The Odyssey – Monsieur Didot">
            <a:extLst>
              <a:ext uri="{FF2B5EF4-FFF2-40B4-BE49-F238E27FC236}">
                <a16:creationId xmlns:a16="http://schemas.microsoft.com/office/drawing/2014/main" id="{E0A11DCF-3EFE-8023-508A-1FC5EABA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10" y="2392203"/>
            <a:ext cx="1362084" cy="20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 bwMode="auto">
          <a:xfrm>
            <a:off x="457200" y="19037"/>
            <a:ext cx="8229600" cy="75882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CORPORA </a:t>
            </a:r>
            <a:endParaRPr lang="de-DE" altLang="de-DE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 eaLnBrk="1" hangingPunct="1">
              <a:lnSpc>
                <a:spcPct val="110000"/>
              </a:lnSpc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eaLnBrk="1" hangingPunct="1">
              <a:lnSpc>
                <a:spcPct val="110000"/>
              </a:lnSpc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eaLnBrk="1" hangingPunct="1">
              <a:lnSpc>
                <a:spcPct val="110000"/>
              </a:lnSpc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de-DE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de-DE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de-DE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de-DE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eaLnBrk="1" hangingPunct="1">
              <a:lnSpc>
                <a:spcPct val="110000"/>
              </a:lnSpc>
              <a:defRPr/>
            </a:pP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Luhmann &amp; Burghardt, 2020.</a:t>
            </a:r>
          </a:p>
          <a:p>
            <a:pPr marL="271463" indent="-271463" eaLnBrk="1" hangingPunct="1">
              <a:lnSpc>
                <a:spcPct val="110000"/>
              </a:lnSpc>
              <a:defRPr/>
            </a:pP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corpus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disciplines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1463" indent="-271463" eaLnBrk="1" hangingPunct="1">
              <a:lnSpc>
                <a:spcPct val="110000"/>
              </a:lnSpc>
              <a:defRPr/>
            </a:pP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alt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annotated</a:t>
            </a:r>
            <a:r>
              <a:rPr lang="de-DE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652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57200" y="758828"/>
            <a:ext cx="8229600" cy="364092"/>
          </a:xfrm>
        </p:spPr>
        <p:txBody>
          <a:bodyPr/>
          <a:lstStyle/>
          <a:p>
            <a:pPr marL="0" indent="0" eaLnBrk="1" hangingPunct="1"/>
            <a:r>
              <a:rPr lang="de-DE" alt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JSTOR </a:t>
            </a:r>
            <a:r>
              <a:rPr lang="de-DE" altLang="de-DE" cap="none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de-DE" alt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cap="none" dirty="0" err="1">
                <a:latin typeface="Arial" panose="020B0604020202020204" pitchFamily="34" charset="0"/>
                <a:cs typeface="Arial" panose="020B0604020202020204" pitchFamily="34" charset="0"/>
              </a:rPr>
              <a:t>AjMC</a:t>
            </a:r>
            <a:r>
              <a:rPr lang="de-DE" alt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271463" indent="-271463" eaLnBrk="1" hangingPunct="1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endParaRPr lang="de-DE" altLang="de-DE" dirty="0">
              <a:latin typeface="Arial" panose="020B0604020202020204" pitchFamily="34" charset="0"/>
            </a:endParaRPr>
          </a:p>
          <a:p>
            <a:pPr marL="271463" indent="-271463" eaLnBrk="1" hangingPunct="1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endParaRPr lang="de-DE" altLang="de-DE" dirty="0">
              <a:latin typeface="Arial" panose="020B0604020202020204" pitchFamily="34" charset="0"/>
            </a:endParaRPr>
          </a:p>
          <a:p>
            <a:pPr marL="271463" indent="-271463" eaLnBrk="1" hangingPunct="1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endParaRPr lang="de-DE" altLang="de-DE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de-DE" altLang="de-DE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de-DE" altLang="de-DE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de-DE" altLang="de-DE" dirty="0">
              <a:latin typeface="Arial" panose="020B0604020202020204" pitchFamily="34" charset="0"/>
            </a:endParaRPr>
          </a:p>
          <a:p>
            <a:pPr marL="271463" indent="-271463" eaLnBrk="1" hangingPunct="1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sz="1200" dirty="0" err="1">
                <a:latin typeface="Arial" panose="020B0604020202020204" pitchFamily="34" charset="0"/>
              </a:rPr>
              <a:t>Romanello</a:t>
            </a:r>
            <a:r>
              <a:rPr lang="de-DE" altLang="de-DE" sz="1200" dirty="0">
                <a:latin typeface="Arial" panose="020B0604020202020204" pitchFamily="34" charset="0"/>
              </a:rPr>
              <a:t> &amp; Najem-Meyer, 2024. </a:t>
            </a:r>
          </a:p>
          <a:p>
            <a:pPr marL="271463" indent="-271463" eaLnBrk="1" hangingPunct="1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sz="1200" dirty="0">
                <a:latin typeface="Arial" panose="020B0604020202020204" pitchFamily="34" charset="0"/>
              </a:rPr>
              <a:t>Domain-</a:t>
            </a:r>
            <a:r>
              <a:rPr lang="de-DE" altLang="de-DE" sz="1200" dirty="0" err="1">
                <a:latin typeface="Arial" panose="020B0604020202020204" pitchFamily="34" charset="0"/>
              </a:rPr>
              <a:t>specific</a:t>
            </a:r>
            <a:r>
              <a:rPr lang="de-DE" altLang="de-DE" sz="1200" dirty="0">
                <a:latin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</a:rPr>
              <a:t>corpus</a:t>
            </a:r>
            <a:r>
              <a:rPr lang="de-DE" altLang="de-DE" sz="1200" dirty="0">
                <a:latin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</a:rPr>
              <a:t>of</a:t>
            </a:r>
            <a:r>
              <a:rPr lang="de-DE" altLang="de-DE" sz="1200" dirty="0">
                <a:latin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</a:rPr>
              <a:t>Classical</a:t>
            </a:r>
            <a:r>
              <a:rPr lang="de-DE" altLang="de-DE" sz="1200" dirty="0">
                <a:latin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</a:rPr>
              <a:t>studies</a:t>
            </a:r>
            <a:r>
              <a:rPr lang="de-DE" altLang="de-DE" sz="1200" dirty="0">
                <a:latin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</a:rPr>
              <a:t>texts</a:t>
            </a:r>
            <a:r>
              <a:rPr lang="de-DE" altLang="de-DE" sz="1200" dirty="0">
                <a:latin typeface="Arial" panose="020B0604020202020204" pitchFamily="34" charset="0"/>
              </a:rPr>
              <a:t>.</a:t>
            </a:r>
          </a:p>
          <a:p>
            <a:pPr marL="271463" indent="-271463" eaLnBrk="1" hangingPunct="1">
              <a:lnSpc>
                <a:spcPct val="110000"/>
              </a:lnSpc>
              <a:buFont typeface="Symbol" panose="05050102010706020507" pitchFamily="18" charset="2"/>
              <a:buChar char="-"/>
              <a:defRPr/>
            </a:pPr>
            <a:r>
              <a:rPr lang="de-DE" altLang="de-DE" sz="1200" dirty="0" err="1">
                <a:latin typeface="Arial" panose="020B0604020202020204" pitchFamily="34" charset="0"/>
              </a:rPr>
              <a:t>Annotated</a:t>
            </a:r>
            <a:r>
              <a:rPr lang="de-DE" altLang="de-DE" sz="1200" dirty="0">
                <a:latin typeface="Arial" panose="020B0604020202020204" pitchFamily="34" charset="0"/>
              </a:rPr>
              <a:t> (</a:t>
            </a:r>
            <a:r>
              <a:rPr lang="de-DE" altLang="de-DE" sz="1200" dirty="0" err="1">
                <a:latin typeface="Arial" panose="020B0604020202020204" pitchFamily="34" charset="0"/>
              </a:rPr>
              <a:t>gold</a:t>
            </a:r>
            <a:r>
              <a:rPr lang="de-DE" altLang="de-DE" sz="1200" dirty="0">
                <a:latin typeface="Arial" panose="020B0604020202020204" pitchFamily="34" charset="0"/>
              </a:rPr>
              <a:t> </a:t>
            </a:r>
            <a:r>
              <a:rPr lang="de-DE" altLang="de-DE" sz="1200" dirty="0" err="1">
                <a:latin typeface="Arial" panose="020B0604020202020204" pitchFamily="34" charset="0"/>
              </a:rPr>
              <a:t>standard</a:t>
            </a:r>
            <a:r>
              <a:rPr lang="de-DE" altLang="de-DE" sz="1200" dirty="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60C9AF-448A-4DA4-9688-85DDBAF3634B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51577469-98C7-86B9-6E19-B01AAC456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69" y="1172509"/>
            <a:ext cx="2601886" cy="2569764"/>
          </a:xfrm>
          <a:prstGeom prst="rect">
            <a:avLst/>
          </a:prstGeom>
        </p:spPr>
      </p:pic>
      <p:pic>
        <p:nvPicPr>
          <p:cNvPr id="1028" name="Picture 4" descr="Assaf Arbelle (@aarbelle@sigmoid.social) - Sigmoid Social">
            <a:extLst>
              <a:ext uri="{FF2B5EF4-FFF2-40B4-BE49-F238E27FC236}">
                <a16:creationId xmlns:a16="http://schemas.microsoft.com/office/drawing/2014/main" id="{16CC97CE-61BE-65E3-D36C-6094D483B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" b="25956"/>
          <a:stretch>
            <a:fillRect/>
          </a:stretch>
        </p:blipFill>
        <p:spPr bwMode="auto">
          <a:xfrm>
            <a:off x="3514340" y="1172509"/>
            <a:ext cx="5172460" cy="179011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nterfaz de usuario gráfica, Texto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951249D4-FAF3-2469-784C-16DBAC2745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3" t="9951" r="2167" b="6834"/>
          <a:stretch>
            <a:fillRect/>
          </a:stretch>
        </p:blipFill>
        <p:spPr>
          <a:xfrm>
            <a:off x="4754678" y="2381511"/>
            <a:ext cx="4064007" cy="116222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heuristic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de-DE" altLang="de-DE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Inhaltsplatzhalter 4"/>
          <p:cNvSpPr>
            <a:spLocks noGrp="1"/>
          </p:cNvSpPr>
          <p:nvPr>
            <p:ph idx="1"/>
          </p:nvPr>
        </p:nvSpPr>
        <p:spPr>
          <a:xfrm>
            <a:off x="457200" y="1617134"/>
            <a:ext cx="8174736" cy="2985558"/>
          </a:xfrm>
        </p:spPr>
        <p:txBody>
          <a:bodyPr/>
          <a:lstStyle/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in Ripoll-Alberola et al., 2025. </a:t>
            </a: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AjMC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15963" lvl="1" indent="-271463">
              <a:spcBef>
                <a:spcPts val="40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F1-Score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0.7917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ancient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Idea: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exploring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SOTA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leveraging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and zero-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shot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LLMs.</a:t>
            </a:r>
          </a:p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check: 1 </a:t>
            </a:r>
            <a:r>
              <a:rPr lang="es-ES" dirty="0" err="1"/>
              <a:t>domain-specific</a:t>
            </a:r>
            <a:r>
              <a:rPr lang="es-ES" dirty="0"/>
              <a:t>, fine-</a:t>
            </a:r>
            <a:r>
              <a:rPr lang="es-ES" dirty="0" err="1"/>
              <a:t>tuned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(XLM-</a:t>
            </a:r>
            <a:r>
              <a:rPr lang="es-ES" dirty="0" err="1"/>
              <a:t>RoBERTa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Classics</a:t>
            </a:r>
            <a:r>
              <a:rPr lang="es-ES" dirty="0"/>
              <a:t>) and 3 generative </a:t>
            </a:r>
            <a:r>
              <a:rPr lang="es-ES" dirty="0" err="1"/>
              <a:t>models</a:t>
            </a:r>
            <a:r>
              <a:rPr lang="es-ES" dirty="0"/>
              <a:t> (Llama-3.1-8B, and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adaptations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genAI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NER: </a:t>
            </a:r>
            <a:r>
              <a:rPr lang="es-ES" dirty="0" err="1"/>
              <a:t>GLiNER</a:t>
            </a:r>
            <a:r>
              <a:rPr lang="es-ES" dirty="0"/>
              <a:t> and </a:t>
            </a:r>
            <a:r>
              <a:rPr lang="es-ES" dirty="0" err="1"/>
              <a:t>GoLLIE</a:t>
            </a:r>
            <a:r>
              <a:rPr lang="es-ES" dirty="0"/>
              <a:t>). </a:t>
            </a:r>
          </a:p>
        </p:txBody>
      </p:sp>
      <p:sp>
        <p:nvSpPr>
          <p:cNvPr id="19460" name="Textplatzhalt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de-DE" alt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DICTIONARY SEARCH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/>
          <a:lstStyle/>
          <a:p>
            <a:pPr>
              <a:defRPr/>
            </a:pPr>
            <a:fld id="{0A943AF0-EF9B-4966-9A63-A2F3957E838D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>
          <a:xfrm>
            <a:off x="457200" y="372533"/>
            <a:ext cx="2692400" cy="999067"/>
          </a:xfrm>
        </p:spPr>
        <p:txBody>
          <a:bodyPr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de-DE" altLang="de-DE" cap="none" dirty="0"/>
              <a:t>XLM-</a:t>
            </a:r>
            <a:r>
              <a:rPr lang="de-DE" altLang="de-DE" cap="none" dirty="0" err="1"/>
              <a:t>RoBERTa</a:t>
            </a:r>
            <a:r>
              <a:rPr lang="de-DE" altLang="de-DE" cap="none" dirty="0"/>
              <a:t> FOR CLASSICS</a:t>
            </a:r>
          </a:p>
        </p:txBody>
      </p:sp>
      <p:sp>
        <p:nvSpPr>
          <p:cNvPr id="20483" name="Inhaltsplatzhalter 4"/>
          <p:cNvSpPr>
            <a:spLocks noGrp="1"/>
          </p:cNvSpPr>
          <p:nvPr>
            <p:ph idx="1"/>
          </p:nvPr>
        </p:nvSpPr>
        <p:spPr>
          <a:xfrm>
            <a:off x="457200" y="1971305"/>
            <a:ext cx="2381003" cy="2417826"/>
          </a:xfrm>
        </p:spPr>
        <p:txBody>
          <a:bodyPr>
            <a:normAutofit fontScale="92500" lnSpcReduction="10000"/>
          </a:bodyPr>
          <a:lstStyle/>
          <a:p>
            <a:pPr marL="271463" indent="-271463" algn="just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sz="1400" dirty="0"/>
              <a:t>Model </a:t>
            </a:r>
            <a:r>
              <a:rPr lang="de-DE" altLang="de-DE" sz="1400" dirty="0" err="1"/>
              <a:t>from</a:t>
            </a:r>
            <a:r>
              <a:rPr lang="de-DE" altLang="de-DE" sz="1400" dirty="0"/>
              <a:t> </a:t>
            </a:r>
            <a:r>
              <a:rPr lang="de-DE" altLang="de-DE" sz="1400" dirty="0" err="1"/>
              <a:t>Hugging</a:t>
            </a:r>
            <a:r>
              <a:rPr lang="de-DE" altLang="de-DE" sz="1400" dirty="0"/>
              <a:t> Face, </a:t>
            </a:r>
            <a:r>
              <a:rPr lang="de-DE" altLang="de-DE" sz="1400" dirty="0" err="1"/>
              <a:t>documented</a:t>
            </a:r>
            <a:r>
              <a:rPr lang="de-DE" altLang="de-DE" sz="1400" dirty="0"/>
              <a:t> in Najem-Meyer et al., 2025.</a:t>
            </a:r>
          </a:p>
          <a:p>
            <a:pPr marL="271463" indent="-271463" algn="just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s-ES" sz="1400" dirty="0" err="1"/>
              <a:t>Capable</a:t>
            </a:r>
            <a:r>
              <a:rPr lang="es-ES" sz="1400" dirty="0"/>
              <a:t> </a:t>
            </a:r>
            <a:r>
              <a:rPr lang="es-ES" sz="1400" dirty="0" err="1"/>
              <a:t>of</a:t>
            </a:r>
            <a:r>
              <a:rPr lang="es-ES" sz="1400" dirty="0"/>
              <a:t> </a:t>
            </a:r>
            <a:r>
              <a:rPr lang="es-ES" sz="1400" dirty="0" err="1"/>
              <a:t>retrieving</a:t>
            </a:r>
            <a:r>
              <a:rPr lang="es-ES" sz="1400" dirty="0"/>
              <a:t> </a:t>
            </a:r>
            <a:r>
              <a:rPr lang="es-ES" sz="1400" dirty="0" err="1"/>
              <a:t>work</a:t>
            </a:r>
            <a:r>
              <a:rPr lang="es-ES" sz="1400" dirty="0"/>
              <a:t> </a:t>
            </a:r>
            <a:r>
              <a:rPr lang="es-ES" sz="1400" dirty="0" err="1"/>
              <a:t>titles</a:t>
            </a:r>
            <a:r>
              <a:rPr lang="es-ES" sz="1400" dirty="0"/>
              <a:t>.</a:t>
            </a:r>
          </a:p>
          <a:p>
            <a:pPr marL="271463" indent="-271463" algn="just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es-ES" sz="1400" dirty="0" err="1"/>
              <a:t>Capable</a:t>
            </a:r>
            <a:r>
              <a:rPr lang="es-ES" sz="1400" dirty="0"/>
              <a:t> </a:t>
            </a:r>
            <a:r>
              <a:rPr lang="es-ES" sz="1400" dirty="0" err="1"/>
              <a:t>of</a:t>
            </a:r>
            <a:r>
              <a:rPr lang="es-ES" sz="1400" dirty="0"/>
              <a:t> </a:t>
            </a:r>
            <a:r>
              <a:rPr lang="es-ES" sz="1400" dirty="0" err="1"/>
              <a:t>retrieving</a:t>
            </a:r>
            <a:r>
              <a:rPr lang="es-ES" sz="1400" dirty="0"/>
              <a:t> </a:t>
            </a:r>
            <a:r>
              <a:rPr lang="es-ES" sz="1400" dirty="0" err="1"/>
              <a:t>quotations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</a:t>
            </a:r>
            <a:r>
              <a:rPr lang="es-ES" sz="1400" dirty="0" err="1"/>
              <a:t>specific</a:t>
            </a:r>
            <a:r>
              <a:rPr lang="es-ES" sz="1400" dirty="0"/>
              <a:t> </a:t>
            </a:r>
            <a:r>
              <a:rPr lang="es-ES" sz="1400" dirty="0" err="1"/>
              <a:t>passages</a:t>
            </a:r>
            <a:r>
              <a:rPr lang="es-ES" sz="1400" dirty="0"/>
              <a:t>.</a:t>
            </a:r>
          </a:p>
          <a:p>
            <a:pPr marL="271463" indent="-271463" algn="just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sz="1400" dirty="0"/>
              <a:t>Generates </a:t>
            </a:r>
            <a:r>
              <a:rPr lang="de-DE" altLang="de-DE" sz="1400" dirty="0" err="1"/>
              <a:t>false</a:t>
            </a:r>
            <a:r>
              <a:rPr lang="de-DE" altLang="de-DE" sz="1400" dirty="0"/>
              <a:t> positives in </a:t>
            </a:r>
            <a:r>
              <a:rPr lang="de-DE" altLang="de-DE" sz="1400" dirty="0" err="1"/>
              <a:t>disciplines</a:t>
            </a:r>
            <a:r>
              <a:rPr lang="de-DE" altLang="de-DE" sz="1400" dirty="0"/>
              <a:t> outside </a:t>
            </a:r>
            <a:r>
              <a:rPr lang="de-DE" altLang="de-DE" sz="1400" dirty="0" err="1"/>
              <a:t>Classical</a:t>
            </a:r>
            <a:r>
              <a:rPr lang="de-DE" altLang="de-DE" sz="1400" dirty="0"/>
              <a:t> </a:t>
            </a:r>
            <a:r>
              <a:rPr lang="de-DE" altLang="de-DE" sz="1400" dirty="0" err="1"/>
              <a:t>studies</a:t>
            </a:r>
            <a:r>
              <a:rPr lang="de-DE" altLang="de-DE" sz="1400" dirty="0"/>
              <a:t>. </a:t>
            </a:r>
          </a:p>
        </p:txBody>
      </p: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4A1AC209-1E87-2476-E791-D373CCB41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2" y="486799"/>
            <a:ext cx="5791200" cy="2417826"/>
          </a:xfrm>
          <a:prstGeom prst="rect">
            <a:avLst/>
          </a:prstGeom>
          <a:noFill/>
        </p:spPr>
      </p:pic>
      <p:sp>
        <p:nvSpPr>
          <p:cNvPr id="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1B99AE4-140C-4B50-96BA-634E5861AC5D}" type="slidenum">
              <a:rPr lang="de-DE" altLang="de-DE" sz="1000" smtClean="0">
                <a:solidFill>
                  <a:srgbClr val="D8413E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de-DE" altLang="de-DE" sz="1000">
              <a:solidFill>
                <a:srgbClr val="D8413E"/>
              </a:solidFill>
            </a:endParaRPr>
          </a:p>
        </p:txBody>
      </p:sp>
      <p:sp>
        <p:nvSpPr>
          <p:cNvPr id="6" name="Textplatzhalter 23">
            <a:extLst>
              <a:ext uri="{FF2B5EF4-FFF2-40B4-BE49-F238E27FC236}">
                <a16:creationId xmlns:a16="http://schemas.microsoft.com/office/drawing/2014/main" id="{18AB0405-B271-CEC2-020D-092EAC0516D2}"/>
              </a:ext>
            </a:extLst>
          </p:cNvPr>
          <p:cNvSpPr txBox="1">
            <a:spLocks/>
          </p:cNvSpPr>
          <p:nvPr/>
        </p:nvSpPr>
        <p:spPr>
          <a:xfrm>
            <a:off x="457200" y="1458448"/>
            <a:ext cx="8234363" cy="3777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defRPr sz="1200" kern="1200">
                <a:solidFill>
                  <a:srgbClr val="262A3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1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371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828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DOMAIN-SPECIFIC MODEL</a:t>
            </a:r>
          </a:p>
        </p:txBody>
      </p:sp>
      <p:pic>
        <p:nvPicPr>
          <p:cNvPr id="9" name="Imagen 8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A8AA3441-A403-6213-DC36-C1810DDE05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971"/>
          <a:stretch>
            <a:fillRect/>
          </a:stretch>
        </p:blipFill>
        <p:spPr>
          <a:xfrm>
            <a:off x="3098802" y="3135159"/>
            <a:ext cx="5859424" cy="135095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23AA3-E1BE-B213-068B-B691C9F03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Inhaltsplatzhalter 4">
            <a:extLst>
              <a:ext uri="{FF2B5EF4-FFF2-40B4-BE49-F238E27FC236}">
                <a16:creationId xmlns:a16="http://schemas.microsoft.com/office/drawing/2014/main" id="{DF457282-75C1-B4DD-9E49-B5166F97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7133"/>
            <a:ext cx="3473355" cy="2977092"/>
          </a:xfrm>
        </p:spPr>
        <p:txBody>
          <a:bodyPr>
            <a:normAutofit/>
          </a:bodyPr>
          <a:lstStyle/>
          <a:p>
            <a:pPr marL="271463" indent="-271463" defTabSz="1254125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de-DE" altLang="de-DE" sz="1600" dirty="0" err="1"/>
              <a:t>Poorest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results</a:t>
            </a:r>
            <a:r>
              <a:rPr lang="de-DE" altLang="de-DE" sz="1600" dirty="0"/>
              <a:t>.</a:t>
            </a:r>
          </a:p>
          <a:p>
            <a:pPr marL="271463" indent="-271463" defTabSz="1254125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de-DE" altLang="de-DE" sz="1600" dirty="0" err="1"/>
              <a:t>Ancient</a:t>
            </a:r>
            <a:r>
              <a:rPr lang="de-DE" altLang="de-DE" sz="1600" dirty="0"/>
              <a:t> Greek </a:t>
            </a:r>
            <a:r>
              <a:rPr lang="de-DE" altLang="de-DE" sz="1600" dirty="0" err="1"/>
              <a:t>quotes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trigger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hallucination</a:t>
            </a:r>
            <a:r>
              <a:rPr lang="de-DE" altLang="de-DE" sz="1600" dirty="0"/>
              <a:t>. </a:t>
            </a:r>
          </a:p>
          <a:p>
            <a:pPr marL="271463" indent="-271463" defTabSz="1254125">
              <a:lnSpc>
                <a:spcPct val="90000"/>
              </a:lnSpc>
              <a:spcBef>
                <a:spcPts val="400"/>
              </a:spcBef>
              <a:defRPr/>
            </a:pPr>
            <a:r>
              <a:rPr lang="es-ES" sz="1600" dirty="0" err="1"/>
              <a:t>Difficulty</a:t>
            </a:r>
            <a:r>
              <a:rPr lang="es-ES" sz="1600" dirty="0"/>
              <a:t> </a:t>
            </a:r>
            <a:r>
              <a:rPr lang="es-ES" sz="1600" dirty="0" err="1"/>
              <a:t>distilling</a:t>
            </a:r>
            <a:r>
              <a:rPr lang="es-ES" sz="1600" dirty="0"/>
              <a:t> </a:t>
            </a:r>
            <a:r>
              <a:rPr lang="es-ES" sz="1600" dirty="0" err="1"/>
              <a:t>historical</a:t>
            </a:r>
            <a:r>
              <a:rPr lang="es-ES" sz="1600" dirty="0"/>
              <a:t> </a:t>
            </a:r>
            <a:r>
              <a:rPr lang="es-ES" sz="1600" dirty="0" err="1"/>
              <a:t>knowledge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guidelines</a:t>
            </a:r>
            <a:r>
              <a:rPr lang="es-ES" sz="1600" dirty="0"/>
              <a:t>.</a:t>
            </a:r>
          </a:p>
          <a:p>
            <a:pPr marL="271463" indent="-271463" defTabSz="1254125">
              <a:lnSpc>
                <a:spcPct val="90000"/>
              </a:lnSpc>
              <a:spcBef>
                <a:spcPts val="400"/>
              </a:spcBef>
              <a:defRPr/>
            </a:pPr>
            <a:r>
              <a:rPr lang="es-ES" sz="1600" dirty="0" err="1"/>
              <a:t>Less</a:t>
            </a:r>
            <a:r>
              <a:rPr lang="es-ES" sz="1600" dirty="0"/>
              <a:t> </a:t>
            </a:r>
            <a:r>
              <a:rPr lang="es-ES" sz="1600" dirty="0" err="1"/>
              <a:t>famous</a:t>
            </a:r>
            <a:r>
              <a:rPr lang="es-ES" sz="1600" dirty="0"/>
              <a:t> </a:t>
            </a:r>
            <a:r>
              <a:rPr lang="es-ES" sz="1600" dirty="0" err="1"/>
              <a:t>authors</a:t>
            </a:r>
            <a:r>
              <a:rPr lang="es-ES" sz="1600" dirty="0"/>
              <a:t> </a:t>
            </a:r>
            <a:r>
              <a:rPr lang="es-ES" sz="1600" dirty="0" err="1"/>
              <a:t>or</a:t>
            </a:r>
            <a:r>
              <a:rPr lang="es-ES" sz="1600" dirty="0"/>
              <a:t> </a:t>
            </a:r>
            <a:r>
              <a:rPr lang="es-ES" sz="1600" dirty="0" err="1"/>
              <a:t>scholars</a:t>
            </a:r>
            <a:r>
              <a:rPr lang="es-ES" sz="1600" dirty="0"/>
              <a:t> </a:t>
            </a:r>
            <a:r>
              <a:rPr lang="es-ES" sz="1600" dirty="0" err="1"/>
              <a:t>might</a:t>
            </a:r>
            <a:r>
              <a:rPr lang="es-ES" sz="1600" dirty="0"/>
              <a:t> be </a:t>
            </a:r>
            <a:r>
              <a:rPr lang="es-ES" sz="1600" dirty="0" err="1"/>
              <a:t>poorly</a:t>
            </a:r>
            <a:r>
              <a:rPr lang="es-ES" sz="1600" dirty="0"/>
              <a:t> </a:t>
            </a:r>
            <a:r>
              <a:rPr lang="es-ES" sz="1600" dirty="0" err="1"/>
              <a:t>represented</a:t>
            </a:r>
            <a:r>
              <a:rPr lang="es-ES" sz="1600" dirty="0"/>
              <a:t> in </a:t>
            </a:r>
            <a:r>
              <a:rPr lang="es-ES" sz="1600" dirty="0" err="1"/>
              <a:t>the</a:t>
            </a:r>
            <a:r>
              <a:rPr lang="es-ES" sz="1600" dirty="0"/>
              <a:t> LLM training data. </a:t>
            </a:r>
            <a:endParaRPr lang="de-DE" altLang="de-DE" sz="1600" dirty="0"/>
          </a:p>
          <a:p>
            <a:pPr marL="271463" indent="-271463" defTabSz="1254125" eaLnBrk="1" hangingPunct="1">
              <a:lnSpc>
                <a:spcPct val="90000"/>
              </a:lnSpc>
              <a:spcBef>
                <a:spcPts val="400"/>
              </a:spcBef>
              <a:defRPr/>
            </a:pPr>
            <a:endParaRPr lang="de-DE" altLang="de-DE" dirty="0"/>
          </a:p>
          <a:p>
            <a:pPr marL="271463" indent="-271463" defTabSz="1254125" eaLnBrk="1" hangingPunct="1">
              <a:lnSpc>
                <a:spcPct val="90000"/>
              </a:lnSpc>
              <a:spcBef>
                <a:spcPts val="400"/>
              </a:spcBef>
              <a:defRPr/>
            </a:pPr>
            <a:endParaRPr lang="de-DE" altLang="de-DE" dirty="0"/>
          </a:p>
          <a:p>
            <a:pPr marL="271463" indent="-271463" defTabSz="1254125" eaLnBrk="1" hangingPunct="1">
              <a:lnSpc>
                <a:spcPct val="90000"/>
              </a:lnSpc>
              <a:spcBef>
                <a:spcPts val="400"/>
              </a:spcBef>
              <a:defRPr/>
            </a:pPr>
            <a:endParaRPr lang="de-DE" dirty="0"/>
          </a:p>
          <a:p>
            <a:pPr>
              <a:lnSpc>
                <a:spcPct val="90000"/>
              </a:lnSpc>
              <a:defRPr/>
            </a:pPr>
            <a:endParaRPr lang="de-DE" dirty="0"/>
          </a:p>
        </p:txBody>
      </p:sp>
      <p:sp>
        <p:nvSpPr>
          <p:cNvPr id="21508" name="Textplatzhalter 3">
            <a:extLst>
              <a:ext uri="{FF2B5EF4-FFF2-40B4-BE49-F238E27FC236}">
                <a16:creationId xmlns:a16="http://schemas.microsoft.com/office/drawing/2014/main" id="{8F8C7C34-8A59-546A-AD8A-F3E6075D7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39588"/>
            <a:ext cx="8229600" cy="364092"/>
          </a:xfrm>
        </p:spPr>
        <p:txBody>
          <a:bodyPr anchor="b">
            <a:normAutofit/>
          </a:bodyPr>
          <a:lstStyle/>
          <a:p>
            <a:pPr marL="0" indent="0"/>
            <a:r>
              <a:rPr lang="de-DE" altLang="de-DE" cap="none" dirty="0"/>
              <a:t>GUIDELINE-FOLLOWING PARADIGM</a:t>
            </a:r>
          </a:p>
        </p:txBody>
      </p: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8AC3DC23-8647-0E1A-FFA3-4932930D0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879" y="1272000"/>
            <a:ext cx="4657383" cy="3167019"/>
          </a:xfrm>
          <a:prstGeom prst="rect">
            <a:avLst/>
          </a:prstGeom>
          <a:noFill/>
        </p:spPr>
      </p:pic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97905ECB-F677-ACA9-2CA5-7D7166621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035D073A-125A-4B78-844D-CA560DCE7EEE}" type="slidenum">
              <a:rPr lang="de-DE" altLang="de-DE" sz="1000" smtClean="0">
                <a:solidFill>
                  <a:srgbClr val="D8413E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de-DE" altLang="de-DE" sz="1000">
              <a:solidFill>
                <a:srgbClr val="D8413E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F7874C-7FA8-F9C9-BF81-D5BB8D9B8F1A}"/>
              </a:ext>
            </a:extLst>
          </p:cNvPr>
          <p:cNvSpPr txBox="1">
            <a:spLocks/>
          </p:cNvSpPr>
          <p:nvPr/>
        </p:nvSpPr>
        <p:spPr bwMode="auto">
          <a:xfrm>
            <a:off x="457199" y="154169"/>
            <a:ext cx="3705367" cy="999067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cap="all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altLang="de-DE" cap="none" dirty="0" err="1"/>
              <a:t>GoLLIE</a:t>
            </a:r>
            <a:endParaRPr lang="de-DE" altLang="de-DE" cap="none" dirty="0"/>
          </a:p>
        </p:txBody>
      </p:sp>
    </p:spTree>
    <p:extLst>
      <p:ext uri="{BB962C8B-B14F-4D97-AF65-F5344CB8AC3E}">
        <p14:creationId xmlns:p14="http://schemas.microsoft.com/office/powerpoint/2010/main" val="38911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Inhaltsplatzhalter 4"/>
          <p:cNvSpPr>
            <a:spLocks noGrp="1"/>
          </p:cNvSpPr>
          <p:nvPr>
            <p:ph idx="1"/>
          </p:nvPr>
        </p:nvSpPr>
        <p:spPr>
          <a:xfrm>
            <a:off x="457200" y="1617133"/>
            <a:ext cx="2886501" cy="2977092"/>
          </a:xfrm>
        </p:spPr>
        <p:txBody>
          <a:bodyPr>
            <a:normAutofit/>
          </a:bodyPr>
          <a:lstStyle/>
          <a:p>
            <a:pPr marL="271463" indent="-271463" algn="just">
              <a:lnSpc>
                <a:spcPct val="90000"/>
              </a:lnSpc>
              <a:defRPr/>
            </a:pPr>
            <a:r>
              <a:rPr lang="de-DE" altLang="de-DE" sz="1400" dirty="0"/>
              <a:t>Deviation </a:t>
            </a:r>
            <a:r>
              <a:rPr lang="de-DE" altLang="de-DE" sz="1400" dirty="0" err="1"/>
              <a:t>from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the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AjMC</a:t>
            </a:r>
            <a:r>
              <a:rPr lang="de-DE" altLang="de-DE" sz="1400" dirty="0"/>
              <a:t> </a:t>
            </a:r>
            <a:r>
              <a:rPr lang="de-DE" altLang="de-DE" sz="1400" dirty="0" err="1"/>
              <a:t>schema</a:t>
            </a:r>
            <a:r>
              <a:rPr lang="de-DE" altLang="de-DE" sz="1400" dirty="0"/>
              <a:t>:</a:t>
            </a:r>
          </a:p>
          <a:p>
            <a:pPr marL="715963" lvl="1" indent="-271463" algn="just">
              <a:lnSpc>
                <a:spcPct val="90000"/>
              </a:lnSpc>
              <a:defRPr/>
            </a:pPr>
            <a:r>
              <a:rPr lang="de-DE" sz="1200" dirty="0"/>
              <a:t>Not </a:t>
            </a:r>
            <a:r>
              <a:rPr lang="de-DE" sz="1200" dirty="0" err="1"/>
              <a:t>interested</a:t>
            </a:r>
            <a:r>
              <a:rPr lang="de-DE" sz="1200" dirty="0"/>
              <a:t> in </a:t>
            </a:r>
            <a:r>
              <a:rPr lang="de-DE" sz="1200" dirty="0" err="1"/>
              <a:t>fragments</a:t>
            </a:r>
            <a:r>
              <a:rPr lang="de-DE" sz="1200" dirty="0"/>
              <a:t>.</a:t>
            </a:r>
          </a:p>
          <a:p>
            <a:pPr marL="715963" lvl="1" indent="-271463" algn="just">
              <a:lnSpc>
                <a:spcPct val="90000"/>
              </a:lnSpc>
              <a:defRPr/>
            </a:pPr>
            <a:r>
              <a:rPr lang="de-DE" sz="1200" dirty="0" err="1"/>
              <a:t>Adapting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tags </a:t>
            </a:r>
            <a:r>
              <a:rPr lang="de-DE" sz="1200" dirty="0" err="1"/>
              <a:t>is</a:t>
            </a:r>
            <a:r>
              <a:rPr lang="de-DE" sz="1200" dirty="0"/>
              <a:t> not </a:t>
            </a:r>
            <a:r>
              <a:rPr lang="de-DE" sz="1200" dirty="0" err="1"/>
              <a:t>good</a:t>
            </a:r>
            <a:r>
              <a:rPr lang="de-DE" sz="1200" dirty="0"/>
              <a:t> </a:t>
            </a:r>
            <a:r>
              <a:rPr lang="de-DE" sz="1200" dirty="0" err="1"/>
              <a:t>practice</a:t>
            </a:r>
            <a:r>
              <a:rPr lang="de-DE" sz="1200" dirty="0"/>
              <a:t>.</a:t>
            </a:r>
            <a:endParaRPr lang="de-DE" altLang="de-DE" sz="1200" dirty="0"/>
          </a:p>
          <a:p>
            <a:pPr marL="271463" indent="-271463" algn="just">
              <a:lnSpc>
                <a:spcPct val="90000"/>
              </a:lnSpc>
              <a:defRPr/>
            </a:pPr>
            <a:r>
              <a:rPr lang="de-DE" altLang="de-DE" sz="1400" dirty="0" err="1"/>
              <a:t>Labeling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definition</a:t>
            </a:r>
            <a:r>
              <a:rPr lang="de-DE" altLang="de-DE" sz="1400" dirty="0"/>
              <a:t>: </a:t>
            </a:r>
          </a:p>
          <a:p>
            <a:pPr marL="715963" lvl="1" indent="-271463" algn="just">
              <a:lnSpc>
                <a:spcPct val="90000"/>
              </a:lnSpc>
              <a:defRPr/>
            </a:pPr>
            <a:r>
              <a:rPr lang="de-DE" altLang="de-DE" sz="1200" dirty="0"/>
              <a:t>“</a:t>
            </a:r>
            <a:r>
              <a:rPr lang="de-DE" altLang="de-DE" sz="1200" dirty="0" err="1"/>
              <a:t>Ancient</a:t>
            </a:r>
            <a:r>
              <a:rPr lang="de-DE" altLang="de-DE" sz="1200" dirty="0"/>
              <a:t> </a:t>
            </a:r>
            <a:r>
              <a:rPr lang="de-DE" altLang="de-DE" sz="1200" dirty="0" err="1"/>
              <a:t>Author</a:t>
            </a:r>
            <a:r>
              <a:rPr lang="de-DE" sz="1200" dirty="0"/>
              <a:t>”</a:t>
            </a:r>
            <a:r>
              <a:rPr lang="de-DE" altLang="de-DE" sz="1200" dirty="0"/>
              <a:t> </a:t>
            </a:r>
            <a:r>
              <a:rPr lang="de-DE" altLang="de-DE" sz="1200" dirty="0" err="1"/>
              <a:t>vs</a:t>
            </a:r>
            <a:r>
              <a:rPr lang="de-DE" altLang="de-DE" sz="1200" dirty="0"/>
              <a:t> “Other People</a:t>
            </a:r>
            <a:r>
              <a:rPr lang="de-DE" sz="1200" dirty="0"/>
              <a:t>”</a:t>
            </a:r>
            <a:r>
              <a:rPr lang="de-DE" altLang="de-DE" sz="1200" dirty="0"/>
              <a:t>.</a:t>
            </a:r>
          </a:p>
          <a:p>
            <a:pPr marL="715963" lvl="1" indent="-271463" algn="just">
              <a:lnSpc>
                <a:spcPct val="90000"/>
              </a:lnSpc>
              <a:defRPr/>
            </a:pPr>
            <a:r>
              <a:rPr lang="de-DE" altLang="de-DE" sz="1200" dirty="0" err="1"/>
              <a:t>Overlapp</a:t>
            </a:r>
            <a:r>
              <a:rPr lang="de-DE" altLang="de-DE" sz="1200" dirty="0"/>
              <a:t> </a:t>
            </a:r>
            <a:r>
              <a:rPr lang="de-DE" altLang="de-DE" sz="1200" dirty="0" err="1"/>
              <a:t>between</a:t>
            </a:r>
            <a:r>
              <a:rPr lang="de-DE" altLang="de-DE" sz="1200" dirty="0"/>
              <a:t> “</a:t>
            </a:r>
            <a:r>
              <a:rPr lang="de-DE" altLang="de-DE" sz="1200" dirty="0" err="1"/>
              <a:t>Ancient</a:t>
            </a:r>
            <a:r>
              <a:rPr lang="de-DE" altLang="de-DE" sz="1200" dirty="0"/>
              <a:t> Work</a:t>
            </a:r>
            <a:r>
              <a:rPr lang="de-DE" sz="1200" dirty="0"/>
              <a:t>”</a:t>
            </a:r>
            <a:r>
              <a:rPr lang="de-DE" altLang="de-DE" sz="1200" dirty="0"/>
              <a:t> and “</a:t>
            </a:r>
            <a:r>
              <a:rPr lang="de-DE" altLang="de-DE" sz="1200" dirty="0" err="1"/>
              <a:t>Mythological</a:t>
            </a:r>
            <a:r>
              <a:rPr lang="de-DE" altLang="de-DE" sz="1200" dirty="0"/>
              <a:t> Character</a:t>
            </a:r>
            <a:r>
              <a:rPr lang="de-DE" sz="1200" dirty="0"/>
              <a:t>”.</a:t>
            </a:r>
            <a:r>
              <a:rPr lang="de-DE" altLang="de-DE" sz="1200" dirty="0"/>
              <a:t>  </a:t>
            </a:r>
          </a:p>
          <a:p>
            <a:pPr marL="271463" indent="-271463" algn="just">
              <a:lnSpc>
                <a:spcPct val="90000"/>
              </a:lnSpc>
              <a:defRPr/>
            </a:pP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hallucination</a:t>
            </a:r>
            <a:r>
              <a:rPr lang="de-DE" sz="1400" dirty="0"/>
              <a:t> in </a:t>
            </a:r>
            <a:r>
              <a:rPr lang="de-DE" sz="1400" dirty="0" err="1"/>
              <a:t>disciplines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low</a:t>
            </a:r>
            <a:r>
              <a:rPr lang="de-DE" sz="1400" dirty="0"/>
              <a:t> </a:t>
            </a:r>
            <a:r>
              <a:rPr lang="de-DE" sz="1400" dirty="0" err="1"/>
              <a:t>entity</a:t>
            </a:r>
            <a:r>
              <a:rPr lang="de-DE" sz="1400" dirty="0"/>
              <a:t> </a:t>
            </a:r>
            <a:r>
              <a:rPr lang="de-DE" sz="1400" dirty="0" err="1"/>
              <a:t>density</a:t>
            </a:r>
            <a:r>
              <a:rPr lang="de-DE" sz="1400" dirty="0"/>
              <a:t>.</a:t>
            </a:r>
            <a:endParaRPr lang="de-DE" sz="1600" dirty="0"/>
          </a:p>
          <a:p>
            <a:pPr>
              <a:lnSpc>
                <a:spcPct val="90000"/>
              </a:lnSpc>
              <a:defRPr/>
            </a:pPr>
            <a:endParaRPr lang="de-DE" sz="1400" dirty="0"/>
          </a:p>
        </p:txBody>
      </p:sp>
      <p:sp>
        <p:nvSpPr>
          <p:cNvPr id="2150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57200" y="1139588"/>
            <a:ext cx="8229600" cy="364092"/>
          </a:xfrm>
        </p:spPr>
        <p:txBody>
          <a:bodyPr anchor="b">
            <a:normAutofit/>
          </a:bodyPr>
          <a:lstStyle/>
          <a:p>
            <a:r>
              <a:rPr lang="de-DE" altLang="de-DE" kern="1200" cap="all">
                <a:latin typeface="Arial"/>
                <a:ea typeface="MS PGothic" panose="020B0600070205080204" pitchFamily="34" charset="-128"/>
                <a:cs typeface="Arial"/>
              </a:rPr>
              <a:t>ZERO-SHOT MODEL</a:t>
            </a:r>
          </a:p>
        </p:txBody>
      </p:sp>
      <p:pic>
        <p:nvPicPr>
          <p:cNvPr id="6" name="Imagen 5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F25D87F0-7E16-2494-7AB4-1EF5D70FF1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1" t="-1" r="76" b="4"/>
          <a:stretch>
            <a:fillRect/>
          </a:stretch>
        </p:blipFill>
        <p:spPr>
          <a:xfrm>
            <a:off x="3630303" y="1503680"/>
            <a:ext cx="5308979" cy="2804089"/>
          </a:xfrm>
          <a:prstGeom prst="rect">
            <a:avLst/>
          </a:prstGeom>
          <a:noFill/>
        </p:spPr>
      </p:pic>
      <p:sp>
        <p:nvSpPr>
          <p:cNvPr id="8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 lIns="0" tIns="0" rIns="0" bIns="0" anchor="t" anchorCtr="0">
            <a:normAutofit/>
          </a:bodyPr>
          <a:lstStyle/>
          <a:p>
            <a:pPr>
              <a:spcAft>
                <a:spcPts val="600"/>
              </a:spcAft>
              <a:defRPr/>
            </a:pPr>
            <a:fld id="{035D073A-125A-4B78-844D-CA560DCE7EEE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7</a:t>
            </a:fld>
            <a:endParaRPr lang="de-DE" altLang="de-DE" sz="100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224EEE-029E-C640-6D68-B96123876AAB}"/>
              </a:ext>
            </a:extLst>
          </p:cNvPr>
          <p:cNvSpPr txBox="1">
            <a:spLocks/>
          </p:cNvSpPr>
          <p:nvPr/>
        </p:nvSpPr>
        <p:spPr bwMode="auto">
          <a:xfrm>
            <a:off x="457199" y="154169"/>
            <a:ext cx="3705367" cy="999067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 cap="all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262A31"/>
                </a:solidFill>
                <a:latin typeface="Arial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altLang="de-DE" cap="none" dirty="0" err="1"/>
              <a:t>GLiNER</a:t>
            </a:r>
            <a:endParaRPr lang="de-DE" altLang="de-DE" cap="non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6718-8A2A-D99B-7B63-2F8839B9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33DDDFE5-4CEA-8752-B691-14E6111AE3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04797"/>
            <a:ext cx="8229600" cy="758827"/>
          </a:xfrm>
        </p:spPr>
        <p:txBody>
          <a:bodyPr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de-DE" altLang="de-DE" cap="none"/>
              <a:t>LLAMA MODELS</a:t>
            </a:r>
          </a:p>
        </p:txBody>
      </p:sp>
      <p:sp>
        <p:nvSpPr>
          <p:cNvPr id="20483" name="Inhaltsplatzhalter 4">
            <a:extLst>
              <a:ext uri="{FF2B5EF4-FFF2-40B4-BE49-F238E27FC236}">
                <a16:creationId xmlns:a16="http://schemas.microsoft.com/office/drawing/2014/main" id="{6CF6D5F2-DD17-9255-34C6-8D21B7B0B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7133"/>
            <a:ext cx="3952240" cy="2977092"/>
          </a:xfrm>
        </p:spPr>
        <p:txBody>
          <a:bodyPr>
            <a:normAutofit/>
          </a:bodyPr>
          <a:lstStyle/>
          <a:p>
            <a:r>
              <a:rPr lang="es-ES" sz="1700" dirty="0" err="1"/>
              <a:t>Prompt</a:t>
            </a:r>
            <a:r>
              <a:rPr lang="es-ES" sz="1700" dirty="0"/>
              <a:t> </a:t>
            </a:r>
            <a:r>
              <a:rPr lang="es-ES" sz="1700" dirty="0" err="1"/>
              <a:t>strategy</a:t>
            </a:r>
            <a:r>
              <a:rPr lang="es-ES" sz="1700" dirty="0"/>
              <a:t>: </a:t>
            </a:r>
            <a:r>
              <a:rPr lang="es-ES" sz="1700" dirty="0" err="1"/>
              <a:t>Task</a:t>
            </a:r>
            <a:r>
              <a:rPr lang="es-ES" sz="1700" dirty="0"/>
              <a:t> </a:t>
            </a:r>
            <a:r>
              <a:rPr lang="es-ES" sz="1700" dirty="0" err="1"/>
              <a:t>Description</a:t>
            </a:r>
            <a:r>
              <a:rPr lang="es-ES" sz="1700" dirty="0"/>
              <a:t> + ICL (10+ </a:t>
            </a:r>
            <a:r>
              <a:rPr lang="es-ES" sz="1700" dirty="0" err="1"/>
              <a:t>examples</a:t>
            </a:r>
            <a:r>
              <a:rPr lang="es-ES" sz="1700" dirty="0"/>
              <a:t>) + Input.</a:t>
            </a:r>
          </a:p>
          <a:p>
            <a:r>
              <a:rPr lang="es-ES" sz="1700" dirty="0" err="1"/>
              <a:t>Different</a:t>
            </a:r>
            <a:r>
              <a:rPr lang="es-ES" sz="1700" dirty="0"/>
              <a:t> output </a:t>
            </a:r>
            <a:r>
              <a:rPr lang="es-ES" sz="1700" dirty="0" err="1"/>
              <a:t>formats</a:t>
            </a:r>
            <a:r>
              <a:rPr lang="es-ES" sz="1700" dirty="0"/>
              <a:t>: </a:t>
            </a:r>
            <a:r>
              <a:rPr lang="es-ES" sz="1700" dirty="0" err="1"/>
              <a:t>entity</a:t>
            </a:r>
            <a:r>
              <a:rPr lang="es-ES" sz="1700" dirty="0"/>
              <a:t> </a:t>
            </a:r>
            <a:r>
              <a:rPr lang="es-ES" sz="1700" dirty="0" err="1"/>
              <a:t>strings</a:t>
            </a:r>
            <a:r>
              <a:rPr lang="es-ES" sz="1700" dirty="0"/>
              <a:t> and GPT-NER </a:t>
            </a:r>
            <a:r>
              <a:rPr lang="es-ES" sz="1700" dirty="0" err="1"/>
              <a:t>style</a:t>
            </a:r>
            <a:r>
              <a:rPr lang="es-ES" sz="1700" dirty="0"/>
              <a:t> (Wang et al., 2023). </a:t>
            </a:r>
          </a:p>
          <a:p>
            <a:r>
              <a:rPr lang="es-ES" sz="1700" dirty="0" err="1"/>
              <a:t>Critical</a:t>
            </a:r>
            <a:r>
              <a:rPr lang="es-ES" sz="1700" dirty="0"/>
              <a:t> </a:t>
            </a:r>
            <a:r>
              <a:rPr lang="es-ES" sz="1700" dirty="0" err="1"/>
              <a:t>factors</a:t>
            </a:r>
            <a:r>
              <a:rPr lang="es-ES" sz="1700" dirty="0"/>
              <a:t>: </a:t>
            </a:r>
          </a:p>
          <a:p>
            <a:pPr lvl="1"/>
            <a:r>
              <a:rPr lang="es-ES" sz="1700" dirty="0"/>
              <a:t>Content </a:t>
            </a:r>
            <a:r>
              <a:rPr lang="es-ES" sz="1700" dirty="0" err="1"/>
              <a:t>length</a:t>
            </a:r>
            <a:r>
              <a:rPr lang="es-ES" sz="1700" dirty="0"/>
              <a:t>. </a:t>
            </a:r>
          </a:p>
          <a:p>
            <a:pPr lvl="1"/>
            <a:r>
              <a:rPr lang="es-ES" sz="1700" dirty="0" err="1"/>
              <a:t>Prompting</a:t>
            </a:r>
            <a:r>
              <a:rPr lang="es-ES" sz="1700" dirty="0"/>
              <a:t> </a:t>
            </a:r>
            <a:r>
              <a:rPr lang="es-ES" sz="1700" dirty="0" err="1"/>
              <a:t>strategy</a:t>
            </a:r>
            <a:r>
              <a:rPr lang="es-ES" sz="1700" dirty="0"/>
              <a:t> (Tran et al., 2024 vs </a:t>
            </a:r>
            <a:r>
              <a:rPr lang="es-ES" sz="1700" dirty="0" err="1"/>
              <a:t>Hiltmann</a:t>
            </a:r>
            <a:r>
              <a:rPr lang="es-ES" sz="1700" dirty="0"/>
              <a:t> et al., 2025). </a:t>
            </a:r>
          </a:p>
          <a:p>
            <a:pPr lvl="1"/>
            <a:r>
              <a:rPr lang="es-ES" sz="1700" dirty="0" err="1"/>
              <a:t>Hallucination</a:t>
            </a:r>
            <a:r>
              <a:rPr lang="es-ES" sz="1700" dirty="0"/>
              <a:t>.</a:t>
            </a:r>
          </a:p>
        </p:txBody>
      </p:sp>
      <p:sp>
        <p:nvSpPr>
          <p:cNvPr id="20484" name="Textplatzhalter 1">
            <a:extLst>
              <a:ext uri="{FF2B5EF4-FFF2-40B4-BE49-F238E27FC236}">
                <a16:creationId xmlns:a16="http://schemas.microsoft.com/office/drawing/2014/main" id="{30606790-D62B-3DE3-D886-C36BD925F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39588"/>
            <a:ext cx="8229600" cy="364092"/>
          </a:xfrm>
        </p:spPr>
        <p:txBody>
          <a:bodyPr anchor="b">
            <a:normAutofit/>
          </a:bodyPr>
          <a:lstStyle/>
          <a:p>
            <a:pPr marL="0" indent="0"/>
            <a:r>
              <a:rPr lang="de-DE" altLang="de-DE" cap="none"/>
              <a:t>7-8B PARAMETERS</a:t>
            </a:r>
          </a:p>
        </p:txBody>
      </p:sp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2C77D298-6075-B546-49D0-E1D993EF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89122"/>
            <a:ext cx="3962400" cy="2833114"/>
          </a:xfrm>
          <a:prstGeom prst="rect">
            <a:avLst/>
          </a:prstGeom>
          <a:noFill/>
        </p:spPr>
      </p:pic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FE942CB4-695B-D7FF-F940-035009BFE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1B99AE4-140C-4B50-96BA-634E5861AC5D}" type="slidenum">
              <a:rPr lang="de-DE" altLang="de-DE" sz="1000" smtClean="0">
                <a:solidFill>
                  <a:srgbClr val="D8413E"/>
                </a:solidFill>
              </a:rPr>
              <a:pPr>
                <a:spcAft>
                  <a:spcPts val="600"/>
                </a:spcAft>
                <a:defRPr/>
              </a:pPr>
              <a:t>8</a:t>
            </a:fld>
            <a:endParaRPr lang="de-DE" altLang="de-DE" sz="1000">
              <a:solidFill>
                <a:srgbClr val="D841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0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C1790-CE91-BE2E-8621-9F2628BCF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E6921B50-4DD7-7CB6-DC84-90655673518F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0483" name="Inhaltsplatzhalter 4">
            <a:extLst>
              <a:ext uri="{FF2B5EF4-FFF2-40B4-BE49-F238E27FC236}">
                <a16:creationId xmlns:a16="http://schemas.microsoft.com/office/drawing/2014/main" id="{C0394A46-196F-AA84-8EC9-24832670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AjMC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generalised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JSTOR</a:t>
            </a: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Baseline F1-score ~0.80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Domain-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zero-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shot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GoLLIE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discarded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GLiNER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achieves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Llama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refinement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484" name="Textplatzhalter 1">
            <a:extLst>
              <a:ext uri="{FF2B5EF4-FFF2-40B4-BE49-F238E27FC236}">
                <a16:creationId xmlns:a16="http://schemas.microsoft.com/office/drawing/2014/main" id="{1E88FE62-E3B2-E528-CA7A-C3D2BDCD0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endParaRPr lang="de-DE" altLang="de-DE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2B9696A7-DEFF-722F-7227-E41D6953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8613" y="4879075"/>
            <a:ext cx="742950" cy="204716"/>
          </a:xfrm>
        </p:spPr>
        <p:txBody>
          <a:bodyPr/>
          <a:lstStyle/>
          <a:p>
            <a:pPr>
              <a:defRPr/>
            </a:pPr>
            <a:fld id="{51B99AE4-140C-4B50-96BA-634E5861AC5D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0504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1_UniLeipzig_PPT Vorlage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AF34A279-AF28-43F2-ABC2-47D9B1B138CB}" vid="{DD2B7E31-7D7E-491A-8902-5469ADF73115}"/>
    </a:ext>
  </a:extLst>
</a:theme>
</file>

<file path=ppt/theme/theme2.xml><?xml version="1.0" encoding="utf-8"?>
<a:theme xmlns:a="http://schemas.openxmlformats.org/drawingml/2006/main" name="Master2_UniLeipzig_PPT Vorlage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i="0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AF34A279-AF28-43F2-ABC2-47D9B1B138CB}" vid="{493468B7-7E68-4CF9-8FE6-B4E896B34C69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Master1_UniLeipzig_PPT Vorlage</Template>
  <TotalTime>3658</TotalTime>
  <Words>1220</Words>
  <Application>Microsoft Macintosh PowerPoint</Application>
  <PresentationFormat>Presentación en pantalla (16:9)</PresentationFormat>
  <Paragraphs>123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Futura</vt:lpstr>
      <vt:lpstr>Symbol</vt:lpstr>
      <vt:lpstr>Master1_UniLeipzig_PPT Vorlage</vt:lpstr>
      <vt:lpstr>Master2_UniLeipzig_PPT Vorlage</vt:lpstr>
      <vt:lpstr>LLM-based Approaches to Canonical Reference Extraction in Academic Texts:  Initial Results</vt:lpstr>
      <vt:lpstr>introduction</vt:lpstr>
      <vt:lpstr>CORPORA </vt:lpstr>
      <vt:lpstr>heuristic approach</vt:lpstr>
      <vt:lpstr>XLM-RoBERTa FOR CLASSICS</vt:lpstr>
      <vt:lpstr>Presentación de PowerPoint</vt:lpstr>
      <vt:lpstr>Presentación de PowerPoint</vt:lpstr>
      <vt:lpstr>LLAMA MODELS</vt:lpstr>
      <vt:lpstr>CONCLUSIONS</vt:lpstr>
      <vt:lpstr>QUESTIONS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Ripoll Alberola, Luisa</dc:creator>
  <cp:lastModifiedBy>Ripoll Alberola, Luisa</cp:lastModifiedBy>
  <cp:revision>7</cp:revision>
  <cp:lastPrinted>2017-09-28T12:33:25Z</cp:lastPrinted>
  <dcterms:created xsi:type="dcterms:W3CDTF">2025-01-06T13:10:55Z</dcterms:created>
  <dcterms:modified xsi:type="dcterms:W3CDTF">2025-06-20T16:59:05Z</dcterms:modified>
</cp:coreProperties>
</file>